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21"/>
  </p:normalViewPr>
  <p:slideViewPr>
    <p:cSldViewPr snapToGrid="0" snapToObjects="1">
      <p:cViewPr varScale="1">
        <p:scale>
          <a:sx n="90" d="100"/>
          <a:sy n="90" d="100"/>
        </p:scale>
        <p:origin x="232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85117-EB75-6841-8489-E91E53926F9F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C224-D8BB-4748-AF7F-A7E7DA2DDC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6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6A55B-CEFA-4A48-8278-71FD10324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35D50C-A4B3-9E4C-9C1A-8712F52B8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7D1B8-67E5-3644-A6D7-F74E85723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B181C-78D4-7C43-8B64-D4DF1969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82D48-7CB7-8145-AA46-A295DBA89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7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EF681-CD75-8040-BD7F-926736C07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112D5-8F7C-1949-8F1C-3DD4F722E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69E8E-FAA1-7643-92AD-96C08EA1A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F6D71-18AD-E14F-9C54-BF9286B1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8C8AE-13D4-EB4C-A04B-8E2634B6D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8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39CDF3-BD7D-3945-A9D0-5C47AF9CD3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1C1A1-11C1-F941-9F32-488F52B31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EF0CD-463A-2C4D-94F9-F0B53017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84E2C-3368-B548-B90F-88276E83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3012E-96CA-864B-A5B6-704B533B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5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3D7F9-5FFD-854B-B702-9B633905C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94BE6-B5CE-D148-9876-92C227ECA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93C48-6B60-E146-9E0C-5B0FDE0F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EA1ED-245B-CF4B-8E4B-5DA98C884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9D925-28D7-2546-A72D-B6A8DCB32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7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7EA4E-9852-7C4B-BC1C-C57321EE0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53CE0-DC88-3140-994C-861B7A18F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F8527-E5FB-7846-8585-11038066F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EA8FA-9A0D-8044-89FB-A26C7DAE3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C3F02-C3AB-B547-BC50-E18DC5C8C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0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7088C-5AE1-894A-AED8-D021458AF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3C8AB-9E1C-234B-8A32-7C0B4D5F9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3847C4-59DE-D948-A5FF-F11194EAD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77558-F648-5C4E-86FF-C49AD9E3D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CA34E-3224-D74B-8180-5EAC9E50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E65F9-4D73-E445-961C-252F3D63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5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5B0F-1275-9A47-9608-5D4A0077E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86EDD-E091-944E-B1FC-23BFA9868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917A7-9172-AF4D-835A-8F0DA1C85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01C0DE-4C02-474C-BE5B-A0B70C334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8F6406-85EB-2E4F-AB5E-DBCBE483D4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6DFD14-505C-5945-877E-8A78B0D2F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A49038-8FB2-6E42-9E55-AD23B1510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8DA92F-6B61-034E-A46A-C65CB228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607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3AF91-A9D4-3C4D-BA09-F31E2CE21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8B3B26-3947-2745-AAFB-8463341D1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7DCA1-FF6C-AF40-BA07-FB5A872A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915C53-B95E-D347-97F2-626CF03FC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27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04AD8A-4A30-584C-B136-BFC42031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40E99C-527E-A04E-92D8-C632B2BEC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66C72-6120-AF41-AF9A-3B055D8A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04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2537C-B273-9942-831A-CB5C4DF7E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CDEF6-E199-914B-94FF-B152598EF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29669-CFDB-5B42-870C-E0C4611DB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4ABA8-BBEE-B947-B4D7-AB40AC7B5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80A528-A41C-D34A-B62D-A3718D69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0E8A3-FBC2-4741-BC34-7E14EFF0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63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AEEC9-6D75-1345-92AD-4B2AEB2CA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967428-2876-974A-8D5A-13771F8E2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3D2B0B-9F90-DA40-8A38-05A2F802C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65909-1DC8-7544-8548-D026C4775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949250-CA33-B540-97B7-261224149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1523D-95ED-304B-93DC-07C42C09D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57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995E23-DA90-8C42-A0E3-D45D18552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FBF59-0175-EC4A-B9F9-AE4830A02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E1BA9-2EF0-EE43-BB24-3E65C7895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09345-C172-2A4C-AD40-BB84BDDBDD18}" type="datetimeFigureOut">
              <a:rPr lang="en-US" smtClean="0"/>
              <a:t>11/25/20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E907-C514-3345-8747-EA90E2F77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D533B-B04A-734D-96E9-E07D5C05D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E4F02-72F6-F84F-A868-DA891B9A37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3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2B7955-02FA-4B00-A9DB-60A1ED7D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147" y="943755"/>
            <a:ext cx="5455811" cy="768948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de-DE" sz="4053" dirty="0">
                <a:latin typeface="+mj-lt"/>
              </a:rPr>
              <a:t>University of Colorado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BE51A0-C4C6-45E2-AAB9-B0FED4864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466" y="2285752"/>
            <a:ext cx="2488492" cy="3135759"/>
          </a:xfrm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1600" dirty="0"/>
              <a:t>Center for Global Health </a:t>
            </a:r>
          </a:p>
          <a:p>
            <a:pPr>
              <a:lnSpc>
                <a:spcPct val="90000"/>
              </a:lnSpc>
            </a:pPr>
            <a:r>
              <a:rPr lang="de-DE" sz="1126" dirty="0"/>
              <a:t>  Thomas Jaenisch (PedsID &amp; EPI)</a:t>
            </a:r>
          </a:p>
          <a:p>
            <a:pPr marL="311216" lvl="1" indent="-311216">
              <a:lnSpc>
                <a:spcPct val="90000"/>
              </a:lnSpc>
              <a:buClr>
                <a:srgbClr val="DD5C30"/>
              </a:buClr>
            </a:pPr>
            <a:r>
              <a:rPr lang="de-DE" sz="1126" dirty="0"/>
              <a:t>Dan Olson (PedsID &amp; EPI)</a:t>
            </a:r>
          </a:p>
          <a:p>
            <a:pPr marL="311216" lvl="1" indent="-311216">
              <a:lnSpc>
                <a:spcPct val="90000"/>
              </a:lnSpc>
              <a:buClr>
                <a:srgbClr val="DD5C30"/>
              </a:buClr>
            </a:pPr>
            <a:r>
              <a:rPr lang="de-DE" sz="1126" dirty="0"/>
              <a:t>Edwin Asturias (PedsID)</a:t>
            </a:r>
          </a:p>
          <a:p>
            <a:pPr marL="311216" lvl="1" indent="-311216">
              <a:lnSpc>
                <a:spcPct val="90000"/>
              </a:lnSpc>
              <a:buClr>
                <a:srgbClr val="DD5C30"/>
              </a:buClr>
            </a:pPr>
            <a:r>
              <a:rPr lang="de-DE" sz="1126" dirty="0"/>
              <a:t>Molly Lamb (EPI)</a:t>
            </a:r>
          </a:p>
          <a:p>
            <a:pPr marL="311216" lvl="1" indent="-311216">
              <a:lnSpc>
                <a:spcPct val="90000"/>
              </a:lnSpc>
              <a:buClr>
                <a:srgbClr val="DD5C30"/>
              </a:buClr>
            </a:pPr>
            <a:r>
              <a:rPr lang="de-DE" sz="1126" dirty="0"/>
              <a:t>May Chu (EPI)</a:t>
            </a:r>
          </a:p>
          <a:p>
            <a:pPr marL="311216" lvl="1" indent="-311216">
              <a:lnSpc>
                <a:spcPct val="90000"/>
              </a:lnSpc>
              <a:buClr>
                <a:srgbClr val="DD5C30"/>
              </a:buClr>
            </a:pPr>
            <a:r>
              <a:rPr lang="de-DE" sz="1126" dirty="0"/>
              <a:t>Eric Simoes (PedsID)</a:t>
            </a:r>
          </a:p>
          <a:p>
            <a:pPr marL="311216" lvl="1" indent="-311216">
              <a:lnSpc>
                <a:spcPct val="90000"/>
              </a:lnSpc>
              <a:buClr>
                <a:srgbClr val="DD5C30"/>
              </a:buClr>
            </a:pPr>
            <a:r>
              <a:rPr lang="de-DE" sz="1126" dirty="0"/>
              <a:t>Stephen Berman (Peds)</a:t>
            </a:r>
          </a:p>
          <a:p>
            <a:pPr marL="311216" lvl="1" indent="-311216">
              <a:buClr>
                <a:srgbClr val="DD5C30"/>
              </a:buClr>
            </a:pPr>
            <a:r>
              <a:rPr lang="de-DE" sz="1126" dirty="0"/>
              <a:t>Elizabeth Carlton (EHOH)</a:t>
            </a:r>
          </a:p>
          <a:p>
            <a:pPr marL="311216" lvl="1" indent="-311216">
              <a:lnSpc>
                <a:spcPct val="90000"/>
              </a:lnSpc>
              <a:buClr>
                <a:srgbClr val="DD5C30"/>
              </a:buClr>
            </a:pPr>
            <a:endParaRPr lang="de-DE" sz="1126" dirty="0"/>
          </a:p>
          <a:p>
            <a:pPr marL="0" lvl="1" indent="0">
              <a:lnSpc>
                <a:spcPct val="70000"/>
              </a:lnSpc>
              <a:spcBef>
                <a:spcPts val="751"/>
              </a:spcBef>
              <a:buNone/>
            </a:pPr>
            <a:r>
              <a:rPr lang="de-DE" sz="1600" dirty="0"/>
              <a:t>School of Public Health</a:t>
            </a:r>
          </a:p>
          <a:p>
            <a:pPr>
              <a:lnSpc>
                <a:spcPct val="80000"/>
              </a:lnSpc>
            </a:pPr>
            <a:r>
              <a:rPr lang="de-DE" sz="1126" dirty="0"/>
              <a:t>Jill Norris (EPI)</a:t>
            </a:r>
          </a:p>
          <a:p>
            <a:pPr>
              <a:lnSpc>
                <a:spcPct val="80000"/>
              </a:lnSpc>
            </a:pPr>
            <a:r>
              <a:rPr lang="de-DE" sz="1126" dirty="0"/>
              <a:t>Jonathan Samet (EPI, EHOH)</a:t>
            </a:r>
          </a:p>
          <a:p>
            <a:pPr marL="0" indent="0">
              <a:buNone/>
            </a:pPr>
            <a:endParaRPr lang="de-DE" sz="1501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BD0A2A06-02E7-4520-8933-28376F948CCD}"/>
              </a:ext>
            </a:extLst>
          </p:cNvPr>
          <p:cNvSpPr txBox="1">
            <a:spLocks/>
          </p:cNvSpPr>
          <p:nvPr/>
        </p:nvSpPr>
        <p:spPr>
          <a:xfrm>
            <a:off x="7426954" y="2285752"/>
            <a:ext cx="2925897" cy="111969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68638" tIns="34319" rIns="68638" bIns="34319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29909">
              <a:spcBef>
                <a:spcPts val="908"/>
              </a:spcBef>
              <a:buNone/>
            </a:pPr>
            <a:r>
              <a:rPr lang="de-DE" sz="1700" dirty="0">
                <a:solidFill>
                  <a:prstClr val="black"/>
                </a:solidFill>
                <a:latin typeface="Calibri"/>
              </a:rPr>
              <a:t>Arthropod-Borne Infectious Diseases Laboratory (CSU)</a:t>
            </a:r>
          </a:p>
          <a:p>
            <a:pPr marL="207477" indent="-207477" defTabSz="829909">
              <a:spcBef>
                <a:spcPts val="908"/>
              </a:spcBef>
            </a:pPr>
            <a:r>
              <a:rPr lang="de-DE" sz="1201" dirty="0">
                <a:solidFill>
                  <a:prstClr val="black"/>
                </a:solidFill>
                <a:latin typeface="Calibri"/>
              </a:rPr>
              <a:t>Greg Ebel (Microbiology, Immunology, and Pathology)</a:t>
            </a:r>
          </a:p>
          <a:p>
            <a:pPr marL="207477" indent="-207477" defTabSz="829909">
              <a:spcBef>
                <a:spcPts val="908"/>
              </a:spcBef>
            </a:pPr>
            <a:r>
              <a:rPr lang="de-DE" sz="1201" dirty="0">
                <a:solidFill>
                  <a:prstClr val="black"/>
                </a:solidFill>
                <a:latin typeface="Calibri"/>
              </a:rPr>
              <a:t>Brian Foy (Microbiology, Immunology, and Pathology)</a:t>
            </a:r>
          </a:p>
          <a:p>
            <a:pPr marL="207477" indent="-207477" defTabSz="829909">
              <a:spcBef>
                <a:spcPts val="908"/>
              </a:spcBef>
            </a:pPr>
            <a:endParaRPr lang="de-DE" sz="120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4340EC1B-9D39-476D-992E-870F829A7D5B}"/>
              </a:ext>
            </a:extLst>
          </p:cNvPr>
          <p:cNvSpPr txBox="1">
            <a:spLocks/>
          </p:cNvSpPr>
          <p:nvPr/>
        </p:nvSpPr>
        <p:spPr>
          <a:xfrm>
            <a:off x="2962525" y="2281561"/>
            <a:ext cx="1775339" cy="31399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68638" tIns="34319" rIns="68638" bIns="34319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29909">
              <a:spcBef>
                <a:spcPts val="908"/>
              </a:spcBef>
              <a:buSzPct val="125000"/>
              <a:buNone/>
            </a:pPr>
            <a:r>
              <a:rPr lang="de-DE" sz="4000" dirty="0">
                <a:solidFill>
                  <a:srgbClr val="293648"/>
                </a:solidFill>
                <a:cs typeface="Arial" panose="020B0604020202020204" pitchFamily="34" charset="0"/>
              </a:rPr>
              <a:t>Neurology</a:t>
            </a:r>
          </a:p>
          <a:p>
            <a:pPr marL="207477" indent="-207477" defTabSz="829909">
              <a:spcBef>
                <a:spcPts val="908"/>
              </a:spcBef>
              <a:buSzPct val="125000"/>
            </a:pPr>
            <a:r>
              <a:rPr lang="de-DE" dirty="0">
                <a:solidFill>
                  <a:srgbClr val="293648"/>
                </a:solidFill>
                <a:cs typeface="Arial" panose="020B0604020202020204" pitchFamily="34" charset="0"/>
              </a:rPr>
              <a:t>Dan Pastula (also Epi)</a:t>
            </a:r>
          </a:p>
          <a:p>
            <a:pPr marL="207477" indent="-207477" defTabSz="829909">
              <a:spcBef>
                <a:spcPts val="908"/>
              </a:spcBef>
              <a:buSzPct val="125000"/>
            </a:pPr>
            <a:r>
              <a:rPr lang="de-DE" dirty="0">
                <a:solidFill>
                  <a:srgbClr val="293648"/>
                </a:solidFill>
                <a:cs typeface="Arial" panose="020B0604020202020204" pitchFamily="34" charset="0"/>
              </a:rPr>
              <a:t>Ken Tyler</a:t>
            </a:r>
          </a:p>
          <a:p>
            <a:pPr marL="0" indent="0" defTabSz="829909">
              <a:spcBef>
                <a:spcPts val="908"/>
              </a:spcBef>
              <a:buSzPct val="125000"/>
              <a:buNone/>
            </a:pPr>
            <a:r>
              <a:rPr lang="de-DE" sz="3400" dirty="0">
                <a:solidFill>
                  <a:srgbClr val="293648"/>
                </a:solidFill>
                <a:cs typeface="Arial" panose="020B0604020202020204" pitchFamily="34" charset="0"/>
              </a:rPr>
              <a:t>Infectious Diseases</a:t>
            </a:r>
          </a:p>
          <a:p>
            <a:pPr marL="207477" indent="-207477" defTabSz="829909">
              <a:spcBef>
                <a:spcPts val="908"/>
              </a:spcBef>
              <a:buSzPct val="125000"/>
            </a:pPr>
            <a:r>
              <a:rPr lang="de-DE" dirty="0">
                <a:solidFill>
                  <a:srgbClr val="293648"/>
                </a:solidFill>
                <a:cs typeface="Arial" panose="020B0604020202020204" pitchFamily="34" charset="0"/>
              </a:rPr>
              <a:t>David Beckham</a:t>
            </a:r>
          </a:p>
          <a:p>
            <a:pPr marL="207477" indent="-207477" defTabSz="829909">
              <a:spcBef>
                <a:spcPts val="908"/>
              </a:spcBef>
              <a:buSzPct val="125000"/>
            </a:pPr>
            <a:r>
              <a:rPr lang="de-DE" dirty="0">
                <a:solidFill>
                  <a:srgbClr val="293648"/>
                </a:solidFill>
                <a:cs typeface="Arial" panose="020B0604020202020204" pitchFamily="34" charset="0"/>
              </a:rPr>
              <a:t>Eric Poeschla</a:t>
            </a:r>
          </a:p>
          <a:p>
            <a:pPr marL="0" indent="0" defTabSz="829909">
              <a:spcBef>
                <a:spcPts val="908"/>
              </a:spcBef>
              <a:buSzPct val="125000"/>
              <a:buNone/>
            </a:pPr>
            <a:r>
              <a:rPr lang="de-DE" sz="4000" dirty="0">
                <a:solidFill>
                  <a:srgbClr val="293648"/>
                </a:solidFill>
                <a:cs typeface="Arial" panose="020B0604020202020204" pitchFamily="34" charset="0"/>
              </a:rPr>
              <a:t>Immunology &amp; Microbiology</a:t>
            </a:r>
          </a:p>
          <a:p>
            <a:pPr marL="207477" indent="-207477" defTabSz="829909">
              <a:spcBef>
                <a:spcPts val="908"/>
              </a:spcBef>
              <a:buSzPct val="125000"/>
            </a:pPr>
            <a:r>
              <a:rPr lang="de-DE" dirty="0">
                <a:solidFill>
                  <a:srgbClr val="293648"/>
                </a:solidFill>
                <a:cs typeface="Arial" panose="020B0604020202020204" pitchFamily="34" charset="0"/>
              </a:rPr>
              <a:t>Thomas Morrison</a:t>
            </a:r>
          </a:p>
          <a:p>
            <a:pPr marL="207477" indent="-207477" defTabSz="829909">
              <a:spcBef>
                <a:spcPts val="908"/>
              </a:spcBef>
              <a:buSzPct val="125000"/>
            </a:pPr>
            <a:r>
              <a:rPr lang="de-DE" dirty="0">
                <a:solidFill>
                  <a:srgbClr val="293648"/>
                </a:solidFill>
                <a:cs typeface="Arial" panose="020B0604020202020204" pitchFamily="34" charset="0"/>
              </a:rPr>
              <a:t>Rosemary Rochford</a:t>
            </a:r>
          </a:p>
          <a:p>
            <a:pPr marL="0" indent="0" defTabSz="829909">
              <a:lnSpc>
                <a:spcPct val="100000"/>
              </a:lnSpc>
              <a:spcBef>
                <a:spcPts val="908"/>
              </a:spcBef>
              <a:buSzPct val="125000"/>
              <a:buNone/>
            </a:pPr>
            <a:r>
              <a:rPr lang="de-DE" sz="4000" dirty="0">
                <a:solidFill>
                  <a:srgbClr val="293648"/>
                </a:solidFill>
                <a:cs typeface="Arial" panose="020B0604020202020204" pitchFamily="34" charset="0"/>
              </a:rPr>
              <a:t>Children‘s Hospital</a:t>
            </a:r>
          </a:p>
          <a:p>
            <a:pPr marL="171604" lvl="1" indent="-207477" defTabSz="829909">
              <a:spcBef>
                <a:spcPts val="751"/>
              </a:spcBef>
              <a:buSzPct val="125000"/>
            </a:pPr>
            <a:r>
              <a:rPr lang="de-DE" sz="2800" dirty="0">
                <a:solidFill>
                  <a:srgbClr val="293648"/>
                </a:solidFill>
                <a:cs typeface="Arial" panose="020B0604020202020204" pitchFamily="34" charset="0"/>
              </a:rPr>
              <a:t>Betsy Mc Farland (PedsID)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B1AB2A83-D5D7-4B73-A51F-8254958E177C}"/>
              </a:ext>
            </a:extLst>
          </p:cNvPr>
          <p:cNvSpPr txBox="1">
            <a:spLocks/>
          </p:cNvSpPr>
          <p:nvPr/>
        </p:nvSpPr>
        <p:spPr>
          <a:xfrm>
            <a:off x="7426954" y="943755"/>
            <a:ext cx="2925900" cy="768948"/>
          </a:xfrm>
          <a:prstGeom prst="rect">
            <a:avLst/>
          </a:prstGeom>
          <a:solidFill>
            <a:srgbClr val="6F9B35"/>
          </a:solidFill>
        </p:spPr>
        <p:txBody>
          <a:bodyPr vert="horz" lIns="68638" tIns="34319" rIns="68638" bIns="34319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829909"/>
            <a:r>
              <a:rPr lang="de-DE" sz="4053" dirty="0">
                <a:solidFill>
                  <a:prstClr val="black"/>
                </a:solidFill>
                <a:latin typeface="Calibri"/>
              </a:rPr>
              <a:t> CSU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852D3D89-3312-4251-A739-01BE01C37CA2}"/>
              </a:ext>
            </a:extLst>
          </p:cNvPr>
          <p:cNvSpPr txBox="1">
            <a:spLocks/>
          </p:cNvSpPr>
          <p:nvPr/>
        </p:nvSpPr>
        <p:spPr>
          <a:xfrm>
            <a:off x="5420089" y="5596854"/>
            <a:ext cx="1654893" cy="6206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vert="horz" lIns="68638" tIns="34319" rIns="68638" bIns="34319" rtlCol="0">
            <a:normAutofit/>
          </a:bodyPr>
          <a:lstStyle>
            <a:defPPr>
              <a:defRPr lang="de-DE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defTabSz="414955">
              <a:spcBef>
                <a:spcPts val="908"/>
              </a:spcBef>
            </a:pPr>
            <a:r>
              <a:rPr lang="de-DE" sz="1802" dirty="0">
                <a:solidFill>
                  <a:prstClr val="black"/>
                </a:solidFill>
                <a:latin typeface="Calibri"/>
              </a:rPr>
              <a:t>CDC DVBD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9709CA0-2852-458F-B831-03E8B19D1200}"/>
              </a:ext>
            </a:extLst>
          </p:cNvPr>
          <p:cNvSpPr txBox="1">
            <a:spLocks/>
          </p:cNvSpPr>
          <p:nvPr/>
        </p:nvSpPr>
        <p:spPr>
          <a:xfrm>
            <a:off x="4817844" y="1788249"/>
            <a:ext cx="5535008" cy="4080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68638" tIns="34319" rIns="68638" bIns="34319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829909"/>
            <a:r>
              <a:rPr lang="de-DE" sz="2102" dirty="0">
                <a:solidFill>
                  <a:prstClr val="black"/>
                </a:solidFill>
                <a:latin typeface="Calibri"/>
              </a:rPr>
              <a:t>ColoradoSPH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9BD04483-DB76-4D2A-8BFB-FB292A8CA7C9}"/>
              </a:ext>
            </a:extLst>
          </p:cNvPr>
          <p:cNvSpPr txBox="1">
            <a:spLocks/>
          </p:cNvSpPr>
          <p:nvPr/>
        </p:nvSpPr>
        <p:spPr>
          <a:xfrm>
            <a:off x="2973208" y="1788249"/>
            <a:ext cx="1775339" cy="408029"/>
          </a:xfrm>
          <a:prstGeom prst="rect">
            <a:avLst/>
          </a:prstGeom>
          <a:solidFill>
            <a:schemeClr val="accent2"/>
          </a:solidFill>
        </p:spPr>
        <p:txBody>
          <a:bodyPr vert="horz" lIns="68638" tIns="34319" rIns="68638" bIns="34319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829909"/>
            <a:r>
              <a:rPr lang="de-DE" sz="2102" dirty="0">
                <a:solidFill>
                  <a:prstClr val="black"/>
                </a:solidFill>
                <a:latin typeface="Calibri"/>
              </a:rPr>
              <a:t>Anschutz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FCBA1794-3B91-4FC7-A97F-0E71337ECEA3}"/>
              </a:ext>
            </a:extLst>
          </p:cNvPr>
          <p:cNvSpPr txBox="1">
            <a:spLocks/>
          </p:cNvSpPr>
          <p:nvPr/>
        </p:nvSpPr>
        <p:spPr>
          <a:xfrm>
            <a:off x="1839148" y="1788249"/>
            <a:ext cx="1069164" cy="408029"/>
          </a:xfrm>
          <a:prstGeom prst="rect">
            <a:avLst/>
          </a:prstGeom>
          <a:solidFill>
            <a:schemeClr val="accent2"/>
          </a:solidFill>
        </p:spPr>
        <p:txBody>
          <a:bodyPr vert="horz" lIns="68638" tIns="34319" rIns="68638" bIns="34319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829909"/>
            <a:r>
              <a:rPr lang="de-DE" sz="2102" dirty="0">
                <a:solidFill>
                  <a:prstClr val="black"/>
                </a:solidFill>
                <a:latin typeface="Calibri"/>
              </a:rPr>
              <a:t>Boulder</a:t>
            </a: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7DFF0C1D-9BC5-44DD-B74A-7CCE23800DBD}"/>
              </a:ext>
            </a:extLst>
          </p:cNvPr>
          <p:cNvSpPr txBox="1">
            <a:spLocks/>
          </p:cNvSpPr>
          <p:nvPr/>
        </p:nvSpPr>
        <p:spPr>
          <a:xfrm>
            <a:off x="970157" y="2271825"/>
            <a:ext cx="1906514" cy="126311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68638" tIns="34319" rIns="68638" bIns="34319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29909">
              <a:spcBef>
                <a:spcPts val="908"/>
              </a:spcBef>
              <a:buNone/>
            </a:pPr>
            <a:r>
              <a:rPr lang="de-DE" sz="1351" dirty="0">
                <a:solidFill>
                  <a:prstClr val="black"/>
                </a:solidFill>
                <a:latin typeface="Calibri"/>
              </a:rPr>
              <a:t>Earth Sciences Atmospheric and Oceanic Climatology</a:t>
            </a:r>
          </a:p>
          <a:p>
            <a:pPr defTabSz="829909">
              <a:spcBef>
                <a:spcPts val="908"/>
              </a:spcBef>
            </a:pPr>
            <a:r>
              <a:rPr lang="en-US" sz="1100" dirty="0"/>
              <a:t>Kris Karnauskas</a:t>
            </a:r>
            <a:endParaRPr lang="de-DE" sz="1100" dirty="0">
              <a:solidFill>
                <a:prstClr val="black"/>
              </a:solidFill>
              <a:latin typeface="Calibri"/>
            </a:endParaRPr>
          </a:p>
          <a:p>
            <a:pPr marL="0" indent="0" defTabSz="829909">
              <a:spcBef>
                <a:spcPts val="908"/>
              </a:spcBef>
              <a:buNone/>
            </a:pPr>
            <a:endParaRPr lang="de-DE" sz="1351" dirty="0">
              <a:solidFill>
                <a:prstClr val="black"/>
              </a:solidFill>
              <a:latin typeface="Calibri"/>
            </a:endParaRPr>
          </a:p>
          <a:p>
            <a:pPr marL="0" indent="0" defTabSz="829909">
              <a:spcBef>
                <a:spcPts val="908"/>
              </a:spcBef>
              <a:buNone/>
            </a:pPr>
            <a:endParaRPr lang="de-DE" sz="135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4AC2B7C2-205B-40A3-83BB-53731F20087E}"/>
              </a:ext>
            </a:extLst>
          </p:cNvPr>
          <p:cNvSpPr txBox="1">
            <a:spLocks/>
          </p:cNvSpPr>
          <p:nvPr/>
        </p:nvSpPr>
        <p:spPr>
          <a:xfrm>
            <a:off x="3219599" y="5603921"/>
            <a:ext cx="2109728" cy="6206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vert="horz" lIns="68638" tIns="34319" rIns="68638" bIns="34319" rtlCol="0">
            <a:normAutofit/>
          </a:bodyPr>
          <a:lstStyle>
            <a:defPPr>
              <a:defRPr lang="de-DE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defTabSz="414955">
              <a:spcBef>
                <a:spcPts val="908"/>
              </a:spcBef>
            </a:pPr>
            <a:r>
              <a:rPr lang="de-DE" sz="1802" dirty="0">
                <a:solidFill>
                  <a:prstClr val="black"/>
                </a:solidFill>
                <a:latin typeface="Calibri"/>
              </a:rPr>
              <a:t>CDPHE</a:t>
            </a:r>
          </a:p>
          <a:p>
            <a:pPr marL="171604" indent="-171604" defTabSz="414955">
              <a:spcBef>
                <a:spcPts val="908"/>
              </a:spcBef>
              <a:buFont typeface="Arial" panose="020B0604020202020204" pitchFamily="34" charset="0"/>
              <a:buChar char="•"/>
            </a:pPr>
            <a:r>
              <a:rPr lang="de-DE" sz="1351" dirty="0">
                <a:solidFill>
                  <a:prstClr val="black"/>
                </a:solidFill>
                <a:latin typeface="Calibri"/>
              </a:rPr>
              <a:t>Jennifer House</a:t>
            </a:r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F7D68461-26EE-4C23-AEFD-1FC1720E57F1}"/>
              </a:ext>
            </a:extLst>
          </p:cNvPr>
          <p:cNvSpPr txBox="1">
            <a:spLocks/>
          </p:cNvSpPr>
          <p:nvPr/>
        </p:nvSpPr>
        <p:spPr>
          <a:xfrm>
            <a:off x="1839148" y="5609265"/>
            <a:ext cx="1258906" cy="6206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vert="horz" lIns="68638" tIns="34319" rIns="68638" bIns="34319" rtlCol="0">
            <a:normAutofit/>
          </a:bodyPr>
          <a:lstStyle>
            <a:defPPr>
              <a:defRPr lang="de-DE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defTabSz="414955">
              <a:spcBef>
                <a:spcPts val="908"/>
              </a:spcBef>
            </a:pPr>
            <a:r>
              <a:rPr lang="de-DE" sz="1802" dirty="0">
                <a:solidFill>
                  <a:prstClr val="black"/>
                </a:solidFill>
                <a:latin typeface="Calibri"/>
              </a:rPr>
              <a:t>Associated: </a:t>
            </a:r>
            <a:endParaRPr lang="de-DE" sz="135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7595C645-79CD-485C-A48A-6658625A4223}"/>
              </a:ext>
            </a:extLst>
          </p:cNvPr>
          <p:cNvSpPr txBox="1">
            <a:spLocks/>
          </p:cNvSpPr>
          <p:nvPr/>
        </p:nvSpPr>
        <p:spPr>
          <a:xfrm>
            <a:off x="7165744" y="5596854"/>
            <a:ext cx="3168441" cy="6206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vert="horz" lIns="68638" tIns="34319" rIns="68638" bIns="34319" rtlCol="0">
            <a:normAutofit/>
          </a:bodyPr>
          <a:lstStyle>
            <a:defPPr>
              <a:defRPr lang="de-DE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defTabSz="414955">
              <a:spcBef>
                <a:spcPts val="908"/>
              </a:spcBef>
            </a:pPr>
            <a:r>
              <a:rPr lang="de-DE" sz="1802" dirty="0">
                <a:solidFill>
                  <a:prstClr val="black"/>
                </a:solidFill>
                <a:latin typeface="Calibri"/>
              </a:rPr>
              <a:t>Vitalant Research Institute</a:t>
            </a:r>
          </a:p>
          <a:p>
            <a:pPr marL="171604" indent="-171604" defTabSz="414955">
              <a:spcBef>
                <a:spcPts val="908"/>
              </a:spcBef>
              <a:buFont typeface="Arial" panose="020B0604020202020204" pitchFamily="34" charset="0"/>
              <a:buChar char="•"/>
            </a:pPr>
            <a:r>
              <a:rPr lang="de-DE" sz="1351" dirty="0">
                <a:solidFill>
                  <a:prstClr val="black"/>
                </a:solidFill>
                <a:latin typeface="Calibri"/>
              </a:rPr>
              <a:t>Mike Busch, Mars Stone</a:t>
            </a:r>
          </a:p>
        </p:txBody>
      </p:sp>
    </p:spTree>
    <p:extLst>
      <p:ext uri="{BB962C8B-B14F-4D97-AF65-F5344CB8AC3E}">
        <p14:creationId xmlns:p14="http://schemas.microsoft.com/office/powerpoint/2010/main" val="212615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704DDB1-1309-9241-A462-82233D30C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059" y="1"/>
            <a:ext cx="12021013" cy="6713034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graph illustrates the many different partners involved with the Arbovirus Consortium Group. </a:t>
            </a:r>
          </a:p>
          <a:p>
            <a:pPr algn="l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graph is separated to include the two main partners, the University of Colorado and Colorado State University.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Our partners with the University of Colorado-Boulder are the Earth Sciences, Climatology, Atmospheric and Oceanic departments are the following:</a:t>
            </a:r>
          </a:p>
          <a:p>
            <a:pPr algn="l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	The Oceans and Climate Lab with Kris Karnauskas</a:t>
            </a:r>
          </a:p>
          <a:p>
            <a:pPr algn="l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Our partners with the University of Colorado-Anschutz are the following:</a:t>
            </a:r>
          </a:p>
          <a:p>
            <a:pPr marL="207477" indent="-207477" algn="l" defTabSz="829909">
              <a:spcBef>
                <a:spcPts val="908"/>
              </a:spcBef>
              <a:buSzPct val="125000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	Department of Neurology with </a:t>
            </a:r>
            <a:r>
              <a:rPr lang="de-DE" sz="1400" dirty="0">
                <a:solidFill>
                  <a:srgbClr val="2936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 Pastula and Ken Tyler. </a:t>
            </a:r>
          </a:p>
          <a:p>
            <a:pPr marL="207477" indent="-207477" algn="l" defTabSz="829909">
              <a:spcBef>
                <a:spcPts val="908"/>
              </a:spcBef>
              <a:buSzPct val="125000"/>
            </a:pPr>
            <a:r>
              <a:rPr lang="de-DE" sz="1400" dirty="0">
                <a:solidFill>
                  <a:srgbClr val="2936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Department of Infectious Diseases with David Beckham and Eric Poeschla.</a:t>
            </a:r>
          </a:p>
          <a:p>
            <a:pPr algn="l" defTabSz="829909">
              <a:spcBef>
                <a:spcPts val="908"/>
              </a:spcBef>
              <a:buSzPct val="125000"/>
            </a:pPr>
            <a:r>
              <a:rPr lang="de-DE" sz="1400" dirty="0">
                <a:solidFill>
                  <a:srgbClr val="2936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Departments of Immunology and Microbiology with Thomas Morrison and Rosemary Rochford.</a:t>
            </a:r>
          </a:p>
          <a:p>
            <a:pPr algn="l" defTabSz="829909">
              <a:lnSpc>
                <a:spcPct val="100000"/>
              </a:lnSpc>
              <a:spcBef>
                <a:spcPts val="908"/>
              </a:spcBef>
              <a:buSzPct val="125000"/>
            </a:pPr>
            <a:r>
              <a:rPr lang="de-DE" sz="1400" dirty="0">
                <a:solidFill>
                  <a:srgbClr val="2936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The Children‘s Hospital with Betsy Mc Farland. </a:t>
            </a:r>
          </a:p>
          <a:p>
            <a:pPr algn="l" defTabSz="829909">
              <a:lnSpc>
                <a:spcPct val="100000"/>
              </a:lnSpc>
              <a:spcBef>
                <a:spcPts val="908"/>
              </a:spcBef>
              <a:buSzPct val="125000"/>
            </a:pPr>
            <a:endParaRPr lang="de-DE" sz="1400" dirty="0">
              <a:solidFill>
                <a:srgbClr val="29364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de-DE" sz="1600" dirty="0">
                <a:solidFill>
                  <a:srgbClr val="2936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partners with the Colorado School of Public Health are the following:</a:t>
            </a:r>
          </a:p>
          <a:p>
            <a:pPr algn="l"/>
            <a:r>
              <a:rPr 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Center for Global Health with Thomas Jaenisch, Dan Olson, Edwin Asturias, Molly Lamb, May Chu, Eric Simoes, and Stephen Berman for Children‘s Hospital.</a:t>
            </a:r>
          </a:p>
          <a:p>
            <a:pPr algn="l"/>
            <a:r>
              <a:rPr 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Department of Epidemiology with Jill Norris, Jonathan Samet, and Elizabeth Carlton.</a:t>
            </a:r>
          </a:p>
          <a:p>
            <a:pPr algn="l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defTabSz="829909">
              <a:spcBef>
                <a:spcPts val="908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Our partners with the Colorado State University are the </a:t>
            </a:r>
            <a:r>
              <a:rPr lang="de-DE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Aedes Borne Infectious Diseases Laboratory with Greg Ebel and Brian Foy.</a:t>
            </a:r>
          </a:p>
          <a:p>
            <a:pPr defTabSz="414955">
              <a:spcBef>
                <a:spcPts val="908"/>
              </a:spcBef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defTabSz="414955">
              <a:spcBef>
                <a:spcPts val="908"/>
              </a:spcBef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Our associated partners are CDPHE with Jennifer House, </a:t>
            </a:r>
            <a:r>
              <a:rPr lang="de-DE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CDC DVBD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with NN, and </a:t>
            </a:r>
            <a:r>
              <a:rPr lang="de-DE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Vitalant Research Institute with Mike Busch and Mars Stone. </a:t>
            </a:r>
          </a:p>
        </p:txBody>
      </p:sp>
    </p:spTree>
    <p:extLst>
      <p:ext uri="{BB962C8B-B14F-4D97-AF65-F5344CB8AC3E}">
        <p14:creationId xmlns:p14="http://schemas.microsoft.com/office/powerpoint/2010/main" val="52719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386</Words>
  <Application>Microsoft Macintosh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University of Colorado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Colorado</dc:title>
  <dc:creator>Collesides, Alexa</dc:creator>
  <cp:lastModifiedBy>Collesides, Alexa</cp:lastModifiedBy>
  <cp:revision>11</cp:revision>
  <dcterms:created xsi:type="dcterms:W3CDTF">2020-10-20T17:43:31Z</dcterms:created>
  <dcterms:modified xsi:type="dcterms:W3CDTF">2020-11-25T15:25:41Z</dcterms:modified>
</cp:coreProperties>
</file>