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13"/>
  </p:notesMasterIdLst>
  <p:sldIdLst>
    <p:sldId id="261" r:id="rId4"/>
    <p:sldId id="262" r:id="rId5"/>
    <p:sldId id="263" r:id="rId6"/>
    <p:sldId id="265" r:id="rId7"/>
    <p:sldId id="260" r:id="rId8"/>
    <p:sldId id="266" r:id="rId9"/>
    <p:sldId id="267" r:id="rId10"/>
    <p:sldId id="256" r:id="rId11"/>
    <p:sldId id="268" r:id="rId12"/>
  </p:sldIdLst>
  <p:sldSz cx="36576000" cy="24688800"/>
  <p:notesSz cx="6858000" cy="9144000"/>
  <p:defaultTextStyle>
    <a:defPPr>
      <a:defRPr lang="en-US"/>
    </a:defPPr>
    <a:lvl1pPr algn="l" defTabSz="3500438" rtl="0" eaLnBrk="0" fontAlgn="base" hangingPunct="0">
      <a:spcBef>
        <a:spcPct val="0"/>
      </a:spcBef>
      <a:spcAft>
        <a:spcPct val="0"/>
      </a:spcAft>
      <a:defRPr sz="6900" kern="1200">
        <a:solidFill>
          <a:schemeClr val="tx1"/>
        </a:solidFill>
        <a:latin typeface="Arial" panose="020B0604020202020204" pitchFamily="34" charset="0"/>
        <a:ea typeface="+mn-ea"/>
        <a:cs typeface="+mn-cs"/>
      </a:defRPr>
    </a:lvl1pPr>
    <a:lvl2pPr marL="1749425" indent="-1292225" algn="l" defTabSz="3500438" rtl="0" eaLnBrk="0" fontAlgn="base" hangingPunct="0">
      <a:spcBef>
        <a:spcPct val="0"/>
      </a:spcBef>
      <a:spcAft>
        <a:spcPct val="0"/>
      </a:spcAft>
      <a:defRPr sz="6900" kern="1200">
        <a:solidFill>
          <a:schemeClr val="tx1"/>
        </a:solidFill>
        <a:latin typeface="Arial" panose="020B0604020202020204" pitchFamily="34" charset="0"/>
        <a:ea typeface="+mn-ea"/>
        <a:cs typeface="+mn-cs"/>
      </a:defRPr>
    </a:lvl2pPr>
    <a:lvl3pPr marL="3500438" indent="-2586038" algn="l" defTabSz="3500438" rtl="0" eaLnBrk="0" fontAlgn="base" hangingPunct="0">
      <a:spcBef>
        <a:spcPct val="0"/>
      </a:spcBef>
      <a:spcAft>
        <a:spcPct val="0"/>
      </a:spcAft>
      <a:defRPr sz="6900" kern="1200">
        <a:solidFill>
          <a:schemeClr val="tx1"/>
        </a:solidFill>
        <a:latin typeface="Arial" panose="020B0604020202020204" pitchFamily="34" charset="0"/>
        <a:ea typeface="+mn-ea"/>
        <a:cs typeface="+mn-cs"/>
      </a:defRPr>
    </a:lvl3pPr>
    <a:lvl4pPr marL="5249863" indent="-3878263" algn="l" defTabSz="3500438" rtl="0" eaLnBrk="0" fontAlgn="base" hangingPunct="0">
      <a:spcBef>
        <a:spcPct val="0"/>
      </a:spcBef>
      <a:spcAft>
        <a:spcPct val="0"/>
      </a:spcAft>
      <a:defRPr sz="6900" kern="1200">
        <a:solidFill>
          <a:schemeClr val="tx1"/>
        </a:solidFill>
        <a:latin typeface="Arial" panose="020B0604020202020204" pitchFamily="34" charset="0"/>
        <a:ea typeface="+mn-ea"/>
        <a:cs typeface="+mn-cs"/>
      </a:defRPr>
    </a:lvl4pPr>
    <a:lvl5pPr marL="7000875" indent="-5172075" algn="l" defTabSz="3500438" rtl="0" eaLnBrk="0" fontAlgn="base" hangingPunct="0">
      <a:spcBef>
        <a:spcPct val="0"/>
      </a:spcBef>
      <a:spcAft>
        <a:spcPct val="0"/>
      </a:spcAft>
      <a:defRPr sz="6900" kern="1200">
        <a:solidFill>
          <a:schemeClr val="tx1"/>
        </a:solidFill>
        <a:latin typeface="Arial" panose="020B0604020202020204" pitchFamily="34" charset="0"/>
        <a:ea typeface="+mn-ea"/>
        <a:cs typeface="+mn-cs"/>
      </a:defRPr>
    </a:lvl5pPr>
    <a:lvl6pPr marL="2286000" algn="l" defTabSz="914400" rtl="0" eaLnBrk="1" latinLnBrk="0" hangingPunct="1">
      <a:defRPr sz="6900" kern="1200">
        <a:solidFill>
          <a:schemeClr val="tx1"/>
        </a:solidFill>
        <a:latin typeface="Arial" panose="020B0604020202020204" pitchFamily="34" charset="0"/>
        <a:ea typeface="+mn-ea"/>
        <a:cs typeface="+mn-cs"/>
      </a:defRPr>
    </a:lvl6pPr>
    <a:lvl7pPr marL="2743200" algn="l" defTabSz="914400" rtl="0" eaLnBrk="1" latinLnBrk="0" hangingPunct="1">
      <a:defRPr sz="6900" kern="1200">
        <a:solidFill>
          <a:schemeClr val="tx1"/>
        </a:solidFill>
        <a:latin typeface="Arial" panose="020B0604020202020204" pitchFamily="34" charset="0"/>
        <a:ea typeface="+mn-ea"/>
        <a:cs typeface="+mn-cs"/>
      </a:defRPr>
    </a:lvl7pPr>
    <a:lvl8pPr marL="3200400" algn="l" defTabSz="914400" rtl="0" eaLnBrk="1" latinLnBrk="0" hangingPunct="1">
      <a:defRPr sz="6900" kern="1200">
        <a:solidFill>
          <a:schemeClr val="tx1"/>
        </a:solidFill>
        <a:latin typeface="Arial" panose="020B0604020202020204" pitchFamily="34" charset="0"/>
        <a:ea typeface="+mn-ea"/>
        <a:cs typeface="+mn-cs"/>
      </a:defRPr>
    </a:lvl8pPr>
    <a:lvl9pPr marL="3657600" algn="l" defTabSz="914400" rtl="0" eaLnBrk="1" latinLnBrk="0" hangingPunct="1">
      <a:defRPr sz="6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DAC0"/>
    <a:srgbClr val="89CB9B"/>
    <a:srgbClr val="8AC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17" autoAdjust="0"/>
    <p:restoredTop sz="94660"/>
  </p:normalViewPr>
  <p:slideViewPr>
    <p:cSldViewPr>
      <p:cViewPr varScale="1">
        <p:scale>
          <a:sx n="29" d="100"/>
          <a:sy n="29" d="100"/>
        </p:scale>
        <p:origin x="1176" y="2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Ex1.xml><?xml version="1.0" encoding="utf-8"?>
<cx:chartSpace xmlns:a="http://schemas.openxmlformats.org/drawingml/2006/main" xmlns:r="http://schemas.openxmlformats.org/officeDocument/2006/relationships" xmlns:cx="http://schemas.microsoft.com/office/drawing/2014/chartex">
  <cx:chart>
    <cx:title pos="t" align="ctr" overlay="0">
      <cx:tx>
        <cx:txData>
          <cx:v>Adapted from Dube, 2001</cx:v>
        </cx:txData>
      </cx:tx>
      <cx:txPr>
        <a:bodyPr spcFirstLastPara="1" vertOverflow="ellipsis" horzOverflow="overflow" wrap="square" lIns="0" tIns="0" rIns="0" bIns="0" anchor="ctr" anchorCtr="1"/>
        <a:lstStyle/>
        <a:p>
          <a:pPr algn="ctr" rtl="0">
            <a:defRPr/>
          </a:pPr>
          <a:r>
            <a:rPr lang="en-US" sz="1862" b="0" i="0" u="none" strike="noStrike" baseline="0" dirty="0">
              <a:solidFill>
                <a:srgbClr val="4B4C4F">
                  <a:lumMod val="65000"/>
                  <a:lumOff val="35000"/>
                </a:srgbClr>
              </a:solidFill>
              <a:latin typeface="Arial" panose="020B0604020202020204"/>
            </a:rPr>
            <a:t>Adapted from Dube, 2001</a:t>
          </a:r>
        </a:p>
      </cx:txPr>
    </cx:title>
    <cx:plotArea>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26E53D-2F99-6E4E-A104-370EC76677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3500591"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CA2D371-B86B-294E-848F-CA1E928FE57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3500591" eaLnBrk="1" fontAlgn="auto" hangingPunct="1">
              <a:spcBef>
                <a:spcPts val="0"/>
              </a:spcBef>
              <a:spcAft>
                <a:spcPts val="0"/>
              </a:spcAft>
              <a:defRPr sz="1200" smtClean="0">
                <a:latin typeface="+mn-lt"/>
              </a:defRPr>
            </a:lvl1pPr>
          </a:lstStyle>
          <a:p>
            <a:pPr>
              <a:defRPr/>
            </a:pPr>
            <a:fld id="{030971DC-A020-BD4A-A007-AF093C11C212}" type="datetimeFigureOut">
              <a:rPr lang="en-US"/>
              <a:pPr>
                <a:defRPr/>
              </a:pPr>
              <a:t>4/5/23</a:t>
            </a:fld>
            <a:endParaRPr lang="en-US"/>
          </a:p>
        </p:txBody>
      </p:sp>
      <p:sp>
        <p:nvSpPr>
          <p:cNvPr id="4" name="Slide Image Placeholder 3">
            <a:extLst>
              <a:ext uri="{FF2B5EF4-FFF2-40B4-BE49-F238E27FC236}">
                <a16:creationId xmlns:a16="http://schemas.microsoft.com/office/drawing/2014/main" id="{2F58BE1E-1C2F-2846-9D6C-62EC056D4EA1}"/>
              </a:ext>
            </a:extLst>
          </p:cNvPr>
          <p:cNvSpPr>
            <a:spLocks noGrp="1" noRot="1" noChangeAspect="1"/>
          </p:cNvSpPr>
          <p:nvPr>
            <p:ph type="sldImg" idx="2"/>
          </p:nvPr>
        </p:nvSpPr>
        <p:spPr>
          <a:xfrm>
            <a:off x="1143000" y="1143000"/>
            <a:ext cx="45720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315F786-49C6-BA49-9589-F1B40F97B6E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5562778-0A2E-D245-B7B8-429FE69913A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3500591"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2CFF544-512A-1A40-A3CE-47487F962F1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2A7E305-D4CA-E44D-960D-94B07A6DD3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Background: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Agricultural workers in Central America such as sugarcane and production workers are at in increased risk of chronic kidney disease of unknown cause,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CKDu</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distinct as it is not associated with traditional risk factors such as age, diabetes, or hypertension,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is of particular importance to public health as it effects otherwise healthy young workers and often occurs in regions were access to treatment is limited.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cause of the disease is unknown; however, the current leading hypothesis is that strenuous physical labor in in hot climates may lead to recurrent heat stress and dehydration, which may result in an increased risk of acute kidney injury (AKI), and reduced kidney function over time. Many previous studies have focused on male workers; however, female workers may also be at risk.</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Objective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this study was to investigate biomarkers associated with change in creatinine (a marker of kidney function) and risk factors for pre and post shift dehydration in male and female sugarcane workers.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Methods: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Center for health work and environment has been working with a sugarcane producer in central America to implement a total worker health and hydration program. To prevent dehydration, workers are given water and electrolyte packets and encouraged to drink between 5 to 10 L and continue to hydrate after the work shift.  Data collected for this study are part of the health surveillance initiative and include information on demographics, and biomarkers such as serum electrolytes, specific gravity, a marker of dehydration, and serum Creatinine, a marker of kidney injury. Pre and post shift data were collected from a total of 431 workers including 381 males and 50 females across Guatemala, Nicaragua, and Mexico.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methods for this  analysis include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Bivariate analyses, of the association between pre and post shift biomarkers and change in creatinine across work shift as well as dehydration.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the results from the bivariate analysis, borderline significant variables (p-value &lt;0.1) and potential confounders were included in final multivariable models to look at change in creatinine and the odds of dehydration pre and post shift.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Results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what I found was that   </a:t>
            </a:r>
          </a:p>
          <a:p>
            <a:pPr marL="7429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 Female workers were more likely to have kidney injury across the work shift compared to males and there was trending significance of kidney injury among production workers compared to sugarcane workers </a:t>
            </a:r>
          </a:p>
          <a:p>
            <a:pPr marL="7429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all workers, decreases in hydration markers were associated with kidney injury</a:t>
            </a:r>
          </a:p>
          <a:p>
            <a:pPr marL="7429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Younger workers were at an increased risk of kidney injury across the work shift. </a:t>
            </a:r>
          </a:p>
          <a:p>
            <a:pPr marL="742950" marR="0" indent="-285750">
              <a:lnSpc>
                <a:spcPct val="107000"/>
              </a:lnSpc>
              <a:spcBef>
                <a:spcPts val="0"/>
              </a:spcBef>
              <a:spcAft>
                <a:spcPts val="800"/>
              </a:spcAft>
              <a:buFont typeface="Arial" panose="020B0604020202020204" pitchFamily="34" charset="0"/>
              <a:buChar char="•"/>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Those with prediabetes (n=46) or diabetes (n=3) were more likely to be dehydrated at the beginning of the workday (which may indicate they are not hydrating properly after work) </a:t>
            </a:r>
          </a:p>
          <a:p>
            <a:pPr marL="7429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Females were more likely to be hydrated at the beginning of the work shift but were at an increased risk of dehydration by the end of the day, indicating that there may be barriers to staying hydrated during the workday.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these results my recommendations are to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Work with sugarcane producer to educate women and production workers on the importance of rest, shade, and hydration.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Reduce barriers to hydration for women and production workers in the field.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 access to water and electrolytes packets.</a:t>
            </a:r>
          </a:p>
          <a:p>
            <a:endParaRPr lang="en-US" dirty="0"/>
          </a:p>
        </p:txBody>
      </p:sp>
      <p:sp>
        <p:nvSpPr>
          <p:cNvPr id="4" name="Slide Number Placeholder 3"/>
          <p:cNvSpPr>
            <a:spLocks noGrp="1"/>
          </p:cNvSpPr>
          <p:nvPr>
            <p:ph type="sldNum" sz="quarter" idx="5"/>
          </p:nvPr>
        </p:nvSpPr>
        <p:spPr/>
        <p:txBody>
          <a:bodyPr/>
          <a:lstStyle/>
          <a:p>
            <a:fld id="{D2A7E305-D4CA-E44D-960D-94B07A6DD304}" type="slidenum">
              <a:rPr lang="en-US" altLang="en-US" smtClean="0"/>
              <a:pPr/>
              <a:t>4</a:t>
            </a:fld>
            <a:endParaRPr lang="en-US" altLang="en-US"/>
          </a:p>
        </p:txBody>
      </p:sp>
    </p:spTree>
    <p:extLst>
      <p:ext uri="{BB962C8B-B14F-4D97-AF65-F5344CB8AC3E}">
        <p14:creationId xmlns:p14="http://schemas.microsoft.com/office/powerpoint/2010/main" val="59894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7E305-D4CA-E44D-960D-94B07A6DD304}" type="slidenum">
              <a:rPr lang="en-US" altLang="en-US" smtClean="0"/>
              <a:pPr/>
              <a:t>6</a:t>
            </a:fld>
            <a:endParaRPr lang="en-US" altLang="en-US"/>
          </a:p>
        </p:txBody>
      </p:sp>
    </p:spTree>
    <p:extLst>
      <p:ext uri="{BB962C8B-B14F-4D97-AF65-F5344CB8AC3E}">
        <p14:creationId xmlns:p14="http://schemas.microsoft.com/office/powerpoint/2010/main" val="152581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6" name="Chart Placeholder 35"/>
          <p:cNvSpPr>
            <a:spLocks noGrp="1"/>
          </p:cNvSpPr>
          <p:nvPr>
            <p:ph type="chart" sz="quarter" idx="23"/>
          </p:nvPr>
        </p:nvSpPr>
        <p:spPr>
          <a:xfrm>
            <a:off x="11331767" y="13462270"/>
            <a:ext cx="6881812" cy="8912225"/>
          </a:xfrm>
          <a:prstGeom prst="rect">
            <a:avLst/>
          </a:prstGeom>
        </p:spPr>
        <p:txBody>
          <a:bodyPr/>
          <a:lstStyle>
            <a:lvl1pPr marL="0" indent="0">
              <a:buNone/>
              <a:defRPr sz="4000">
                <a:latin typeface="Arial" charset="0"/>
                <a:ea typeface="Arial" charset="0"/>
                <a:cs typeface="Arial" charset="0"/>
              </a:defRPr>
            </a:lvl1pPr>
          </a:lstStyle>
          <a:p>
            <a:pPr lvl="0"/>
            <a:r>
              <a:rPr lang="en-US" noProof="0"/>
              <a:t>Click icon to add chart</a:t>
            </a:r>
            <a:endParaRPr lang="en-US" noProof="0" dirty="0"/>
          </a:p>
        </p:txBody>
      </p:sp>
      <p:sp>
        <p:nvSpPr>
          <p:cNvPr id="38" name="Picture Placeholder 29"/>
          <p:cNvSpPr>
            <a:spLocks noGrp="1"/>
          </p:cNvSpPr>
          <p:nvPr>
            <p:ph type="pic" sz="quarter" idx="25"/>
          </p:nvPr>
        </p:nvSpPr>
        <p:spPr>
          <a:xfrm>
            <a:off x="26934412" y="12625136"/>
            <a:ext cx="8916234" cy="4310948"/>
          </a:xfrm>
          <a:prstGeom prst="rect">
            <a:avLst/>
          </a:prstGeom>
        </p:spPr>
        <p:txBody>
          <a:bodyPr/>
          <a:lstStyle>
            <a:lvl1pPr marL="0" indent="0">
              <a:buNone/>
              <a:defRPr sz="4000" b="0" i="0">
                <a:latin typeface="Arial" charset="0"/>
                <a:ea typeface="Arial" charset="0"/>
                <a:cs typeface="Arial" charset="0"/>
              </a:defRPr>
            </a:lvl1pPr>
          </a:lstStyle>
          <a:p>
            <a:pPr lvl="0"/>
            <a:r>
              <a:rPr lang="en-US" noProof="0"/>
              <a:t>Click icon to add picture</a:t>
            </a:r>
            <a:endParaRPr lang="en-US" noProof="0" dirty="0"/>
          </a:p>
        </p:txBody>
      </p:sp>
      <p:sp>
        <p:nvSpPr>
          <p:cNvPr id="4" name="Text Placeholder 3"/>
          <p:cNvSpPr>
            <a:spLocks noGrp="1"/>
          </p:cNvSpPr>
          <p:nvPr>
            <p:ph type="body" sz="quarter" idx="10"/>
          </p:nvPr>
        </p:nvSpPr>
        <p:spPr>
          <a:xfrm>
            <a:off x="4724400" y="2514600"/>
            <a:ext cx="27051000" cy="2133600"/>
          </a:xfrm>
          <a:prstGeom prst="rect">
            <a:avLst/>
          </a:prstGeom>
        </p:spPr>
        <p:txBody>
          <a:bodyPr/>
          <a:lstStyle>
            <a:lvl1pPr marL="0" indent="0" algn="ctr">
              <a:buNone/>
              <a:defRPr sz="9000" b="1">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5" name="Text Placeholder 3"/>
          <p:cNvSpPr>
            <a:spLocks noGrp="1"/>
          </p:cNvSpPr>
          <p:nvPr>
            <p:ph type="body" sz="quarter" idx="11"/>
          </p:nvPr>
        </p:nvSpPr>
        <p:spPr>
          <a:xfrm>
            <a:off x="4724400" y="4724400"/>
            <a:ext cx="27051000" cy="984563"/>
          </a:xfrm>
          <a:prstGeom prst="rect">
            <a:avLst/>
          </a:prstGeom>
        </p:spPr>
        <p:txBody>
          <a:bodyPr/>
          <a:lstStyle>
            <a:lvl1pPr marL="0" indent="0" algn="ctr">
              <a:buNone/>
              <a:defRPr sz="4800"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6" name="Text Placeholder 3"/>
          <p:cNvSpPr>
            <a:spLocks noGrp="1"/>
          </p:cNvSpPr>
          <p:nvPr>
            <p:ph type="body" sz="quarter" idx="12"/>
          </p:nvPr>
        </p:nvSpPr>
        <p:spPr>
          <a:xfrm>
            <a:off x="2247900" y="7128510"/>
            <a:ext cx="6096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7" name="Text Placeholder 3"/>
          <p:cNvSpPr>
            <a:spLocks noGrp="1"/>
          </p:cNvSpPr>
          <p:nvPr>
            <p:ph type="body" sz="quarter" idx="13"/>
          </p:nvPr>
        </p:nvSpPr>
        <p:spPr>
          <a:xfrm>
            <a:off x="15201900" y="7192085"/>
            <a:ext cx="6096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8" name="Text Placeholder 3"/>
          <p:cNvSpPr>
            <a:spLocks noGrp="1"/>
          </p:cNvSpPr>
          <p:nvPr>
            <p:ph type="body" sz="quarter" idx="14"/>
          </p:nvPr>
        </p:nvSpPr>
        <p:spPr>
          <a:xfrm>
            <a:off x="28346400" y="7128510"/>
            <a:ext cx="6096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9" name="Text Placeholder 3"/>
          <p:cNvSpPr>
            <a:spLocks noGrp="1"/>
          </p:cNvSpPr>
          <p:nvPr>
            <p:ph type="body" sz="quarter" idx="15"/>
          </p:nvPr>
        </p:nvSpPr>
        <p:spPr>
          <a:xfrm>
            <a:off x="2247900" y="15114270"/>
            <a:ext cx="6096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10" name="Text Placeholder 3"/>
          <p:cNvSpPr>
            <a:spLocks noGrp="1"/>
          </p:cNvSpPr>
          <p:nvPr>
            <p:ph type="body" sz="quarter" idx="16"/>
          </p:nvPr>
        </p:nvSpPr>
        <p:spPr>
          <a:xfrm>
            <a:off x="27774900" y="17526000"/>
            <a:ext cx="7239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17" name="Text Placeholder 22"/>
          <p:cNvSpPr>
            <a:spLocks noGrp="1"/>
          </p:cNvSpPr>
          <p:nvPr>
            <p:ph type="body" sz="quarter" idx="17"/>
          </p:nvPr>
        </p:nvSpPr>
        <p:spPr>
          <a:xfrm>
            <a:off x="1019174" y="8839200"/>
            <a:ext cx="8553449" cy="5257800"/>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a:t>Click to edit Master text styles</a:t>
            </a:r>
          </a:p>
        </p:txBody>
      </p:sp>
      <p:sp>
        <p:nvSpPr>
          <p:cNvPr id="25" name="Text Placeholder 22"/>
          <p:cNvSpPr>
            <a:spLocks noGrp="1"/>
          </p:cNvSpPr>
          <p:nvPr>
            <p:ph type="body" sz="quarter" idx="19"/>
          </p:nvPr>
        </p:nvSpPr>
        <p:spPr>
          <a:xfrm>
            <a:off x="13973175" y="8892516"/>
            <a:ext cx="8553449" cy="3653948"/>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a:t>Click to edit Master text styles</a:t>
            </a:r>
          </a:p>
        </p:txBody>
      </p:sp>
      <p:sp>
        <p:nvSpPr>
          <p:cNvPr id="27" name="Text Placeholder 22"/>
          <p:cNvSpPr>
            <a:spLocks noGrp="1"/>
          </p:cNvSpPr>
          <p:nvPr>
            <p:ph type="body" sz="quarter" idx="20"/>
          </p:nvPr>
        </p:nvSpPr>
        <p:spPr>
          <a:xfrm>
            <a:off x="27117674" y="8892517"/>
            <a:ext cx="8553449" cy="3043690"/>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a:t>Click to edit Master text styles</a:t>
            </a:r>
          </a:p>
        </p:txBody>
      </p:sp>
      <p:sp>
        <p:nvSpPr>
          <p:cNvPr id="29" name="Text Placeholder 22"/>
          <p:cNvSpPr>
            <a:spLocks noGrp="1"/>
          </p:cNvSpPr>
          <p:nvPr>
            <p:ph type="body" sz="quarter" idx="21"/>
          </p:nvPr>
        </p:nvSpPr>
        <p:spPr>
          <a:xfrm>
            <a:off x="27117674" y="19257713"/>
            <a:ext cx="8553449" cy="3091112"/>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a:t>Click to edit Master text styles</a:t>
            </a:r>
          </a:p>
        </p:txBody>
      </p:sp>
      <p:sp>
        <p:nvSpPr>
          <p:cNvPr id="34" name="Text Placeholder 22"/>
          <p:cNvSpPr>
            <a:spLocks noGrp="1"/>
          </p:cNvSpPr>
          <p:nvPr>
            <p:ph type="body" sz="quarter" idx="22"/>
          </p:nvPr>
        </p:nvSpPr>
        <p:spPr>
          <a:xfrm>
            <a:off x="1019176" y="16770037"/>
            <a:ext cx="8553448" cy="5604458"/>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a:t>Click to edit Master text styles</a:t>
            </a:r>
          </a:p>
        </p:txBody>
      </p:sp>
      <p:sp>
        <p:nvSpPr>
          <p:cNvPr id="37" name="Picture Placeholder 29"/>
          <p:cNvSpPr>
            <a:spLocks noGrp="1"/>
          </p:cNvSpPr>
          <p:nvPr>
            <p:ph type="pic" sz="quarter" idx="24"/>
          </p:nvPr>
        </p:nvSpPr>
        <p:spPr>
          <a:xfrm>
            <a:off x="18870804" y="13462000"/>
            <a:ext cx="6503797" cy="8937894"/>
          </a:xfrm>
          <a:prstGeom prst="rect">
            <a:avLst/>
          </a:prstGeom>
        </p:spPr>
        <p:txBody>
          <a:bodyPr/>
          <a:lstStyle>
            <a:lvl1pPr marL="0" indent="0">
              <a:buNone/>
              <a:defRPr sz="4000" b="0" i="0">
                <a:latin typeface="Arial" charset="0"/>
                <a:ea typeface="Arial" charset="0"/>
                <a:cs typeface="Arial"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382481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645920"/>
            <a:ext cx="11796712" cy="576072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554735"/>
            <a:ext cx="18516600" cy="1754505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519364" y="7406640"/>
            <a:ext cx="11796712" cy="13721717"/>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4EBD4D5E-4C6F-411B-B438-126B1E984C38}"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CAC2F-9D0C-4F7D-BB46-97F5333FB40C}" type="slidenum">
              <a:rPr lang="en-US" smtClean="0"/>
              <a:t>‹#›</a:t>
            </a:fld>
            <a:endParaRPr lang="en-US"/>
          </a:p>
        </p:txBody>
      </p:sp>
    </p:spTree>
    <p:extLst>
      <p:ext uri="{BB962C8B-B14F-4D97-AF65-F5344CB8AC3E}">
        <p14:creationId xmlns:p14="http://schemas.microsoft.com/office/powerpoint/2010/main" val="146105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D4D5E-4C6F-411B-B438-126B1E984C38}"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CAC2F-9D0C-4F7D-BB46-97F5333FB40C}" type="slidenum">
              <a:rPr lang="en-US" smtClean="0"/>
              <a:t>‹#›</a:t>
            </a:fld>
            <a:endParaRPr lang="en-US"/>
          </a:p>
        </p:txBody>
      </p:sp>
    </p:spTree>
    <p:extLst>
      <p:ext uri="{BB962C8B-B14F-4D97-AF65-F5344CB8AC3E}">
        <p14:creationId xmlns:p14="http://schemas.microsoft.com/office/powerpoint/2010/main" val="423405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314450"/>
            <a:ext cx="7886700" cy="209226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314450"/>
            <a:ext cx="23202900" cy="209226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D4D5E-4C6F-411B-B438-126B1E984C38}"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CAC2F-9D0C-4F7D-BB46-97F5333FB40C}" type="slidenum">
              <a:rPr lang="en-US" smtClean="0"/>
              <a:t>‹#›</a:t>
            </a:fld>
            <a:endParaRPr lang="en-US"/>
          </a:p>
        </p:txBody>
      </p:sp>
    </p:spTree>
    <p:extLst>
      <p:ext uri="{BB962C8B-B14F-4D97-AF65-F5344CB8AC3E}">
        <p14:creationId xmlns:p14="http://schemas.microsoft.com/office/powerpoint/2010/main" val="121706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6" name="Chart Placeholder 35"/>
          <p:cNvSpPr>
            <a:spLocks noGrp="1"/>
          </p:cNvSpPr>
          <p:nvPr>
            <p:ph type="chart" sz="quarter" idx="23" hasCustomPrompt="1"/>
          </p:nvPr>
        </p:nvSpPr>
        <p:spPr>
          <a:xfrm>
            <a:off x="11331767" y="13462270"/>
            <a:ext cx="6881812" cy="8912225"/>
          </a:xfrm>
          <a:prstGeom prst="rect">
            <a:avLst/>
          </a:prstGeom>
        </p:spPr>
        <p:txBody>
          <a:bodyPr/>
          <a:lstStyle>
            <a:lvl1pPr marL="0" indent="0">
              <a:buNone/>
              <a:defRPr sz="4000">
                <a:latin typeface="Arial" charset="0"/>
                <a:ea typeface="Arial" charset="0"/>
                <a:cs typeface="Arial" charset="0"/>
              </a:defRPr>
            </a:lvl1pPr>
          </a:lstStyle>
          <a:p>
            <a:r>
              <a:rPr lang="en-US" dirty="0"/>
              <a:t>Chart</a:t>
            </a:r>
          </a:p>
        </p:txBody>
      </p:sp>
      <p:sp>
        <p:nvSpPr>
          <p:cNvPr id="38" name="Picture Placeholder 29"/>
          <p:cNvSpPr>
            <a:spLocks noGrp="1"/>
          </p:cNvSpPr>
          <p:nvPr>
            <p:ph type="pic" sz="quarter" idx="25" hasCustomPrompt="1"/>
          </p:nvPr>
        </p:nvSpPr>
        <p:spPr>
          <a:xfrm>
            <a:off x="26934412" y="12625136"/>
            <a:ext cx="8916234" cy="4310948"/>
          </a:xfrm>
          <a:prstGeom prst="rect">
            <a:avLst/>
          </a:prstGeom>
        </p:spPr>
        <p:txBody>
          <a:bodyPr/>
          <a:lstStyle>
            <a:lvl1pPr marL="0" indent="0">
              <a:buNone/>
              <a:defRPr sz="4000" b="0" i="0">
                <a:latin typeface="Arial" charset="0"/>
                <a:ea typeface="Arial" charset="0"/>
                <a:cs typeface="Arial" charset="0"/>
              </a:defRPr>
            </a:lvl1pPr>
          </a:lstStyle>
          <a:p>
            <a:r>
              <a:rPr lang="en-US"/>
              <a:t>Picture</a:t>
            </a:r>
            <a:endParaRPr lang="en-US" dirty="0"/>
          </a:p>
        </p:txBody>
      </p:sp>
      <p:sp>
        <p:nvSpPr>
          <p:cNvPr id="4" name="Text Placeholder 3"/>
          <p:cNvSpPr>
            <a:spLocks noGrp="1"/>
          </p:cNvSpPr>
          <p:nvPr>
            <p:ph type="body" sz="quarter" idx="10" hasCustomPrompt="1"/>
          </p:nvPr>
        </p:nvSpPr>
        <p:spPr>
          <a:xfrm>
            <a:off x="4724400" y="2514600"/>
            <a:ext cx="27051000" cy="2133600"/>
          </a:xfrm>
          <a:prstGeom prst="rect">
            <a:avLst/>
          </a:prstGeom>
        </p:spPr>
        <p:txBody>
          <a:bodyPr/>
          <a:lstStyle>
            <a:lvl1pPr marL="0" indent="0" algn="ctr">
              <a:buNone/>
              <a:defRPr sz="9000" b="1">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dirty="0"/>
              <a:t>Poster Title: 90pt </a:t>
            </a:r>
          </a:p>
        </p:txBody>
      </p:sp>
      <p:sp>
        <p:nvSpPr>
          <p:cNvPr id="5" name="Text Placeholder 3"/>
          <p:cNvSpPr>
            <a:spLocks noGrp="1"/>
          </p:cNvSpPr>
          <p:nvPr>
            <p:ph type="body" sz="quarter" idx="11" hasCustomPrompt="1"/>
          </p:nvPr>
        </p:nvSpPr>
        <p:spPr>
          <a:xfrm>
            <a:off x="4724400" y="4724400"/>
            <a:ext cx="27051000" cy="984563"/>
          </a:xfrm>
          <a:prstGeom prst="rect">
            <a:avLst/>
          </a:prstGeom>
        </p:spPr>
        <p:txBody>
          <a:bodyPr/>
          <a:lstStyle>
            <a:lvl1pPr marL="0" indent="0" algn="ctr">
              <a:buNone/>
              <a:defRPr sz="4800"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dirty="0"/>
              <a:t>Author name, affiliation; Author name, affiliation; 48pt</a:t>
            </a:r>
          </a:p>
        </p:txBody>
      </p:sp>
      <p:sp>
        <p:nvSpPr>
          <p:cNvPr id="6" name="Text Placeholder 3"/>
          <p:cNvSpPr>
            <a:spLocks noGrp="1"/>
          </p:cNvSpPr>
          <p:nvPr>
            <p:ph type="body" sz="quarter" idx="12" hasCustomPrompt="1"/>
          </p:nvPr>
        </p:nvSpPr>
        <p:spPr>
          <a:xfrm>
            <a:off x="2247900" y="7128510"/>
            <a:ext cx="6096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dirty="0"/>
              <a:t>Header: 60pt</a:t>
            </a:r>
          </a:p>
        </p:txBody>
      </p:sp>
      <p:sp>
        <p:nvSpPr>
          <p:cNvPr id="7" name="Text Placeholder 3"/>
          <p:cNvSpPr>
            <a:spLocks noGrp="1"/>
          </p:cNvSpPr>
          <p:nvPr>
            <p:ph type="body" sz="quarter" idx="13" hasCustomPrompt="1"/>
          </p:nvPr>
        </p:nvSpPr>
        <p:spPr>
          <a:xfrm>
            <a:off x="15201900" y="7192085"/>
            <a:ext cx="6096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dirty="0"/>
              <a:t>Header: 60pt</a:t>
            </a:r>
          </a:p>
        </p:txBody>
      </p:sp>
      <p:sp>
        <p:nvSpPr>
          <p:cNvPr id="8" name="Text Placeholder 3"/>
          <p:cNvSpPr>
            <a:spLocks noGrp="1"/>
          </p:cNvSpPr>
          <p:nvPr>
            <p:ph type="body" sz="quarter" idx="14" hasCustomPrompt="1"/>
          </p:nvPr>
        </p:nvSpPr>
        <p:spPr>
          <a:xfrm>
            <a:off x="28346400" y="7128510"/>
            <a:ext cx="6096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dirty="0"/>
              <a:t>Header: 60pt</a:t>
            </a:r>
          </a:p>
        </p:txBody>
      </p:sp>
      <p:sp>
        <p:nvSpPr>
          <p:cNvPr id="9" name="Text Placeholder 3"/>
          <p:cNvSpPr>
            <a:spLocks noGrp="1"/>
          </p:cNvSpPr>
          <p:nvPr>
            <p:ph type="body" sz="quarter" idx="15" hasCustomPrompt="1"/>
          </p:nvPr>
        </p:nvSpPr>
        <p:spPr>
          <a:xfrm>
            <a:off x="2247900" y="15114270"/>
            <a:ext cx="6096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dirty="0"/>
              <a:t>Header: 60pt</a:t>
            </a:r>
          </a:p>
        </p:txBody>
      </p:sp>
      <p:sp>
        <p:nvSpPr>
          <p:cNvPr id="10" name="Text Placeholder 3"/>
          <p:cNvSpPr>
            <a:spLocks noGrp="1"/>
          </p:cNvSpPr>
          <p:nvPr>
            <p:ph type="body" sz="quarter" idx="16" hasCustomPrompt="1"/>
          </p:nvPr>
        </p:nvSpPr>
        <p:spPr>
          <a:xfrm>
            <a:off x="27774900" y="17526000"/>
            <a:ext cx="7239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dirty="0"/>
              <a:t>Header: 60pt</a:t>
            </a:r>
          </a:p>
        </p:txBody>
      </p:sp>
      <p:sp>
        <p:nvSpPr>
          <p:cNvPr id="17" name="Text Placeholder 22"/>
          <p:cNvSpPr>
            <a:spLocks noGrp="1"/>
          </p:cNvSpPr>
          <p:nvPr>
            <p:ph type="body" sz="quarter" idx="17" hasCustomPrompt="1"/>
          </p:nvPr>
        </p:nvSpPr>
        <p:spPr>
          <a:xfrm>
            <a:off x="1019174" y="8839200"/>
            <a:ext cx="8553449" cy="5257800"/>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dirty="0"/>
              <a:t>Body text: min 28pt font</a:t>
            </a:r>
          </a:p>
        </p:txBody>
      </p:sp>
      <p:sp>
        <p:nvSpPr>
          <p:cNvPr id="25" name="Text Placeholder 22"/>
          <p:cNvSpPr>
            <a:spLocks noGrp="1"/>
          </p:cNvSpPr>
          <p:nvPr>
            <p:ph type="body" sz="quarter" idx="19" hasCustomPrompt="1"/>
          </p:nvPr>
        </p:nvSpPr>
        <p:spPr>
          <a:xfrm>
            <a:off x="13973175" y="8892516"/>
            <a:ext cx="8553449" cy="3653948"/>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dirty="0"/>
              <a:t>Body text: min 28pt font</a:t>
            </a:r>
          </a:p>
        </p:txBody>
      </p:sp>
      <p:sp>
        <p:nvSpPr>
          <p:cNvPr id="27" name="Text Placeholder 22"/>
          <p:cNvSpPr>
            <a:spLocks noGrp="1"/>
          </p:cNvSpPr>
          <p:nvPr>
            <p:ph type="body" sz="quarter" idx="20" hasCustomPrompt="1"/>
          </p:nvPr>
        </p:nvSpPr>
        <p:spPr>
          <a:xfrm>
            <a:off x="27117674" y="8892517"/>
            <a:ext cx="8553449" cy="3043690"/>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dirty="0"/>
              <a:t>Body text: min 28pt font</a:t>
            </a:r>
          </a:p>
        </p:txBody>
      </p:sp>
      <p:sp>
        <p:nvSpPr>
          <p:cNvPr id="29" name="Text Placeholder 22"/>
          <p:cNvSpPr>
            <a:spLocks noGrp="1"/>
          </p:cNvSpPr>
          <p:nvPr>
            <p:ph type="body" sz="quarter" idx="21" hasCustomPrompt="1"/>
          </p:nvPr>
        </p:nvSpPr>
        <p:spPr>
          <a:xfrm>
            <a:off x="27117674" y="19257713"/>
            <a:ext cx="8553449" cy="3091112"/>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dirty="0"/>
              <a:t>Body text: min 28pt font</a:t>
            </a:r>
          </a:p>
        </p:txBody>
      </p:sp>
      <p:sp>
        <p:nvSpPr>
          <p:cNvPr id="34" name="Text Placeholder 22"/>
          <p:cNvSpPr>
            <a:spLocks noGrp="1"/>
          </p:cNvSpPr>
          <p:nvPr>
            <p:ph type="body" sz="quarter" idx="22" hasCustomPrompt="1"/>
          </p:nvPr>
        </p:nvSpPr>
        <p:spPr>
          <a:xfrm>
            <a:off x="1019176" y="16770037"/>
            <a:ext cx="8553448" cy="5604458"/>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dirty="0"/>
              <a:t>Body text: min 28pt font</a:t>
            </a:r>
          </a:p>
        </p:txBody>
      </p:sp>
      <p:sp>
        <p:nvSpPr>
          <p:cNvPr id="37" name="Picture Placeholder 29"/>
          <p:cNvSpPr>
            <a:spLocks noGrp="1"/>
          </p:cNvSpPr>
          <p:nvPr>
            <p:ph type="pic" sz="quarter" idx="24" hasCustomPrompt="1"/>
          </p:nvPr>
        </p:nvSpPr>
        <p:spPr>
          <a:xfrm>
            <a:off x="18870804" y="13462000"/>
            <a:ext cx="6503797" cy="8937894"/>
          </a:xfrm>
          <a:prstGeom prst="rect">
            <a:avLst/>
          </a:prstGeom>
        </p:spPr>
        <p:txBody>
          <a:bodyPr/>
          <a:lstStyle>
            <a:lvl1pPr marL="0" indent="0">
              <a:buNone/>
              <a:defRPr sz="4000" b="0" i="0">
                <a:latin typeface="Arial" charset="0"/>
                <a:ea typeface="Arial" charset="0"/>
                <a:cs typeface="Arial" charset="0"/>
              </a:defRPr>
            </a:lvl1pPr>
          </a:lstStyle>
          <a:p>
            <a:r>
              <a:rPr lang="en-US" dirty="0"/>
              <a:t>Picture</a:t>
            </a:r>
          </a:p>
        </p:txBody>
      </p:sp>
      <p:sp>
        <p:nvSpPr>
          <p:cNvPr id="11" name="Picture Placeholder 10">
            <a:extLst>
              <a:ext uri="{FF2B5EF4-FFF2-40B4-BE49-F238E27FC236}">
                <a16:creationId xmlns:a16="http://schemas.microsoft.com/office/drawing/2014/main" id="{B146E3EF-A25F-F646-A31F-36BAE4F197A9}"/>
              </a:ext>
            </a:extLst>
          </p:cNvPr>
          <p:cNvSpPr>
            <a:spLocks noGrp="1"/>
          </p:cNvSpPr>
          <p:nvPr>
            <p:ph type="pic" sz="quarter" idx="26"/>
          </p:nvPr>
        </p:nvSpPr>
        <p:spPr>
          <a:xfrm>
            <a:off x="1034414" y="664845"/>
            <a:ext cx="11096625" cy="1219200"/>
          </a:xfrm>
          <a:prstGeom prst="rect">
            <a:avLst/>
          </a:prstGeom>
        </p:spPr>
        <p:txBody>
          <a:bodyPr/>
          <a:lstStyle>
            <a:lvl1pPr marL="0" indent="0">
              <a:buNone/>
              <a:defRPr sz="5400">
                <a:solidFill>
                  <a:schemeClr val="bg1"/>
                </a:solidFill>
              </a:defRPr>
            </a:lvl1pPr>
          </a:lstStyle>
          <a:p>
            <a:endParaRPr lang="en-US" dirty="0"/>
          </a:p>
        </p:txBody>
      </p:sp>
    </p:spTree>
    <p:extLst>
      <p:ext uri="{BB962C8B-B14F-4D97-AF65-F5344CB8AC3E}">
        <p14:creationId xmlns:p14="http://schemas.microsoft.com/office/powerpoint/2010/main" val="392656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040507"/>
            <a:ext cx="31089600" cy="859536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572000" y="12967336"/>
            <a:ext cx="27432000" cy="5960744"/>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BD4D5E-4C6F-411B-B438-126B1E984C38}"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CAC2F-9D0C-4F7D-BB46-97F5333FB40C}" type="slidenum">
              <a:rPr lang="en-US" smtClean="0"/>
              <a:t>‹#›</a:t>
            </a:fld>
            <a:endParaRPr lang="en-US"/>
          </a:p>
        </p:txBody>
      </p:sp>
    </p:spTree>
    <p:extLst>
      <p:ext uri="{BB962C8B-B14F-4D97-AF65-F5344CB8AC3E}">
        <p14:creationId xmlns:p14="http://schemas.microsoft.com/office/powerpoint/2010/main" val="14092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D4D5E-4C6F-411B-B438-126B1E984C38}"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CAC2F-9D0C-4F7D-BB46-97F5333FB40C}" type="slidenum">
              <a:rPr lang="en-US" smtClean="0"/>
              <a:t>‹#›</a:t>
            </a:fld>
            <a:endParaRPr lang="en-US"/>
          </a:p>
        </p:txBody>
      </p:sp>
    </p:spTree>
    <p:extLst>
      <p:ext uri="{BB962C8B-B14F-4D97-AF65-F5344CB8AC3E}">
        <p14:creationId xmlns:p14="http://schemas.microsoft.com/office/powerpoint/2010/main" val="193075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155062"/>
            <a:ext cx="31546800" cy="10269854"/>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495552" y="16522072"/>
            <a:ext cx="31546800" cy="5400674"/>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BD4D5E-4C6F-411B-B438-126B1E984C38}"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CAC2F-9D0C-4F7D-BB46-97F5333FB40C}" type="slidenum">
              <a:rPr lang="en-US" smtClean="0"/>
              <a:t>‹#›</a:t>
            </a:fld>
            <a:endParaRPr lang="en-US"/>
          </a:p>
        </p:txBody>
      </p:sp>
    </p:spTree>
    <p:extLst>
      <p:ext uri="{BB962C8B-B14F-4D97-AF65-F5344CB8AC3E}">
        <p14:creationId xmlns:p14="http://schemas.microsoft.com/office/powerpoint/2010/main" val="386050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6572250"/>
            <a:ext cx="15544800" cy="15664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6572250"/>
            <a:ext cx="15544800" cy="15664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BD4D5E-4C6F-411B-B438-126B1E984C38}"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CAC2F-9D0C-4F7D-BB46-97F5333FB40C}" type="slidenum">
              <a:rPr lang="en-US" smtClean="0"/>
              <a:t>‹#›</a:t>
            </a:fld>
            <a:endParaRPr lang="en-US"/>
          </a:p>
        </p:txBody>
      </p:sp>
    </p:spTree>
    <p:extLst>
      <p:ext uri="{BB962C8B-B14F-4D97-AF65-F5344CB8AC3E}">
        <p14:creationId xmlns:p14="http://schemas.microsoft.com/office/powerpoint/2010/main" val="377038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314455"/>
            <a:ext cx="31546800" cy="47720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052186"/>
            <a:ext cx="15473360" cy="2966084"/>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519368" y="9018270"/>
            <a:ext cx="15473360" cy="13264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6052186"/>
            <a:ext cx="15549564" cy="2966084"/>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8516602" y="9018270"/>
            <a:ext cx="15549564" cy="13264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BD4D5E-4C6F-411B-B438-126B1E984C38}" type="datetimeFigureOut">
              <a:rPr lang="en-US" smtClean="0"/>
              <a:t>4/5/23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8CAC2F-9D0C-4F7D-BB46-97F5333FB40C}" type="slidenum">
              <a:rPr lang="en-US" smtClean="0"/>
              <a:t>‹#›</a:t>
            </a:fld>
            <a:endParaRPr lang="en-US"/>
          </a:p>
        </p:txBody>
      </p:sp>
    </p:spTree>
    <p:extLst>
      <p:ext uri="{BB962C8B-B14F-4D97-AF65-F5344CB8AC3E}">
        <p14:creationId xmlns:p14="http://schemas.microsoft.com/office/powerpoint/2010/main" val="1819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BD4D5E-4C6F-411B-B438-126B1E984C38}" type="datetimeFigureOut">
              <a:rPr lang="en-US" smtClean="0"/>
              <a:t>4/5/23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8CAC2F-9D0C-4F7D-BB46-97F5333FB40C}" type="slidenum">
              <a:rPr lang="en-US" smtClean="0"/>
              <a:t>‹#›</a:t>
            </a:fld>
            <a:endParaRPr lang="en-US"/>
          </a:p>
        </p:txBody>
      </p:sp>
    </p:spTree>
    <p:extLst>
      <p:ext uri="{BB962C8B-B14F-4D97-AF65-F5344CB8AC3E}">
        <p14:creationId xmlns:p14="http://schemas.microsoft.com/office/powerpoint/2010/main" val="121008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D4D5E-4C6F-411B-B438-126B1E984C38}" type="datetimeFigureOut">
              <a:rPr lang="en-US" smtClean="0"/>
              <a:t>4/5/23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8CAC2F-9D0C-4F7D-BB46-97F5333FB40C}" type="slidenum">
              <a:rPr lang="en-US" smtClean="0"/>
              <a:t>‹#›</a:t>
            </a:fld>
            <a:endParaRPr lang="en-US"/>
          </a:p>
        </p:txBody>
      </p:sp>
    </p:spTree>
    <p:extLst>
      <p:ext uri="{BB962C8B-B14F-4D97-AF65-F5344CB8AC3E}">
        <p14:creationId xmlns:p14="http://schemas.microsoft.com/office/powerpoint/2010/main" val="164314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645920"/>
            <a:ext cx="11796712" cy="576072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5549564" y="3554735"/>
            <a:ext cx="18516600" cy="1754505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7406640"/>
            <a:ext cx="11796712" cy="13721717"/>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4EBD4D5E-4C6F-411B-B438-126B1E984C38}"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CAC2F-9D0C-4F7D-BB46-97F5333FB40C}" type="slidenum">
              <a:rPr lang="en-US" smtClean="0"/>
              <a:t>‹#›</a:t>
            </a:fld>
            <a:endParaRPr lang="en-US"/>
          </a:p>
        </p:txBody>
      </p:sp>
    </p:spTree>
    <p:extLst>
      <p:ext uri="{BB962C8B-B14F-4D97-AF65-F5344CB8AC3E}">
        <p14:creationId xmlns:p14="http://schemas.microsoft.com/office/powerpoint/2010/main" val="2449198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E6803E-0314-5C49-9011-0510D4711314}"/>
              </a:ext>
            </a:extLst>
          </p:cNvPr>
          <p:cNvSpPr/>
          <p:nvPr/>
        </p:nvSpPr>
        <p:spPr>
          <a:xfrm>
            <a:off x="0" y="23012400"/>
            <a:ext cx="365760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50059" tIns="175029" rIns="350059" bIns="175029" anchor="ctr"/>
          <a:lstStyle/>
          <a:p>
            <a:pPr algn="ctr" defTabSz="3500591" eaLnBrk="1" fontAlgn="auto" hangingPunct="1">
              <a:spcBef>
                <a:spcPts val="0"/>
              </a:spcBef>
              <a:spcAft>
                <a:spcPts val="0"/>
              </a:spcAft>
              <a:defRPr/>
            </a:pPr>
            <a:endParaRPr lang="en-US"/>
          </a:p>
        </p:txBody>
      </p:sp>
      <p:grpSp>
        <p:nvGrpSpPr>
          <p:cNvPr id="1027" name="Group 1">
            <a:extLst>
              <a:ext uri="{FF2B5EF4-FFF2-40B4-BE49-F238E27FC236}">
                <a16:creationId xmlns:a16="http://schemas.microsoft.com/office/drawing/2014/main" id="{C441F7D6-2010-9643-A12D-057AA2365EFE}"/>
              </a:ext>
            </a:extLst>
          </p:cNvPr>
          <p:cNvGrpSpPr>
            <a:grpSpLocks/>
          </p:cNvGrpSpPr>
          <p:nvPr/>
        </p:nvGrpSpPr>
        <p:grpSpPr bwMode="auto">
          <a:xfrm>
            <a:off x="825500" y="23622000"/>
            <a:ext cx="35242500" cy="508000"/>
            <a:chOff x="825500" y="23850600"/>
            <a:chExt cx="35242500" cy="507851"/>
          </a:xfrm>
        </p:grpSpPr>
        <p:sp>
          <p:nvSpPr>
            <p:cNvPr id="1036" name="TextBox 8">
              <a:extLst>
                <a:ext uri="{FF2B5EF4-FFF2-40B4-BE49-F238E27FC236}">
                  <a16:creationId xmlns:a16="http://schemas.microsoft.com/office/drawing/2014/main" id="{405D2989-0A4D-0149-8C55-1352B27799EF}"/>
                </a:ext>
              </a:extLst>
            </p:cNvPr>
            <p:cNvSpPr txBox="1">
              <a:spLocks noChangeArrowheads="1"/>
            </p:cNvSpPr>
            <p:nvPr/>
          </p:nvSpPr>
          <p:spPr bwMode="auto">
            <a:xfrm>
              <a:off x="825500" y="23850600"/>
              <a:ext cx="35242500" cy="44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929" tIns="36464" rIns="72929" bIns="36464">
              <a:spAutoFit/>
            </a:bodyPr>
            <a:lstStyle>
              <a:lvl1pPr>
                <a:defRPr sz="6900">
                  <a:solidFill>
                    <a:schemeClr val="tx1"/>
                  </a:solidFill>
                  <a:latin typeface="Arial" panose="020B0604020202020204" pitchFamily="34" charset="0"/>
                </a:defRPr>
              </a:lvl1pPr>
              <a:lvl2pPr marL="742950" indent="-285750">
                <a:defRPr sz="6900">
                  <a:solidFill>
                    <a:schemeClr val="tx1"/>
                  </a:solidFill>
                  <a:latin typeface="Arial" panose="020B0604020202020204" pitchFamily="34" charset="0"/>
                </a:defRPr>
              </a:lvl2pPr>
              <a:lvl3pPr marL="1143000" indent="-228600">
                <a:defRPr sz="6900">
                  <a:solidFill>
                    <a:schemeClr val="tx1"/>
                  </a:solidFill>
                  <a:latin typeface="Arial" panose="020B0604020202020204" pitchFamily="34" charset="0"/>
                </a:defRPr>
              </a:lvl3pPr>
              <a:lvl4pPr marL="1600200" indent="-228600">
                <a:defRPr sz="6900">
                  <a:solidFill>
                    <a:schemeClr val="tx1"/>
                  </a:solidFill>
                  <a:latin typeface="Arial" panose="020B0604020202020204" pitchFamily="34" charset="0"/>
                </a:defRPr>
              </a:lvl4pPr>
              <a:lvl5pPr marL="2057400" indent="-228600">
                <a:defRPr sz="6900">
                  <a:solidFill>
                    <a:schemeClr val="tx1"/>
                  </a:solidFill>
                  <a:latin typeface="Arial" panose="020B0604020202020204" pitchFamily="34" charset="0"/>
                </a:defRPr>
              </a:lvl5pPr>
              <a:lvl6pPr marL="2514600" indent="-228600" defTabSz="3500438" fontAlgn="base">
                <a:spcBef>
                  <a:spcPct val="0"/>
                </a:spcBef>
                <a:spcAft>
                  <a:spcPct val="0"/>
                </a:spcAft>
                <a:defRPr sz="6900">
                  <a:solidFill>
                    <a:schemeClr val="tx1"/>
                  </a:solidFill>
                  <a:latin typeface="Arial" panose="020B0604020202020204" pitchFamily="34" charset="0"/>
                </a:defRPr>
              </a:lvl6pPr>
              <a:lvl7pPr marL="2971800" indent="-228600" defTabSz="3500438" fontAlgn="base">
                <a:spcBef>
                  <a:spcPct val="0"/>
                </a:spcBef>
                <a:spcAft>
                  <a:spcPct val="0"/>
                </a:spcAft>
                <a:defRPr sz="6900">
                  <a:solidFill>
                    <a:schemeClr val="tx1"/>
                  </a:solidFill>
                  <a:latin typeface="Arial" panose="020B0604020202020204" pitchFamily="34" charset="0"/>
                </a:defRPr>
              </a:lvl7pPr>
              <a:lvl8pPr marL="3429000" indent="-228600" defTabSz="3500438" fontAlgn="base">
                <a:spcBef>
                  <a:spcPct val="0"/>
                </a:spcBef>
                <a:spcAft>
                  <a:spcPct val="0"/>
                </a:spcAft>
                <a:defRPr sz="6900">
                  <a:solidFill>
                    <a:schemeClr val="tx1"/>
                  </a:solidFill>
                  <a:latin typeface="Arial" panose="020B0604020202020204" pitchFamily="34" charset="0"/>
                </a:defRPr>
              </a:lvl8pPr>
              <a:lvl9pPr marL="3886200" indent="-228600" defTabSz="3500438" fontAlgn="base">
                <a:spcBef>
                  <a:spcPct val="0"/>
                </a:spcBef>
                <a:spcAft>
                  <a:spcPct val="0"/>
                </a:spcAft>
                <a:defRPr sz="6900">
                  <a:solidFill>
                    <a:schemeClr val="tx1"/>
                  </a:solidFill>
                  <a:latin typeface="Arial" panose="020B0604020202020204" pitchFamily="34" charset="0"/>
                </a:defRPr>
              </a:lvl9pPr>
            </a:lstStyle>
            <a:p>
              <a:pPr algn="ctr" eaLnBrk="1" hangingPunct="1"/>
              <a:r>
                <a:rPr lang="en-US" altLang="en-US" sz="2400">
                  <a:solidFill>
                    <a:schemeClr val="bg1"/>
                  </a:solidFill>
                  <a:cs typeface="Arial" panose="020B0604020202020204" pitchFamily="34" charset="0"/>
                </a:rPr>
                <a:t>13001 E. 17</a:t>
              </a:r>
              <a:r>
                <a:rPr lang="en-US" altLang="en-US" sz="2400" baseline="30000">
                  <a:solidFill>
                    <a:schemeClr val="bg1"/>
                  </a:solidFill>
                  <a:cs typeface="Arial" panose="020B0604020202020204" pitchFamily="34" charset="0"/>
                </a:rPr>
                <a:t>th</a:t>
              </a:r>
              <a:r>
                <a:rPr lang="en-US" altLang="en-US" sz="2400">
                  <a:solidFill>
                    <a:schemeClr val="bg1"/>
                  </a:solidFill>
                  <a:cs typeface="Arial" panose="020B0604020202020204" pitchFamily="34" charset="0"/>
                </a:rPr>
                <a:t> Place, Mail Stop B119 HSC | Aurora, CO 80045 | 303.724.7813 | chwe.ucdenver.edu |                  @CHWENews</a:t>
              </a:r>
            </a:p>
          </p:txBody>
        </p:sp>
        <p:pic>
          <p:nvPicPr>
            <p:cNvPr id="1037" name="Picture 2">
              <a:extLst>
                <a:ext uri="{FF2B5EF4-FFF2-40B4-BE49-F238E27FC236}">
                  <a16:creationId xmlns:a16="http://schemas.microsoft.com/office/drawing/2014/main" id="{C17C6D56-E9D3-D643-B456-4DDD1A8A4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8200" y="23926800"/>
              <a:ext cx="410315" cy="41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
              <a:extLst>
                <a:ext uri="{FF2B5EF4-FFF2-40B4-BE49-F238E27FC236}">
                  <a16:creationId xmlns:a16="http://schemas.microsoft.com/office/drawing/2014/main" id="{F89166C0-CE43-0E41-B35C-B6F81FCCC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4950" y="23958401"/>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a:extLst>
              <a:ext uri="{FF2B5EF4-FFF2-40B4-BE49-F238E27FC236}">
                <a16:creationId xmlns:a16="http://schemas.microsoft.com/office/drawing/2014/main" id="{B7A49253-94C0-1F4A-8CCB-B014FA8324A6}"/>
              </a:ext>
            </a:extLst>
          </p:cNvPr>
          <p:cNvSpPr>
            <a:spLocks noChangeAspect="1"/>
          </p:cNvSpPr>
          <p:nvPr/>
        </p:nvSpPr>
        <p:spPr>
          <a:xfrm>
            <a:off x="-1274763" y="20638"/>
            <a:ext cx="746125" cy="746125"/>
          </a:xfrm>
          <a:prstGeom prst="rect">
            <a:avLst/>
          </a:prstGeom>
          <a:solidFill>
            <a:srgbClr val="004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dirty="0"/>
          </a:p>
        </p:txBody>
      </p:sp>
      <p:sp>
        <p:nvSpPr>
          <p:cNvPr id="18" name="Rectangle 17">
            <a:extLst>
              <a:ext uri="{FF2B5EF4-FFF2-40B4-BE49-F238E27FC236}">
                <a16:creationId xmlns:a16="http://schemas.microsoft.com/office/drawing/2014/main" id="{45D79591-EE82-5B4C-82B8-D1C240AF6C4D}"/>
              </a:ext>
            </a:extLst>
          </p:cNvPr>
          <p:cNvSpPr>
            <a:spLocks noChangeAspect="1"/>
          </p:cNvSpPr>
          <p:nvPr/>
        </p:nvSpPr>
        <p:spPr>
          <a:xfrm>
            <a:off x="-1274763" y="1562100"/>
            <a:ext cx="762000" cy="7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sz="593" dirty="0"/>
          </a:p>
        </p:txBody>
      </p:sp>
      <p:sp>
        <p:nvSpPr>
          <p:cNvPr id="19" name="Rectangle 18">
            <a:extLst>
              <a:ext uri="{FF2B5EF4-FFF2-40B4-BE49-F238E27FC236}">
                <a16:creationId xmlns:a16="http://schemas.microsoft.com/office/drawing/2014/main" id="{A1D11AFC-FA33-B342-8625-8731D9307D55}"/>
              </a:ext>
            </a:extLst>
          </p:cNvPr>
          <p:cNvSpPr>
            <a:spLocks noChangeAspect="1"/>
          </p:cNvSpPr>
          <p:nvPr/>
        </p:nvSpPr>
        <p:spPr>
          <a:xfrm>
            <a:off x="-1295400" y="782638"/>
            <a:ext cx="762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sz="593" dirty="0"/>
          </a:p>
        </p:txBody>
      </p:sp>
      <p:sp>
        <p:nvSpPr>
          <p:cNvPr id="20" name="Rectangle 19">
            <a:extLst>
              <a:ext uri="{FF2B5EF4-FFF2-40B4-BE49-F238E27FC236}">
                <a16:creationId xmlns:a16="http://schemas.microsoft.com/office/drawing/2014/main" id="{71E3B4EC-2CAF-6D49-8A11-1834BF408E45}"/>
              </a:ext>
            </a:extLst>
          </p:cNvPr>
          <p:cNvSpPr>
            <a:spLocks noChangeAspect="1"/>
          </p:cNvSpPr>
          <p:nvPr/>
        </p:nvSpPr>
        <p:spPr>
          <a:xfrm>
            <a:off x="-1274763" y="2324100"/>
            <a:ext cx="76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sz="593" dirty="0"/>
          </a:p>
        </p:txBody>
      </p:sp>
      <p:sp>
        <p:nvSpPr>
          <p:cNvPr id="14" name="Rectangle 13">
            <a:extLst>
              <a:ext uri="{FF2B5EF4-FFF2-40B4-BE49-F238E27FC236}">
                <a16:creationId xmlns:a16="http://schemas.microsoft.com/office/drawing/2014/main" id="{B4E2A9CB-9802-2D40-B5A6-403D7330B0B9}"/>
              </a:ext>
            </a:extLst>
          </p:cNvPr>
          <p:cNvSpPr/>
          <p:nvPr/>
        </p:nvSpPr>
        <p:spPr>
          <a:xfrm>
            <a:off x="0" y="-76200"/>
            <a:ext cx="36576000" cy="1676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3500591" eaLnBrk="1" fontAlgn="auto" hangingPunct="1">
              <a:spcBef>
                <a:spcPts val="0"/>
              </a:spcBef>
              <a:spcAft>
                <a:spcPts val="0"/>
              </a:spcAft>
              <a:defRPr/>
            </a:pPr>
            <a:endParaRPr lang="en-US" sz="1350"/>
          </a:p>
        </p:txBody>
      </p:sp>
      <p:pic>
        <p:nvPicPr>
          <p:cNvPr id="1033" name="Picture 14">
            <a:extLst>
              <a:ext uri="{FF2B5EF4-FFF2-40B4-BE49-F238E27FC236}">
                <a16:creationId xmlns:a16="http://schemas.microsoft.com/office/drawing/2014/main" id="{682DFC20-A736-514B-8B08-1B1DC9A6CE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 y="385763"/>
            <a:ext cx="7318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5">
            <a:extLst>
              <a:ext uri="{FF2B5EF4-FFF2-40B4-BE49-F238E27FC236}">
                <a16:creationId xmlns:a16="http://schemas.microsoft.com/office/drawing/2014/main" id="{612C43AA-2499-9546-82E7-22BDBA11FE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70200" y="439738"/>
            <a:ext cx="73183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0">
            <a:extLst>
              <a:ext uri="{FF2B5EF4-FFF2-40B4-BE49-F238E27FC236}">
                <a16:creationId xmlns:a16="http://schemas.microsoft.com/office/drawing/2014/main" id="{BB59F429-AADB-1340-B451-7329F9EDBA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60763" y="123825"/>
            <a:ext cx="40544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3500438" rtl="0" eaLnBrk="1" fontAlgn="base" hangingPunct="1">
        <a:spcBef>
          <a:spcPct val="0"/>
        </a:spcBef>
        <a:spcAft>
          <a:spcPct val="0"/>
        </a:spcAft>
        <a:defRPr sz="16800" kern="1200">
          <a:solidFill>
            <a:schemeClr val="bg2"/>
          </a:solidFill>
          <a:latin typeface="+mj-lt"/>
          <a:ea typeface="+mj-ea"/>
          <a:cs typeface="+mj-cs"/>
        </a:defRPr>
      </a:lvl1pPr>
      <a:lvl2pPr algn="l" defTabSz="3500438" rtl="0" eaLnBrk="1" fontAlgn="base" hangingPunct="1">
        <a:spcBef>
          <a:spcPct val="0"/>
        </a:spcBef>
        <a:spcAft>
          <a:spcPct val="0"/>
        </a:spcAft>
        <a:defRPr sz="16800">
          <a:solidFill>
            <a:schemeClr val="bg2"/>
          </a:solidFill>
          <a:latin typeface="Arial" panose="020B0604020202020204" pitchFamily="34" charset="0"/>
        </a:defRPr>
      </a:lvl2pPr>
      <a:lvl3pPr algn="l" defTabSz="3500438" rtl="0" eaLnBrk="1" fontAlgn="base" hangingPunct="1">
        <a:spcBef>
          <a:spcPct val="0"/>
        </a:spcBef>
        <a:spcAft>
          <a:spcPct val="0"/>
        </a:spcAft>
        <a:defRPr sz="16800">
          <a:solidFill>
            <a:schemeClr val="bg2"/>
          </a:solidFill>
          <a:latin typeface="Arial" panose="020B0604020202020204" pitchFamily="34" charset="0"/>
        </a:defRPr>
      </a:lvl3pPr>
      <a:lvl4pPr algn="l" defTabSz="3500438" rtl="0" eaLnBrk="1" fontAlgn="base" hangingPunct="1">
        <a:spcBef>
          <a:spcPct val="0"/>
        </a:spcBef>
        <a:spcAft>
          <a:spcPct val="0"/>
        </a:spcAft>
        <a:defRPr sz="16800">
          <a:solidFill>
            <a:schemeClr val="bg2"/>
          </a:solidFill>
          <a:latin typeface="Arial" panose="020B0604020202020204" pitchFamily="34" charset="0"/>
        </a:defRPr>
      </a:lvl4pPr>
      <a:lvl5pPr algn="l" defTabSz="3500438" rtl="0" eaLnBrk="1" fontAlgn="base" hangingPunct="1">
        <a:spcBef>
          <a:spcPct val="0"/>
        </a:spcBef>
        <a:spcAft>
          <a:spcPct val="0"/>
        </a:spcAft>
        <a:defRPr sz="16800">
          <a:solidFill>
            <a:schemeClr val="bg2"/>
          </a:solidFill>
          <a:latin typeface="Arial" panose="020B0604020202020204" pitchFamily="34" charset="0"/>
        </a:defRPr>
      </a:lvl5pPr>
      <a:lvl6pPr marL="457200" algn="l" defTabSz="3500438" rtl="0" eaLnBrk="1" fontAlgn="base" hangingPunct="1">
        <a:spcBef>
          <a:spcPct val="0"/>
        </a:spcBef>
        <a:spcAft>
          <a:spcPct val="0"/>
        </a:spcAft>
        <a:defRPr sz="16800">
          <a:solidFill>
            <a:schemeClr val="bg2"/>
          </a:solidFill>
          <a:latin typeface="Arial" panose="020B0604020202020204" pitchFamily="34" charset="0"/>
        </a:defRPr>
      </a:lvl6pPr>
      <a:lvl7pPr marL="914400" algn="l" defTabSz="3500438" rtl="0" eaLnBrk="1" fontAlgn="base" hangingPunct="1">
        <a:spcBef>
          <a:spcPct val="0"/>
        </a:spcBef>
        <a:spcAft>
          <a:spcPct val="0"/>
        </a:spcAft>
        <a:defRPr sz="16800">
          <a:solidFill>
            <a:schemeClr val="bg2"/>
          </a:solidFill>
          <a:latin typeface="Arial" panose="020B0604020202020204" pitchFamily="34" charset="0"/>
        </a:defRPr>
      </a:lvl7pPr>
      <a:lvl8pPr marL="1371600" algn="l" defTabSz="3500438" rtl="0" eaLnBrk="1" fontAlgn="base" hangingPunct="1">
        <a:spcBef>
          <a:spcPct val="0"/>
        </a:spcBef>
        <a:spcAft>
          <a:spcPct val="0"/>
        </a:spcAft>
        <a:defRPr sz="16800">
          <a:solidFill>
            <a:schemeClr val="bg2"/>
          </a:solidFill>
          <a:latin typeface="Arial" panose="020B0604020202020204" pitchFamily="34" charset="0"/>
        </a:defRPr>
      </a:lvl8pPr>
      <a:lvl9pPr marL="1828800" algn="l" defTabSz="3500438" rtl="0" eaLnBrk="1" fontAlgn="base" hangingPunct="1">
        <a:spcBef>
          <a:spcPct val="0"/>
        </a:spcBef>
        <a:spcAft>
          <a:spcPct val="0"/>
        </a:spcAft>
        <a:defRPr sz="16800">
          <a:solidFill>
            <a:schemeClr val="bg2"/>
          </a:solidFill>
          <a:latin typeface="Arial" panose="020B0604020202020204" pitchFamily="34" charset="0"/>
        </a:defRPr>
      </a:lvl9pPr>
    </p:titleStyle>
    <p:bodyStyle>
      <a:lvl1pPr marL="1311275" indent="-1311275" algn="l" defTabSz="3500438" rtl="0" eaLnBrk="1" fontAlgn="base" hangingPunct="1">
        <a:spcBef>
          <a:spcPct val="20000"/>
        </a:spcBef>
        <a:spcAft>
          <a:spcPct val="0"/>
        </a:spcAft>
        <a:buFont typeface="Arial" panose="020B0604020202020204" pitchFamily="34" charset="0"/>
        <a:buChar char="•"/>
        <a:defRPr sz="12300" kern="1200">
          <a:solidFill>
            <a:schemeClr val="tx1"/>
          </a:solidFill>
          <a:latin typeface="+mn-lt"/>
          <a:ea typeface="+mn-ea"/>
          <a:cs typeface="+mn-cs"/>
        </a:defRPr>
      </a:lvl1pPr>
      <a:lvl2pPr marL="2843213" indent="-1093788" algn="l" defTabSz="3500438" rtl="0" eaLnBrk="1" fontAlgn="base" hangingPunct="1">
        <a:spcBef>
          <a:spcPct val="20000"/>
        </a:spcBef>
        <a:spcAft>
          <a:spcPct val="0"/>
        </a:spcAft>
        <a:buFont typeface="Arial" panose="020B0604020202020204" pitchFamily="34" charset="0"/>
        <a:buChar char="–"/>
        <a:defRPr sz="10700" kern="1200">
          <a:solidFill>
            <a:schemeClr val="tx1"/>
          </a:solidFill>
          <a:latin typeface="+mn-lt"/>
          <a:ea typeface="+mn-ea"/>
          <a:cs typeface="+mn-cs"/>
        </a:defRPr>
      </a:lvl2pPr>
      <a:lvl3pPr marL="4375150" indent="-874713" algn="l" defTabSz="3500438" rtl="0" eaLnBrk="1" fontAlgn="base" hangingPunct="1">
        <a:spcBef>
          <a:spcPct val="20000"/>
        </a:spcBef>
        <a:spcAft>
          <a:spcPct val="0"/>
        </a:spcAft>
        <a:buFont typeface="Arial" panose="020B0604020202020204" pitchFamily="34" charset="0"/>
        <a:buChar char="•"/>
        <a:defRPr sz="9200" kern="1200">
          <a:solidFill>
            <a:schemeClr val="tx1"/>
          </a:solidFill>
          <a:latin typeface="+mn-lt"/>
          <a:ea typeface="+mn-ea"/>
          <a:cs typeface="+mn-cs"/>
        </a:defRPr>
      </a:lvl3pPr>
      <a:lvl4pPr marL="6124575" indent="-874713" algn="l" defTabSz="3500438" rtl="0" eaLnBrk="1" fontAlgn="base" hangingPunct="1">
        <a:spcBef>
          <a:spcPct val="20000"/>
        </a:spcBef>
        <a:spcAft>
          <a:spcPct val="0"/>
        </a:spcAft>
        <a:buFont typeface="Arial" panose="020B0604020202020204" pitchFamily="34" charset="0"/>
        <a:buChar char="–"/>
        <a:defRPr sz="7700" kern="1200">
          <a:solidFill>
            <a:schemeClr val="tx1"/>
          </a:solidFill>
          <a:latin typeface="+mn-lt"/>
          <a:ea typeface="+mn-ea"/>
          <a:cs typeface="+mn-cs"/>
        </a:defRPr>
      </a:lvl4pPr>
      <a:lvl5pPr marL="7875588" indent="-874713" algn="l" defTabSz="3500438" rtl="0" eaLnBrk="1" fontAlgn="base" hangingPunct="1">
        <a:spcBef>
          <a:spcPct val="20000"/>
        </a:spcBef>
        <a:spcAft>
          <a:spcPct val="0"/>
        </a:spcAft>
        <a:buFont typeface="Arial" panose="020B0604020202020204" pitchFamily="34" charset="0"/>
        <a:buChar char="»"/>
        <a:defRPr sz="7700" kern="1200">
          <a:solidFill>
            <a:schemeClr val="tx1"/>
          </a:solidFill>
          <a:latin typeface="+mn-lt"/>
          <a:ea typeface="+mn-ea"/>
          <a:cs typeface="+mn-cs"/>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en-US"/>
      </a:defPPr>
      <a:lvl1pPr marL="0" algn="l" defTabSz="3500591" rtl="0" eaLnBrk="1" latinLnBrk="0" hangingPunct="1">
        <a:defRPr sz="6900" kern="1200">
          <a:solidFill>
            <a:schemeClr val="tx1"/>
          </a:solidFill>
          <a:latin typeface="+mn-lt"/>
          <a:ea typeface="+mn-ea"/>
          <a:cs typeface="+mn-cs"/>
        </a:defRPr>
      </a:lvl1pPr>
      <a:lvl2pPr marL="1750296" algn="l" defTabSz="3500591" rtl="0" eaLnBrk="1" latinLnBrk="0" hangingPunct="1">
        <a:defRPr sz="6900" kern="1200">
          <a:solidFill>
            <a:schemeClr val="tx1"/>
          </a:solidFill>
          <a:latin typeface="+mn-lt"/>
          <a:ea typeface="+mn-ea"/>
          <a:cs typeface="+mn-cs"/>
        </a:defRPr>
      </a:lvl2pPr>
      <a:lvl3pPr marL="3500591" algn="l" defTabSz="3500591" rtl="0" eaLnBrk="1" latinLnBrk="0" hangingPunct="1">
        <a:defRPr sz="6900" kern="1200">
          <a:solidFill>
            <a:schemeClr val="tx1"/>
          </a:solidFill>
          <a:latin typeface="+mn-lt"/>
          <a:ea typeface="+mn-ea"/>
          <a:cs typeface="+mn-cs"/>
        </a:defRPr>
      </a:lvl3pPr>
      <a:lvl4pPr marL="5250886" algn="l" defTabSz="3500591" rtl="0" eaLnBrk="1" latinLnBrk="0" hangingPunct="1">
        <a:defRPr sz="6900" kern="1200">
          <a:solidFill>
            <a:schemeClr val="tx1"/>
          </a:solidFill>
          <a:latin typeface="+mn-lt"/>
          <a:ea typeface="+mn-ea"/>
          <a:cs typeface="+mn-cs"/>
        </a:defRPr>
      </a:lvl4pPr>
      <a:lvl5pPr marL="7001182" algn="l" defTabSz="3500591" rtl="0" eaLnBrk="1" latinLnBrk="0" hangingPunct="1">
        <a:defRPr sz="6900" kern="1200">
          <a:solidFill>
            <a:schemeClr val="tx1"/>
          </a:solidFill>
          <a:latin typeface="+mn-lt"/>
          <a:ea typeface="+mn-ea"/>
          <a:cs typeface="+mn-cs"/>
        </a:defRPr>
      </a:lvl5pPr>
      <a:lvl6pPr marL="8751477" algn="l" defTabSz="3500591" rtl="0" eaLnBrk="1" latinLnBrk="0" hangingPunct="1">
        <a:defRPr sz="6900" kern="1200">
          <a:solidFill>
            <a:schemeClr val="tx1"/>
          </a:solidFill>
          <a:latin typeface="+mn-lt"/>
          <a:ea typeface="+mn-ea"/>
          <a:cs typeface="+mn-cs"/>
        </a:defRPr>
      </a:lvl6pPr>
      <a:lvl7pPr marL="10501773" algn="l" defTabSz="3500591" rtl="0" eaLnBrk="1" latinLnBrk="0" hangingPunct="1">
        <a:defRPr sz="6900" kern="1200">
          <a:solidFill>
            <a:schemeClr val="tx1"/>
          </a:solidFill>
          <a:latin typeface="+mn-lt"/>
          <a:ea typeface="+mn-ea"/>
          <a:cs typeface="+mn-cs"/>
        </a:defRPr>
      </a:lvl7pPr>
      <a:lvl8pPr marL="12252068" algn="l" defTabSz="3500591" rtl="0" eaLnBrk="1" latinLnBrk="0" hangingPunct="1">
        <a:defRPr sz="6900" kern="1200">
          <a:solidFill>
            <a:schemeClr val="tx1"/>
          </a:solidFill>
          <a:latin typeface="+mn-lt"/>
          <a:ea typeface="+mn-ea"/>
          <a:cs typeface="+mn-cs"/>
        </a:defRPr>
      </a:lvl8pPr>
      <a:lvl9pPr marL="14002363" algn="l" defTabSz="3500591" rtl="0" eaLnBrk="1" latinLnBrk="0" hangingPunct="1">
        <a:defRPr sz="6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314455"/>
            <a:ext cx="31546800" cy="47720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6572250"/>
            <a:ext cx="31546800" cy="156648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2882865"/>
            <a:ext cx="8229600" cy="1314450"/>
          </a:xfrm>
          <a:prstGeom prst="rect">
            <a:avLst/>
          </a:prstGeom>
        </p:spPr>
        <p:txBody>
          <a:bodyPr vert="horz" lIns="91440" tIns="45720" rIns="91440" bIns="45720" rtlCol="0" anchor="ctr"/>
          <a:lstStyle>
            <a:lvl1pPr algn="l">
              <a:defRPr sz="4320">
                <a:solidFill>
                  <a:schemeClr val="tx1">
                    <a:tint val="75000"/>
                  </a:schemeClr>
                </a:solidFill>
              </a:defRPr>
            </a:lvl1pPr>
          </a:lstStyle>
          <a:p>
            <a:fld id="{4EBD4D5E-4C6F-411B-B438-126B1E984C38}" type="datetimeFigureOut">
              <a:rPr lang="en-US" smtClean="0"/>
              <a:t>4/5/23</a:t>
            </a:fld>
            <a:endParaRPr lang="en-US"/>
          </a:p>
        </p:txBody>
      </p:sp>
      <p:sp>
        <p:nvSpPr>
          <p:cNvPr id="5" name="Footer Placeholder 4"/>
          <p:cNvSpPr>
            <a:spLocks noGrp="1"/>
          </p:cNvSpPr>
          <p:nvPr>
            <p:ph type="ftr" sz="quarter" idx="3"/>
          </p:nvPr>
        </p:nvSpPr>
        <p:spPr>
          <a:xfrm>
            <a:off x="12115800" y="22882865"/>
            <a:ext cx="12344400" cy="131445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2882865"/>
            <a:ext cx="8229600" cy="1314450"/>
          </a:xfrm>
          <a:prstGeom prst="rect">
            <a:avLst/>
          </a:prstGeom>
        </p:spPr>
        <p:txBody>
          <a:bodyPr vert="horz" lIns="91440" tIns="45720" rIns="91440" bIns="45720" rtlCol="0" anchor="ctr"/>
          <a:lstStyle>
            <a:lvl1pPr algn="r">
              <a:defRPr sz="4320">
                <a:solidFill>
                  <a:schemeClr val="tx1">
                    <a:tint val="75000"/>
                  </a:schemeClr>
                </a:solidFill>
              </a:defRPr>
            </a:lvl1pPr>
          </a:lstStyle>
          <a:p>
            <a:fld id="{5B8CAC2F-9D0C-4F7D-BB46-97F5333FB40C}" type="slidenum">
              <a:rPr lang="en-US" smtClean="0"/>
              <a:t>‹#›</a:t>
            </a:fld>
            <a:endParaRPr lang="en-US"/>
          </a:p>
        </p:txBody>
      </p:sp>
    </p:spTree>
    <p:extLst>
      <p:ext uri="{BB962C8B-B14F-4D97-AF65-F5344CB8AC3E}">
        <p14:creationId xmlns:p14="http://schemas.microsoft.com/office/powerpoint/2010/main" val="10215353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1"/>
            <a:ext cx="36576000" cy="2194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50059" tIns="175029" rIns="350059" bIns="175029" rtlCol="0" anchor="ctr"/>
          <a:lstStyle/>
          <a:p>
            <a:pPr algn="ctr"/>
            <a:endParaRPr lang="en-US"/>
          </a:p>
        </p:txBody>
      </p:sp>
      <p:sp>
        <p:nvSpPr>
          <p:cNvPr id="13" name="Rectangle 12"/>
          <p:cNvSpPr/>
          <p:nvPr userDrawn="1"/>
        </p:nvSpPr>
        <p:spPr>
          <a:xfrm>
            <a:off x="0" y="23012400"/>
            <a:ext cx="365760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50059" tIns="175029" rIns="350059" bIns="175029" rtlCol="0" anchor="ctr"/>
          <a:lstStyle/>
          <a:p>
            <a:pPr algn="ctr"/>
            <a:endParaRPr lang="en-US"/>
          </a:p>
        </p:txBody>
      </p:sp>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26898600" y="622133"/>
            <a:ext cx="8666903" cy="1130467"/>
          </a:xfrm>
          <a:prstGeom prst="rect">
            <a:avLst/>
          </a:prstGeom>
        </p:spPr>
      </p:pic>
      <p:sp>
        <p:nvSpPr>
          <p:cNvPr id="9" name="TextBox 8"/>
          <p:cNvSpPr txBox="1"/>
          <p:nvPr userDrawn="1"/>
        </p:nvSpPr>
        <p:spPr>
          <a:xfrm>
            <a:off x="819150" y="23444448"/>
            <a:ext cx="35242500" cy="812304"/>
          </a:xfrm>
          <a:prstGeom prst="rect">
            <a:avLst/>
          </a:prstGeom>
          <a:noFill/>
        </p:spPr>
        <p:txBody>
          <a:bodyPr wrap="square" lIns="72929" tIns="36464" rIns="72929" bIns="36464" rtlCol="0">
            <a:spAutoFit/>
          </a:bodyPr>
          <a:lstStyle/>
          <a:p>
            <a:pPr algn="ctr"/>
            <a:r>
              <a:rPr lang="en-US" sz="2400" baseline="0" dirty="0">
                <a:solidFill>
                  <a:schemeClr val="bg1"/>
                </a:solidFill>
                <a:latin typeface="Arial" panose="020B0604020202020204" pitchFamily="34" charset="0"/>
                <a:cs typeface="Arial" panose="020B0604020202020204" pitchFamily="34" charset="0"/>
              </a:rPr>
              <a:t>Colorado School of Public Health  |  13001 East 17th Place, 3rd Floor, Mail Stop B119  |  Aurora, CO 80045</a:t>
            </a:r>
          </a:p>
          <a:p>
            <a:pPr algn="ctr"/>
            <a:r>
              <a:rPr lang="en-US" sz="2400" baseline="0" dirty="0">
                <a:solidFill>
                  <a:schemeClr val="bg1"/>
                </a:solidFill>
                <a:latin typeface="Arial" panose="020B0604020202020204" pitchFamily="34" charset="0"/>
                <a:cs typeface="Arial" panose="020B0604020202020204" pitchFamily="34" charset="0"/>
              </a:rPr>
              <a:t> </a:t>
            </a:r>
            <a:r>
              <a:rPr lang="en-US" sz="2400" baseline="0" dirty="0" err="1">
                <a:solidFill>
                  <a:schemeClr val="bg1"/>
                </a:solidFill>
                <a:latin typeface="Arial" panose="020B0604020202020204" pitchFamily="34" charset="0"/>
                <a:cs typeface="Arial" panose="020B0604020202020204" pitchFamily="34" charset="0"/>
              </a:rPr>
              <a:t>coloradosph.cuanschutz.edu</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283499"/>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3500591" rtl="0" eaLnBrk="1" latinLnBrk="0" hangingPunct="1">
        <a:spcBef>
          <a:spcPct val="0"/>
        </a:spcBef>
        <a:buNone/>
        <a:defRPr sz="16800" kern="1200">
          <a:solidFill>
            <a:schemeClr val="bg2"/>
          </a:solidFill>
          <a:latin typeface="+mj-lt"/>
          <a:ea typeface="+mj-ea"/>
          <a:cs typeface="+mj-cs"/>
        </a:defRPr>
      </a:lvl1pPr>
    </p:titleStyle>
    <p:bodyStyle>
      <a:lvl1pPr marL="1312722" indent="-1312722" algn="l" defTabSz="3500591" rtl="0" eaLnBrk="1" latinLnBrk="0" hangingPunct="1">
        <a:spcBef>
          <a:spcPct val="20000"/>
        </a:spcBef>
        <a:buFont typeface="Arial" pitchFamily="34" charset="0"/>
        <a:buChar char="•"/>
        <a:defRPr sz="12300" kern="1200">
          <a:solidFill>
            <a:schemeClr val="tx1"/>
          </a:solidFill>
          <a:latin typeface="+mn-lt"/>
          <a:ea typeface="+mn-ea"/>
          <a:cs typeface="+mn-cs"/>
        </a:defRPr>
      </a:lvl1pPr>
      <a:lvl2pPr marL="2844230" indent="-1093935" algn="l" defTabSz="3500591" rtl="0" eaLnBrk="1" latinLnBrk="0" hangingPunct="1">
        <a:spcBef>
          <a:spcPct val="20000"/>
        </a:spcBef>
        <a:buFont typeface="Arial" pitchFamily="34" charset="0"/>
        <a:buChar char="–"/>
        <a:defRPr sz="10700" kern="1200">
          <a:solidFill>
            <a:schemeClr val="tx1"/>
          </a:solidFill>
          <a:latin typeface="+mn-lt"/>
          <a:ea typeface="+mn-ea"/>
          <a:cs typeface="+mn-cs"/>
        </a:defRPr>
      </a:lvl2pPr>
      <a:lvl3pPr marL="4375739" indent="-875148" algn="l" defTabSz="3500591" rtl="0" eaLnBrk="1" latinLnBrk="0" hangingPunct="1">
        <a:spcBef>
          <a:spcPct val="20000"/>
        </a:spcBef>
        <a:buFont typeface="Arial" pitchFamily="34" charset="0"/>
        <a:buChar char="•"/>
        <a:defRPr sz="9200" kern="1200">
          <a:solidFill>
            <a:schemeClr val="tx1"/>
          </a:solidFill>
          <a:latin typeface="+mn-lt"/>
          <a:ea typeface="+mn-ea"/>
          <a:cs typeface="+mn-cs"/>
        </a:defRPr>
      </a:lvl3pPr>
      <a:lvl4pPr marL="612603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876330"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en-US"/>
      </a:defPPr>
      <a:lvl1pPr marL="0" algn="l" defTabSz="3500591" rtl="0" eaLnBrk="1" latinLnBrk="0" hangingPunct="1">
        <a:defRPr sz="6900" kern="1200">
          <a:solidFill>
            <a:schemeClr val="tx1"/>
          </a:solidFill>
          <a:latin typeface="+mn-lt"/>
          <a:ea typeface="+mn-ea"/>
          <a:cs typeface="+mn-cs"/>
        </a:defRPr>
      </a:lvl1pPr>
      <a:lvl2pPr marL="1750296" algn="l" defTabSz="3500591" rtl="0" eaLnBrk="1" latinLnBrk="0" hangingPunct="1">
        <a:defRPr sz="6900" kern="1200">
          <a:solidFill>
            <a:schemeClr val="tx1"/>
          </a:solidFill>
          <a:latin typeface="+mn-lt"/>
          <a:ea typeface="+mn-ea"/>
          <a:cs typeface="+mn-cs"/>
        </a:defRPr>
      </a:lvl2pPr>
      <a:lvl3pPr marL="3500591" algn="l" defTabSz="3500591" rtl="0" eaLnBrk="1" latinLnBrk="0" hangingPunct="1">
        <a:defRPr sz="6900" kern="1200">
          <a:solidFill>
            <a:schemeClr val="tx1"/>
          </a:solidFill>
          <a:latin typeface="+mn-lt"/>
          <a:ea typeface="+mn-ea"/>
          <a:cs typeface="+mn-cs"/>
        </a:defRPr>
      </a:lvl3pPr>
      <a:lvl4pPr marL="5250886" algn="l" defTabSz="3500591" rtl="0" eaLnBrk="1" latinLnBrk="0" hangingPunct="1">
        <a:defRPr sz="6900" kern="1200">
          <a:solidFill>
            <a:schemeClr val="tx1"/>
          </a:solidFill>
          <a:latin typeface="+mn-lt"/>
          <a:ea typeface="+mn-ea"/>
          <a:cs typeface="+mn-cs"/>
        </a:defRPr>
      </a:lvl4pPr>
      <a:lvl5pPr marL="7001182" algn="l" defTabSz="3500591" rtl="0" eaLnBrk="1" latinLnBrk="0" hangingPunct="1">
        <a:defRPr sz="6900" kern="1200">
          <a:solidFill>
            <a:schemeClr val="tx1"/>
          </a:solidFill>
          <a:latin typeface="+mn-lt"/>
          <a:ea typeface="+mn-ea"/>
          <a:cs typeface="+mn-cs"/>
        </a:defRPr>
      </a:lvl5pPr>
      <a:lvl6pPr marL="8751477" algn="l" defTabSz="3500591" rtl="0" eaLnBrk="1" latinLnBrk="0" hangingPunct="1">
        <a:defRPr sz="6900" kern="1200">
          <a:solidFill>
            <a:schemeClr val="tx1"/>
          </a:solidFill>
          <a:latin typeface="+mn-lt"/>
          <a:ea typeface="+mn-ea"/>
          <a:cs typeface="+mn-cs"/>
        </a:defRPr>
      </a:lvl6pPr>
      <a:lvl7pPr marL="10501773" algn="l" defTabSz="3500591" rtl="0" eaLnBrk="1" latinLnBrk="0" hangingPunct="1">
        <a:defRPr sz="6900" kern="1200">
          <a:solidFill>
            <a:schemeClr val="tx1"/>
          </a:solidFill>
          <a:latin typeface="+mn-lt"/>
          <a:ea typeface="+mn-ea"/>
          <a:cs typeface="+mn-cs"/>
        </a:defRPr>
      </a:lvl7pPr>
      <a:lvl8pPr marL="12252068" algn="l" defTabSz="3500591" rtl="0" eaLnBrk="1" latinLnBrk="0" hangingPunct="1">
        <a:defRPr sz="6900" kern="1200">
          <a:solidFill>
            <a:schemeClr val="tx1"/>
          </a:solidFill>
          <a:latin typeface="+mn-lt"/>
          <a:ea typeface="+mn-ea"/>
          <a:cs typeface="+mn-cs"/>
        </a:defRPr>
      </a:lvl8pPr>
      <a:lvl9pPr marL="14002363" algn="l" defTabSz="3500591"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hyperlink" Target="https://cdphe.colorado.gov/animal-related-diseases/rabies" TargetMode="External"/><Relationship Id="rId3" Type="http://schemas.openxmlformats.org/officeDocument/2006/relationships/hyperlink" Target="https://www.who.int/activities/improving-data-on-rabies/rabies-epidemiology-and-burden" TargetMode="External"/><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who.int/publications-detail/WHO-TRS-101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4/relationships/chartEx" Target="../charts/chartEx1.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Placeholder 3">
            <a:extLst>
              <a:ext uri="{FF2B5EF4-FFF2-40B4-BE49-F238E27FC236}">
                <a16:creationId xmlns:a16="http://schemas.microsoft.com/office/drawing/2014/main" id="{18868D57-F73C-A843-A3B8-8F86551E00DA}"/>
              </a:ext>
            </a:extLst>
          </p:cNvPr>
          <p:cNvSpPr>
            <a:spLocks noGrp="1" noChangeArrowheads="1"/>
          </p:cNvSpPr>
          <p:nvPr>
            <p:ph type="body" sz="quarter" idx="10"/>
          </p:nvPr>
        </p:nvSpPr>
        <p:spPr bwMode="auto">
          <a:xfrm>
            <a:off x="1019175" y="2021681"/>
            <a:ext cx="34651949"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Cumulative Impact Analysis in State-Level Air Quality Policy with Recommendations for Colorado</a:t>
            </a:r>
          </a:p>
        </p:txBody>
      </p:sp>
      <p:sp>
        <p:nvSpPr>
          <p:cNvPr id="3076" name="Text Placeholder 4">
            <a:extLst>
              <a:ext uri="{FF2B5EF4-FFF2-40B4-BE49-F238E27FC236}">
                <a16:creationId xmlns:a16="http://schemas.microsoft.com/office/drawing/2014/main" id="{10861478-4B19-1243-BC61-D0AB16C2B507}"/>
              </a:ext>
            </a:extLst>
          </p:cNvPr>
          <p:cNvSpPr>
            <a:spLocks noGrp="1" noChangeArrowheads="1"/>
          </p:cNvSpPr>
          <p:nvPr>
            <p:ph type="body" sz="quarter" idx="11"/>
          </p:nvPr>
        </p:nvSpPr>
        <p:spPr bwMode="auto">
          <a:xfrm>
            <a:off x="2247900" y="4993878"/>
            <a:ext cx="33423224" cy="98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Stephanie Pease, MPH Candidate; Collin Tomb, Boulder County OSCAR; Dr. Katherine Dickinson, Colorado SPH</a:t>
            </a:r>
          </a:p>
        </p:txBody>
      </p:sp>
      <p:sp>
        <p:nvSpPr>
          <p:cNvPr id="3077" name="Text Placeholder 5">
            <a:extLst>
              <a:ext uri="{FF2B5EF4-FFF2-40B4-BE49-F238E27FC236}">
                <a16:creationId xmlns:a16="http://schemas.microsoft.com/office/drawing/2014/main" id="{D93A9EBB-E5B7-D240-88F6-8940CE416EDE}"/>
              </a:ext>
            </a:extLst>
          </p:cNvPr>
          <p:cNvSpPr>
            <a:spLocks noGrp="1" noChangeArrowheads="1"/>
          </p:cNvSpPr>
          <p:nvPr>
            <p:ph type="body" sz="quarter" idx="12"/>
          </p:nvPr>
        </p:nvSpPr>
        <p:spPr bwMode="auto">
          <a:xfrm>
            <a:off x="1019175" y="6792119"/>
            <a:ext cx="855345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NAAQS Inequities</a:t>
            </a:r>
          </a:p>
        </p:txBody>
      </p:sp>
      <p:sp>
        <p:nvSpPr>
          <p:cNvPr id="3078" name="Text Placeholder 6">
            <a:extLst>
              <a:ext uri="{FF2B5EF4-FFF2-40B4-BE49-F238E27FC236}">
                <a16:creationId xmlns:a16="http://schemas.microsoft.com/office/drawing/2014/main" id="{39C13F0E-0CFA-DB4C-9BA1-669C60C44B25}"/>
              </a:ext>
            </a:extLst>
          </p:cNvPr>
          <p:cNvSpPr>
            <a:spLocks noGrp="1" noChangeArrowheads="1"/>
          </p:cNvSpPr>
          <p:nvPr>
            <p:ph type="body" sz="quarter" idx="13"/>
          </p:nvPr>
        </p:nvSpPr>
        <p:spPr bwMode="auto">
          <a:xfrm>
            <a:off x="11850688" y="6678017"/>
            <a:ext cx="127254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Cumulative Impacts Approaches</a:t>
            </a:r>
          </a:p>
        </p:txBody>
      </p:sp>
      <p:sp>
        <p:nvSpPr>
          <p:cNvPr id="3079" name="Text Placeholder 7">
            <a:extLst>
              <a:ext uri="{FF2B5EF4-FFF2-40B4-BE49-F238E27FC236}">
                <a16:creationId xmlns:a16="http://schemas.microsoft.com/office/drawing/2014/main" id="{CB45B330-EAC1-B148-A88A-42FE12B34BF7}"/>
              </a:ext>
            </a:extLst>
          </p:cNvPr>
          <p:cNvSpPr>
            <a:spLocks noGrp="1" noChangeArrowheads="1"/>
          </p:cNvSpPr>
          <p:nvPr>
            <p:ph type="body" sz="quarter" idx="14"/>
          </p:nvPr>
        </p:nvSpPr>
        <p:spPr bwMode="auto">
          <a:xfrm>
            <a:off x="25932180" y="6672205"/>
            <a:ext cx="9209087"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General CIA Policy Recommendations</a:t>
            </a:r>
          </a:p>
        </p:txBody>
      </p:sp>
      <p:sp>
        <p:nvSpPr>
          <p:cNvPr id="3080" name="Text Placeholder 8">
            <a:extLst>
              <a:ext uri="{FF2B5EF4-FFF2-40B4-BE49-F238E27FC236}">
                <a16:creationId xmlns:a16="http://schemas.microsoft.com/office/drawing/2014/main" id="{092B2CA2-C0C3-4740-B533-E0494631D2E8}"/>
              </a:ext>
            </a:extLst>
          </p:cNvPr>
          <p:cNvSpPr>
            <a:spLocks noGrp="1" noChangeArrowheads="1"/>
          </p:cNvSpPr>
          <p:nvPr>
            <p:ph type="body" sz="quarter" idx="15"/>
          </p:nvPr>
        </p:nvSpPr>
        <p:spPr bwMode="auto">
          <a:xfrm>
            <a:off x="956140" y="17933844"/>
            <a:ext cx="8553450" cy="10467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Objective &amp; Methods</a:t>
            </a:r>
          </a:p>
        </p:txBody>
      </p:sp>
      <p:sp>
        <p:nvSpPr>
          <p:cNvPr id="3081" name="Text Placeholder 9">
            <a:extLst>
              <a:ext uri="{FF2B5EF4-FFF2-40B4-BE49-F238E27FC236}">
                <a16:creationId xmlns:a16="http://schemas.microsoft.com/office/drawing/2014/main" id="{F97FB454-893C-E14A-BF2F-D52F0AD739C3}"/>
              </a:ext>
            </a:extLst>
          </p:cNvPr>
          <p:cNvSpPr>
            <a:spLocks noGrp="1" noChangeArrowheads="1"/>
          </p:cNvSpPr>
          <p:nvPr>
            <p:ph type="body" sz="quarter" idx="16"/>
          </p:nvPr>
        </p:nvSpPr>
        <p:spPr bwMode="auto">
          <a:xfrm>
            <a:off x="26674082" y="13915798"/>
            <a:ext cx="9209087"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CIA relevant CO policies</a:t>
            </a:r>
          </a:p>
        </p:txBody>
      </p:sp>
      <p:sp>
        <p:nvSpPr>
          <p:cNvPr id="3085" name="Text Placeholder 13">
            <a:extLst>
              <a:ext uri="{FF2B5EF4-FFF2-40B4-BE49-F238E27FC236}">
                <a16:creationId xmlns:a16="http://schemas.microsoft.com/office/drawing/2014/main" id="{3B4022E5-E1E5-1643-AD95-1FE3078B13E5}"/>
              </a:ext>
            </a:extLst>
          </p:cNvPr>
          <p:cNvSpPr>
            <a:spLocks noGrp="1" noChangeArrowheads="1"/>
          </p:cNvSpPr>
          <p:nvPr>
            <p:ph type="body" sz="quarter" idx="21"/>
          </p:nvPr>
        </p:nvSpPr>
        <p:spPr bwMode="auto">
          <a:xfrm>
            <a:off x="26185718" y="15008105"/>
            <a:ext cx="10085481" cy="44452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EJATF Recommendations</a:t>
            </a:r>
          </a:p>
          <a:p>
            <a:r>
              <a:rPr lang="en-US" altLang="en-US" dirty="0">
                <a:latin typeface="Arial" panose="020B0604020202020204" pitchFamily="34" charset="0"/>
                <a:cs typeface="Arial" panose="020B0604020202020204" pitchFamily="34" charset="0"/>
              </a:rPr>
              <a:t>COGCC cumulative impacts rulemakings</a:t>
            </a:r>
          </a:p>
          <a:p>
            <a:r>
              <a:rPr lang="en-US" altLang="en-US" dirty="0">
                <a:latin typeface="Arial" panose="020B0604020202020204" pitchFamily="34" charset="0"/>
                <a:cs typeface="Arial" panose="020B0604020202020204" pitchFamily="34" charset="0"/>
              </a:rPr>
              <a:t>GEMM2 rulemakings</a:t>
            </a:r>
          </a:p>
          <a:p>
            <a:r>
              <a:rPr lang="en-US" altLang="en-US" dirty="0">
                <a:latin typeface="Arial" panose="020B0604020202020204" pitchFamily="34" charset="0"/>
                <a:cs typeface="Arial" panose="020B0604020202020204" pitchFamily="34" charset="0"/>
              </a:rPr>
              <a:t>Air Toxics legislation</a:t>
            </a:r>
          </a:p>
          <a:p>
            <a:r>
              <a:rPr lang="en-US" altLang="en-US" dirty="0">
                <a:latin typeface="Arial" panose="020B0604020202020204" pitchFamily="34" charset="0"/>
                <a:cs typeface="Arial" panose="020B0604020202020204" pitchFamily="34" charset="0"/>
              </a:rPr>
              <a:t>Future legislative action</a:t>
            </a:r>
          </a:p>
          <a:p>
            <a:pPr marL="457200" indent="-457200">
              <a:buFontTx/>
              <a:buChar char="-"/>
            </a:pPr>
            <a:r>
              <a:rPr lang="en-US" altLang="en-US" dirty="0">
                <a:latin typeface="Arial" panose="020B0604020202020204" pitchFamily="34" charset="0"/>
                <a:cs typeface="Arial" panose="020B0604020202020204" pitchFamily="34" charset="0"/>
              </a:rPr>
              <a:t>Definition of cumulative impacts</a:t>
            </a:r>
          </a:p>
          <a:p>
            <a:pPr marL="457200" indent="-457200">
              <a:buFontTx/>
              <a:buChar char="-"/>
            </a:pPr>
            <a:r>
              <a:rPr lang="en-US" altLang="en-US" dirty="0">
                <a:latin typeface="Arial" panose="020B0604020202020204" pitchFamily="34" charset="0"/>
                <a:cs typeface="Arial" panose="020B0604020202020204" pitchFamily="34" charset="0"/>
              </a:rPr>
              <a:t>Multi-agency authority and cooperation over air/water/soil</a:t>
            </a:r>
          </a:p>
        </p:txBody>
      </p:sp>
      <p:sp>
        <p:nvSpPr>
          <p:cNvPr id="3086" name="Text Placeholder 14">
            <a:extLst>
              <a:ext uri="{FF2B5EF4-FFF2-40B4-BE49-F238E27FC236}">
                <a16:creationId xmlns:a16="http://schemas.microsoft.com/office/drawing/2014/main" id="{C3F6C5AF-5BEC-1944-AAC8-A770F79B1EBA}"/>
              </a:ext>
            </a:extLst>
          </p:cNvPr>
          <p:cNvSpPr>
            <a:spLocks noGrp="1" noChangeArrowheads="1"/>
          </p:cNvSpPr>
          <p:nvPr>
            <p:ph type="body" sz="quarter" idx="22"/>
          </p:nvPr>
        </p:nvSpPr>
        <p:spPr bwMode="auto">
          <a:xfrm>
            <a:off x="809297" y="19357833"/>
            <a:ext cx="9045574" cy="3115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To make recommendations for how to incorporate CIA into Colorado regulatory policy based on a comparative policy analysis of state-level CIA policies. Methods include a literature review &amp; semi-structured interviews of regulatory officials, advocates, and academics within and outside of CO.</a:t>
            </a:r>
          </a:p>
        </p:txBody>
      </p:sp>
      <p:sp>
        <p:nvSpPr>
          <p:cNvPr id="10" name="Text Placeholder 11">
            <a:extLst>
              <a:ext uri="{FF2B5EF4-FFF2-40B4-BE49-F238E27FC236}">
                <a16:creationId xmlns:a16="http://schemas.microsoft.com/office/drawing/2014/main" id="{5022DB79-A5A5-0EA7-6269-3A30B442C747}"/>
              </a:ext>
            </a:extLst>
          </p:cNvPr>
          <p:cNvSpPr txBox="1">
            <a:spLocks noChangeArrowheads="1"/>
          </p:cNvSpPr>
          <p:nvPr/>
        </p:nvSpPr>
        <p:spPr bwMode="auto">
          <a:xfrm>
            <a:off x="11566522" y="15630443"/>
            <a:ext cx="9045575" cy="6843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2pPr>
            <a:lvl3pPr marL="3500591"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3pPr>
            <a:lvl4pPr marL="5250887"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4pPr>
            <a:lvl5pPr marL="7001182"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r>
              <a:rPr lang="en-US" altLang="en-US" b="1" dirty="0">
                <a:latin typeface="Arial" panose="020B0604020202020204" pitchFamily="34" charset="0"/>
                <a:cs typeface="Arial" panose="020B0604020202020204" pitchFamily="34" charset="0"/>
              </a:rPr>
              <a:t>Massachusetts CIA Approach</a:t>
            </a:r>
          </a:p>
          <a:p>
            <a:r>
              <a:rPr lang="en-US" altLang="en-US" dirty="0">
                <a:latin typeface="Arial" panose="020B0604020202020204" pitchFamily="34" charset="0"/>
                <a:cs typeface="Arial" panose="020B0604020202020204" pitchFamily="34" charset="0"/>
              </a:rPr>
              <a:t>Air permits ONLY (based on distance to facility)</a:t>
            </a:r>
          </a:p>
          <a:p>
            <a:r>
              <a:rPr lang="en-US" altLang="en-US" dirty="0">
                <a:latin typeface="Arial" panose="020B0604020202020204" pitchFamily="34" charset="0"/>
                <a:cs typeface="Arial" panose="020B0604020202020204" pitchFamily="34" charset="0"/>
              </a:rPr>
              <a:t>3-part CIA</a:t>
            </a:r>
          </a:p>
          <a:p>
            <a:pPr marL="457200" indent="-457200">
              <a:buFontTx/>
              <a:buChar char="-"/>
            </a:pPr>
            <a:r>
              <a:rPr lang="en-US" altLang="en-US" dirty="0">
                <a:latin typeface="Arial" panose="020B0604020202020204" pitchFamily="34" charset="0"/>
                <a:cs typeface="Arial" panose="020B0604020202020204" pitchFamily="34" charset="0"/>
              </a:rPr>
              <a:t>Air Dispersion Modeling of Criteria Air Pollutants</a:t>
            </a:r>
          </a:p>
          <a:p>
            <a:pPr marL="457200" indent="-457200">
              <a:buFontTx/>
              <a:buChar char="-"/>
            </a:pPr>
            <a:r>
              <a:rPr lang="en-US" altLang="en-US" dirty="0">
                <a:latin typeface="Arial" panose="020B0604020202020204" pitchFamily="34" charset="0"/>
                <a:cs typeface="Arial" panose="020B0604020202020204" pitchFamily="34" charset="0"/>
              </a:rPr>
              <a:t>Air Toxics Modeling and Risk Characterization</a:t>
            </a:r>
          </a:p>
          <a:p>
            <a:pPr marL="457200" indent="-457200">
              <a:buFontTx/>
              <a:buChar char="-"/>
            </a:pPr>
            <a:r>
              <a:rPr lang="en-US" altLang="en-US" dirty="0">
                <a:latin typeface="Arial" panose="020B0604020202020204" pitchFamily="34" charset="0"/>
                <a:cs typeface="Arial" panose="020B0604020202020204" pitchFamily="34" charset="0"/>
              </a:rPr>
              <a:t>Qualitative Assessment of Existing Community Characteristics</a:t>
            </a:r>
          </a:p>
          <a:p>
            <a:r>
              <a:rPr lang="en-US" altLang="en-US" b="1" dirty="0">
                <a:latin typeface="Arial" panose="020B0604020202020204" pitchFamily="34" charset="0"/>
                <a:cs typeface="Arial" panose="020B0604020202020204" pitchFamily="34" charset="0"/>
              </a:rPr>
              <a:t>Permits will be denied </a:t>
            </a:r>
            <a:r>
              <a:rPr lang="en-US" altLang="en-US" dirty="0">
                <a:latin typeface="Arial" panose="020B0604020202020204" pitchFamily="34" charset="0"/>
                <a:cs typeface="Arial" panose="020B0604020202020204" pitchFamily="34" charset="0"/>
              </a:rPr>
              <a:t>based on Quantitative results, </a:t>
            </a:r>
            <a:r>
              <a:rPr lang="en-US" altLang="en-US" b="1" dirty="0">
                <a:latin typeface="Arial" panose="020B0604020202020204" pitchFamily="34" charset="0"/>
                <a:cs typeface="Arial" panose="020B0604020202020204" pitchFamily="34" charset="0"/>
              </a:rPr>
              <a:t>may be denied </a:t>
            </a:r>
            <a:r>
              <a:rPr lang="en-US" altLang="en-US" dirty="0">
                <a:latin typeface="Arial" panose="020B0604020202020204" pitchFamily="34" charset="0"/>
                <a:cs typeface="Arial" panose="020B0604020202020204" pitchFamily="34" charset="0"/>
              </a:rPr>
              <a:t>based on Qualitative assessment.</a:t>
            </a:r>
          </a:p>
          <a:p>
            <a:r>
              <a:rPr lang="en-US" altLang="en-US" dirty="0">
                <a:latin typeface="Arial" panose="020B0604020202020204" pitchFamily="34" charset="0"/>
                <a:cs typeface="Arial" panose="020B0604020202020204" pitchFamily="34" charset="0"/>
              </a:rPr>
              <a:t>Pros: Funded by permit applicants, quantitative basis for refusals</a:t>
            </a:r>
          </a:p>
          <a:p>
            <a:r>
              <a:rPr lang="en-US" altLang="en-US" dirty="0">
                <a:latin typeface="Arial" panose="020B0604020202020204" pitchFamily="34" charset="0"/>
                <a:cs typeface="Arial" panose="020B0604020202020204" pitchFamily="34" charset="0"/>
              </a:rPr>
              <a:t>Cons: Relies on current NAAQS </a:t>
            </a:r>
          </a:p>
        </p:txBody>
      </p:sp>
      <p:sp>
        <p:nvSpPr>
          <p:cNvPr id="11" name="Text Placeholder 11">
            <a:extLst>
              <a:ext uri="{FF2B5EF4-FFF2-40B4-BE49-F238E27FC236}">
                <a16:creationId xmlns:a16="http://schemas.microsoft.com/office/drawing/2014/main" id="{1CF07166-7419-B35E-21C7-C866FF7D81A7}"/>
              </a:ext>
            </a:extLst>
          </p:cNvPr>
          <p:cNvSpPr txBox="1">
            <a:spLocks noChangeArrowheads="1"/>
          </p:cNvSpPr>
          <p:nvPr/>
        </p:nvSpPr>
        <p:spPr bwMode="auto">
          <a:xfrm>
            <a:off x="11573706" y="8011319"/>
            <a:ext cx="8141097" cy="72093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2pPr>
            <a:lvl3pPr marL="3500591"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3pPr>
            <a:lvl4pPr marL="5250887"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4pPr>
            <a:lvl5pPr marL="7001182"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r>
              <a:rPr lang="en-US" altLang="en-US" b="1" dirty="0">
                <a:latin typeface="Arial" panose="020B0604020202020204" pitchFamily="34" charset="0"/>
                <a:cs typeface="Arial" panose="020B0604020202020204" pitchFamily="34" charset="0"/>
              </a:rPr>
              <a:t>New Jersey CIA Approach</a:t>
            </a:r>
          </a:p>
          <a:p>
            <a:r>
              <a:rPr lang="en-US" altLang="en-US" dirty="0">
                <a:latin typeface="Arial" panose="020B0604020202020204" pitchFamily="34" charset="0"/>
                <a:cs typeface="Arial" panose="020B0604020202020204" pitchFamily="34" charset="0"/>
              </a:rPr>
              <a:t>8 Facility types with air, water and soil impacts </a:t>
            </a:r>
          </a:p>
          <a:p>
            <a:pPr marL="457200" indent="-457200">
              <a:buFontTx/>
              <a:buChar char="-"/>
            </a:pPr>
            <a:r>
              <a:rPr lang="en-US" altLang="en-US" dirty="0">
                <a:latin typeface="Arial" panose="020B0604020202020204" pitchFamily="34" charset="0"/>
                <a:cs typeface="Arial" panose="020B0604020202020204" pitchFamily="34" charset="0"/>
              </a:rPr>
              <a:t>Includes major sources of air pollution</a:t>
            </a:r>
          </a:p>
          <a:p>
            <a:r>
              <a:rPr lang="en-US" altLang="en-US" dirty="0">
                <a:latin typeface="Arial" panose="020B0604020202020204" pitchFamily="34" charset="0"/>
                <a:cs typeface="Arial" panose="020B0604020202020204" pitchFamily="34" charset="0"/>
              </a:rPr>
              <a:t>Stressor comparison</a:t>
            </a:r>
          </a:p>
          <a:p>
            <a:pPr marL="457200" indent="-457200">
              <a:buFontTx/>
              <a:buChar char="-"/>
            </a:pPr>
            <a:r>
              <a:rPr lang="en-US" altLang="en-US" dirty="0">
                <a:latin typeface="Arial" panose="020B0604020202020204" pitchFamily="34" charset="0"/>
                <a:cs typeface="Arial" panose="020B0604020202020204" pitchFamily="34" charset="0"/>
              </a:rPr>
              <a:t>Number of “stressors” are totaled for a particular EJ community, then compared to a “geographic point of comparison”</a:t>
            </a:r>
          </a:p>
          <a:p>
            <a:pPr marL="457200" indent="-457200">
              <a:buFontTx/>
              <a:buChar char="-"/>
            </a:pPr>
            <a:r>
              <a:rPr lang="en-US" altLang="en-US" b="1" dirty="0">
                <a:latin typeface="Arial" panose="020B0604020202020204" pitchFamily="34" charset="0"/>
                <a:cs typeface="Arial" panose="020B0604020202020204" pitchFamily="34" charset="0"/>
              </a:rPr>
              <a:t>New facilities will be denied</a:t>
            </a:r>
            <a:r>
              <a:rPr lang="en-US" altLang="en-US" dirty="0">
                <a:latin typeface="Arial" panose="020B0604020202020204" pitchFamily="34" charset="0"/>
                <a:cs typeface="Arial" panose="020B0604020202020204" pitchFamily="34" charset="0"/>
              </a:rPr>
              <a:t> if stressor total is too high</a:t>
            </a:r>
            <a:r>
              <a:rPr lang="en-US" altLang="en-US" b="1" dirty="0">
                <a:latin typeface="Arial" panose="020B0604020202020204" pitchFamily="34" charset="0"/>
                <a:cs typeface="Arial" panose="020B0604020202020204" pitchFamily="34" charset="0"/>
              </a:rPr>
              <a:t>, existing facilities will be subject to binding conditions</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Pros: Funded by permit applicants, sidesteps shortcomings of current NAAQS</a:t>
            </a:r>
          </a:p>
          <a:p>
            <a:r>
              <a:rPr lang="en-US" altLang="en-US" dirty="0">
                <a:latin typeface="Arial" panose="020B0604020202020204" pitchFamily="34" charset="0"/>
                <a:cs typeface="Arial" panose="020B0604020202020204" pitchFamily="34" charset="0"/>
              </a:rPr>
              <a:t>Cons: Not a traditional CIA</a:t>
            </a:r>
          </a:p>
          <a:p>
            <a:pPr marL="457200" indent="-457200">
              <a:buFontTx/>
              <a:buChar char="-"/>
            </a:pPr>
            <a:endParaRPr lang="en-US" altLang="en-US" dirty="0">
              <a:latin typeface="Arial" panose="020B0604020202020204" pitchFamily="34" charset="0"/>
              <a:cs typeface="Arial" panose="020B0604020202020204" pitchFamily="34" charset="0"/>
            </a:endParaRPr>
          </a:p>
        </p:txBody>
      </p:sp>
      <p:pic>
        <p:nvPicPr>
          <p:cNvPr id="22" name="Picture 21" descr="A picture containing company name&#10;&#10;Description automatically generated">
            <a:extLst>
              <a:ext uri="{FF2B5EF4-FFF2-40B4-BE49-F238E27FC236}">
                <a16:creationId xmlns:a16="http://schemas.microsoft.com/office/drawing/2014/main" id="{98373049-9220-23D4-E72A-032CD0418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3844" y="9685877"/>
            <a:ext cx="6498336" cy="3962400"/>
          </a:xfrm>
          <a:prstGeom prst="rect">
            <a:avLst/>
          </a:prstGeom>
        </p:spPr>
      </p:pic>
      <p:pic>
        <p:nvPicPr>
          <p:cNvPr id="24" name="Picture 23" descr="A picture containing timeline&#10;&#10;Description automatically generated">
            <a:extLst>
              <a:ext uri="{FF2B5EF4-FFF2-40B4-BE49-F238E27FC236}">
                <a16:creationId xmlns:a16="http://schemas.microsoft.com/office/drawing/2014/main" id="{F7900EC3-C242-2006-11AC-5096077B8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3257" y="15915657"/>
            <a:ext cx="5234007" cy="6129918"/>
          </a:xfrm>
          <a:prstGeom prst="rect">
            <a:avLst/>
          </a:prstGeom>
        </p:spPr>
      </p:pic>
      <p:sp>
        <p:nvSpPr>
          <p:cNvPr id="26" name="Text Placeholder 13">
            <a:extLst>
              <a:ext uri="{FF2B5EF4-FFF2-40B4-BE49-F238E27FC236}">
                <a16:creationId xmlns:a16="http://schemas.microsoft.com/office/drawing/2014/main" id="{E7D46378-86BD-DB89-46FA-8FDEF5E989D0}"/>
              </a:ext>
            </a:extLst>
          </p:cNvPr>
          <p:cNvSpPr txBox="1">
            <a:spLocks noChangeArrowheads="1"/>
          </p:cNvSpPr>
          <p:nvPr/>
        </p:nvSpPr>
        <p:spPr bwMode="auto">
          <a:xfrm>
            <a:off x="26185718" y="8760440"/>
            <a:ext cx="9664794" cy="54019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2pPr>
            <a:lvl3pPr marL="3500591"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3pPr>
            <a:lvl4pPr marL="5250887"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4pPr>
            <a:lvl5pPr marL="7001182"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r>
              <a:rPr lang="en-US" altLang="en-US" b="1" dirty="0">
                <a:latin typeface="Arial" panose="020B0604020202020204" pitchFamily="34" charset="0"/>
                <a:cs typeface="Arial" panose="020B0604020202020204" pitchFamily="34" charset="0"/>
              </a:rPr>
              <a:t>Center EJ voices/perspective</a:t>
            </a:r>
          </a:p>
          <a:p>
            <a:r>
              <a:rPr lang="en-US" altLang="en-US" b="1" dirty="0">
                <a:latin typeface="Arial" panose="020B0604020202020204" pitchFamily="34" charset="0"/>
                <a:cs typeface="Arial" panose="020B0604020202020204" pitchFamily="34" charset="0"/>
              </a:rPr>
              <a:t>Open communication with Advocates &amp; EJ Communities</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Avoid Injustice Olympics</a:t>
            </a:r>
          </a:p>
          <a:p>
            <a:r>
              <a:rPr lang="en-US" altLang="en-US" dirty="0">
                <a:latin typeface="Arial" panose="020B0604020202020204" pitchFamily="34" charset="0"/>
                <a:cs typeface="Arial" panose="020B0604020202020204" pitchFamily="34" charset="0"/>
              </a:rPr>
              <a:t>Multi-media authority &amp; Multi-agency cooperation</a:t>
            </a:r>
          </a:p>
          <a:p>
            <a:pPr marL="457200" indent="-457200">
              <a:buFontTx/>
              <a:buChar char="-"/>
            </a:pPr>
            <a:r>
              <a:rPr lang="en-US" altLang="en-US" dirty="0">
                <a:latin typeface="Arial" panose="020B0604020202020204" pitchFamily="34" charset="0"/>
                <a:cs typeface="Arial" panose="020B0604020202020204" pitchFamily="34" charset="0"/>
              </a:rPr>
              <a:t>Air/Water/Soil linked</a:t>
            </a:r>
          </a:p>
          <a:p>
            <a:r>
              <a:rPr lang="en-US" altLang="en-US" dirty="0">
                <a:latin typeface="Arial" panose="020B0604020202020204" pitchFamily="34" charset="0"/>
                <a:cs typeface="Arial" panose="020B0604020202020204" pitchFamily="34" charset="0"/>
              </a:rPr>
              <a:t>Define terms: Cumulative Impacts, DIC/EJ Priority Community, Indicator/Stressor</a:t>
            </a:r>
          </a:p>
          <a:p>
            <a:r>
              <a:rPr lang="en-US" altLang="en-US" dirty="0">
                <a:latin typeface="Arial" panose="020B0604020202020204" pitchFamily="34" charset="0"/>
                <a:cs typeface="Arial" panose="020B0604020202020204" pitchFamily="34" charset="0"/>
              </a:rPr>
              <a:t>Recognize and circumvent limits of current science</a:t>
            </a:r>
          </a:p>
        </p:txBody>
      </p:sp>
      <p:pic>
        <p:nvPicPr>
          <p:cNvPr id="28" name="Picture 27" descr="A picture containing sky, outdoor&#10;&#10;Description automatically generated">
            <a:extLst>
              <a:ext uri="{FF2B5EF4-FFF2-40B4-BE49-F238E27FC236}">
                <a16:creationId xmlns:a16="http://schemas.microsoft.com/office/drawing/2014/main" id="{C6ECA406-CDAC-0C69-881D-0CD85CB9A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5345" y="12810766"/>
            <a:ext cx="5234007" cy="3364719"/>
          </a:xfrm>
          <a:prstGeom prst="rect">
            <a:avLst/>
          </a:prstGeom>
        </p:spPr>
      </p:pic>
      <p:sp>
        <p:nvSpPr>
          <p:cNvPr id="32" name="TextBox 31">
            <a:extLst>
              <a:ext uri="{FF2B5EF4-FFF2-40B4-BE49-F238E27FC236}">
                <a16:creationId xmlns:a16="http://schemas.microsoft.com/office/drawing/2014/main" id="{6E4DD8B3-0DB2-0C9B-D8E1-4803C64E7DFB}"/>
              </a:ext>
            </a:extLst>
          </p:cNvPr>
          <p:cNvSpPr txBox="1"/>
          <p:nvPr/>
        </p:nvSpPr>
        <p:spPr>
          <a:xfrm>
            <a:off x="956140" y="7897217"/>
            <a:ext cx="10129202" cy="3785652"/>
          </a:xfrm>
          <a:prstGeom prst="rect">
            <a:avLst/>
          </a:prstGeom>
          <a:noFill/>
        </p:spPr>
        <p:txBody>
          <a:bodyPr wrap="square" rtlCol="0">
            <a:spAutoFit/>
          </a:bodyPr>
          <a:lstStyle/>
          <a:p>
            <a:r>
              <a:rPr lang="en-US" altLang="en-US" sz="3000" dirty="0">
                <a:latin typeface="Arial" panose="020B0604020202020204" pitchFamily="34" charset="0"/>
                <a:cs typeface="Arial" panose="020B0604020202020204" pitchFamily="34" charset="0"/>
              </a:rPr>
              <a:t>Current NAAQS are based on outdated single pollutant science, rely on self-reported data, and focus on facility type, not community conditions. Some pollutants have no safe level, actual exposures occur as mixtures that may have synergistic health impacts, and current air quality conditions are disproportionately worse in communities with high vulnerabilities, including areas impacted by the downstream impacts of redlining. </a:t>
            </a:r>
          </a:p>
        </p:txBody>
      </p:sp>
      <p:sp>
        <p:nvSpPr>
          <p:cNvPr id="34" name="TextBox 33">
            <a:extLst>
              <a:ext uri="{FF2B5EF4-FFF2-40B4-BE49-F238E27FC236}">
                <a16:creationId xmlns:a16="http://schemas.microsoft.com/office/drawing/2014/main" id="{DDAE2976-3C7C-012C-508B-CBBB18842B9E}"/>
              </a:ext>
            </a:extLst>
          </p:cNvPr>
          <p:cNvSpPr txBox="1"/>
          <p:nvPr/>
        </p:nvSpPr>
        <p:spPr>
          <a:xfrm>
            <a:off x="977386" y="11907803"/>
            <a:ext cx="4620411" cy="5170646"/>
          </a:xfrm>
          <a:prstGeom prst="rect">
            <a:avLst/>
          </a:prstGeom>
          <a:noFill/>
        </p:spPr>
        <p:txBody>
          <a:bodyPr wrap="square" rtlCol="0">
            <a:spAutoFit/>
          </a:bodyPr>
          <a:lstStyle/>
          <a:p>
            <a:r>
              <a:rPr lang="en-US" altLang="en-US" sz="3000" dirty="0">
                <a:latin typeface="Arial" panose="020B0604020202020204" pitchFamily="34" charset="0"/>
                <a:cs typeface="Arial" panose="020B0604020202020204" pitchFamily="34" charset="0"/>
              </a:rPr>
              <a:t>CO policies </a:t>
            </a:r>
            <a:r>
              <a:rPr lang="en-US" altLang="en-US" sz="3000" dirty="0">
                <a:cs typeface="Arial" panose="020B0604020202020204" pitchFamily="34" charset="0"/>
              </a:rPr>
              <a:t>must </a:t>
            </a:r>
            <a:r>
              <a:rPr lang="en-US" altLang="en-US" sz="3000" dirty="0">
                <a:latin typeface="Arial" panose="020B0604020202020204" pitchFamily="34" charset="0"/>
                <a:cs typeface="Arial" panose="020B0604020202020204" pitchFamily="34" charset="0"/>
              </a:rPr>
              <a:t>address inequities in air quality by requiring analysis of total community exposures and population vulnerabilities in permitting decisions that impact air, water, soil, etc. This approach is known as cumulative impact analysis (CIA).</a:t>
            </a:r>
          </a:p>
        </p:txBody>
      </p:sp>
      <p:sp>
        <p:nvSpPr>
          <p:cNvPr id="36" name="Text Box 1">
            <a:extLst>
              <a:ext uri="{FF2B5EF4-FFF2-40B4-BE49-F238E27FC236}">
                <a16:creationId xmlns:a16="http://schemas.microsoft.com/office/drawing/2014/main" id="{A694ABFC-C6B9-9B3B-3977-F422DFDE8F66}"/>
              </a:ext>
            </a:extLst>
          </p:cNvPr>
          <p:cNvSpPr txBox="1"/>
          <p:nvPr/>
        </p:nvSpPr>
        <p:spPr>
          <a:xfrm>
            <a:off x="25932180" y="19475128"/>
            <a:ext cx="10339019" cy="3461071"/>
          </a:xfrm>
          <a:prstGeom prst="rect">
            <a:avLst/>
          </a:prstGeom>
          <a:solidFill>
            <a:srgbClr val="9BDAC0"/>
          </a:solidFill>
          <a:ln w="76200">
            <a:solidFill>
              <a:schemeClr val="accent2"/>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000" b="1" dirty="0">
                <a:effectLst/>
                <a:latin typeface="+mn-lt"/>
                <a:ea typeface="Calibri" panose="020F0502020204030204" pitchFamily="34" charset="0"/>
                <a:cs typeface="Times New Roman" panose="02020603050405020304" pitchFamily="18" charset="0"/>
              </a:rPr>
              <a:t>NAAQS</a:t>
            </a:r>
            <a:r>
              <a:rPr lang="en-US" sz="3000" dirty="0">
                <a:effectLst/>
                <a:latin typeface="+mn-lt"/>
                <a:ea typeface="Calibri" panose="020F0502020204030204" pitchFamily="34" charset="0"/>
                <a:cs typeface="Times New Roman" panose="02020603050405020304" pitchFamily="18" charset="0"/>
              </a:rPr>
              <a:t>: National Ambient Air Quality Standards</a:t>
            </a:r>
          </a:p>
          <a:p>
            <a:pPr marL="0" marR="0">
              <a:spcBef>
                <a:spcPts val="0"/>
              </a:spcBef>
              <a:spcAft>
                <a:spcPts val="0"/>
              </a:spcAft>
            </a:pPr>
            <a:r>
              <a:rPr lang="en-US" sz="3000" b="1" dirty="0">
                <a:latin typeface="+mn-lt"/>
                <a:ea typeface="Calibri" panose="020F0502020204030204" pitchFamily="34" charset="0"/>
                <a:cs typeface="Times New Roman" panose="02020603050405020304" pitchFamily="18" charset="0"/>
              </a:rPr>
              <a:t>CIA</a:t>
            </a:r>
            <a:r>
              <a:rPr lang="en-US" sz="3000" dirty="0">
                <a:latin typeface="+mn-lt"/>
                <a:ea typeface="Calibri" panose="020F0502020204030204" pitchFamily="34" charset="0"/>
                <a:cs typeface="Times New Roman" panose="02020603050405020304" pitchFamily="18" charset="0"/>
              </a:rPr>
              <a:t>: Cumulative Impact Analysis</a:t>
            </a:r>
          </a:p>
          <a:p>
            <a:pPr marL="0" marR="0">
              <a:spcBef>
                <a:spcPts val="0"/>
              </a:spcBef>
              <a:spcAft>
                <a:spcPts val="0"/>
              </a:spcAft>
            </a:pPr>
            <a:r>
              <a:rPr lang="en-US" sz="3000" b="1" dirty="0">
                <a:effectLst/>
                <a:latin typeface="+mn-lt"/>
                <a:ea typeface="Calibri" panose="020F0502020204030204" pitchFamily="34" charset="0"/>
                <a:cs typeface="Times New Roman" panose="02020603050405020304" pitchFamily="18" charset="0"/>
              </a:rPr>
              <a:t>EJ</a:t>
            </a:r>
            <a:r>
              <a:rPr lang="en-US" sz="3000" dirty="0">
                <a:effectLst/>
                <a:latin typeface="+mn-lt"/>
                <a:ea typeface="Calibri" panose="020F0502020204030204" pitchFamily="34" charset="0"/>
                <a:cs typeface="Times New Roman" panose="02020603050405020304" pitchFamily="18" charset="0"/>
              </a:rPr>
              <a:t>: Environmental Justice</a:t>
            </a:r>
          </a:p>
          <a:p>
            <a:pPr marL="0" marR="0">
              <a:spcBef>
                <a:spcPts val="0"/>
              </a:spcBef>
              <a:spcAft>
                <a:spcPts val="0"/>
              </a:spcAft>
            </a:pPr>
            <a:r>
              <a:rPr lang="en-US" sz="3000" b="1" dirty="0">
                <a:effectLst/>
                <a:latin typeface="+mn-lt"/>
                <a:ea typeface="Calibri" panose="020F0502020204030204" pitchFamily="34" charset="0"/>
                <a:cs typeface="Times New Roman" panose="02020603050405020304" pitchFamily="18" charset="0"/>
              </a:rPr>
              <a:t>EJATF</a:t>
            </a:r>
            <a:r>
              <a:rPr lang="en-US" sz="3000" dirty="0">
                <a:effectLst/>
                <a:latin typeface="+mn-lt"/>
                <a:ea typeface="Calibri" panose="020F0502020204030204" pitchFamily="34" charset="0"/>
                <a:cs typeface="Times New Roman" panose="02020603050405020304" pitchFamily="18" charset="0"/>
              </a:rPr>
              <a:t>: Environmental Justice Action Task Force</a:t>
            </a:r>
          </a:p>
          <a:p>
            <a:pPr marL="0" marR="0">
              <a:spcBef>
                <a:spcPts val="0"/>
              </a:spcBef>
              <a:spcAft>
                <a:spcPts val="0"/>
              </a:spcAft>
            </a:pPr>
            <a:r>
              <a:rPr lang="en-US" sz="3000" b="1" dirty="0">
                <a:latin typeface="+mn-lt"/>
                <a:ea typeface="Calibri" panose="020F0502020204030204" pitchFamily="34" charset="0"/>
                <a:cs typeface="Times New Roman" panose="02020603050405020304" pitchFamily="18" charset="0"/>
              </a:rPr>
              <a:t>COGCC</a:t>
            </a:r>
            <a:r>
              <a:rPr lang="en-US" sz="3000" dirty="0">
                <a:latin typeface="+mn-lt"/>
                <a:ea typeface="Calibri" panose="020F0502020204030204" pitchFamily="34" charset="0"/>
                <a:cs typeface="Times New Roman" panose="02020603050405020304" pitchFamily="18" charset="0"/>
              </a:rPr>
              <a:t>: Colorado Oil and Gas Conservation Commission</a:t>
            </a:r>
          </a:p>
          <a:p>
            <a:pPr marL="0" marR="0">
              <a:spcBef>
                <a:spcPts val="0"/>
              </a:spcBef>
              <a:spcAft>
                <a:spcPts val="0"/>
              </a:spcAft>
            </a:pPr>
            <a:r>
              <a:rPr lang="en-US" sz="3000" b="1" dirty="0">
                <a:effectLst/>
                <a:latin typeface="+mn-lt"/>
                <a:ea typeface="Calibri" panose="020F0502020204030204" pitchFamily="34" charset="0"/>
                <a:cs typeface="Times New Roman" panose="02020603050405020304" pitchFamily="18" charset="0"/>
              </a:rPr>
              <a:t>GEMM</a:t>
            </a:r>
            <a:r>
              <a:rPr lang="en-US" sz="3000" b="1" dirty="0">
                <a:latin typeface="+mn-lt"/>
                <a:ea typeface="Calibri" panose="020F0502020204030204" pitchFamily="34" charset="0"/>
                <a:cs typeface="Times New Roman" panose="02020603050405020304" pitchFamily="18" charset="0"/>
              </a:rPr>
              <a:t>2</a:t>
            </a:r>
            <a:r>
              <a:rPr lang="en-US" sz="3000" dirty="0">
                <a:latin typeface="+mn-lt"/>
                <a:ea typeface="Calibri" panose="020F0502020204030204" pitchFamily="34" charset="0"/>
                <a:cs typeface="Times New Roman" panose="02020603050405020304" pitchFamily="18" charset="0"/>
              </a:rPr>
              <a:t>: Greenhouse Gas Emissions and Energy Management for Manufacturing in CO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Placeholder 3">
            <a:extLst>
              <a:ext uri="{FF2B5EF4-FFF2-40B4-BE49-F238E27FC236}">
                <a16:creationId xmlns:a16="http://schemas.microsoft.com/office/drawing/2014/main" id="{18868D57-F73C-A843-A3B8-8F86551E00DA}"/>
              </a:ext>
            </a:extLst>
          </p:cNvPr>
          <p:cNvSpPr>
            <a:spLocks noGrp="1" noChangeArrowheads="1"/>
          </p:cNvSpPr>
          <p:nvPr>
            <p:ph type="body" sz="quarter" idx="10"/>
          </p:nvPr>
        </p:nvSpPr>
        <p:spPr bwMode="auto">
          <a:xfrm>
            <a:off x="1019175" y="1580752"/>
            <a:ext cx="34651950" cy="29741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en-US" altLang="en-US" dirty="0">
                <a:latin typeface="Arial" panose="020B0604020202020204" pitchFamily="34" charset="0"/>
                <a:cs typeface="Arial" panose="020B0604020202020204" pitchFamily="34" charset="0"/>
              </a:rPr>
              <a:t>Employee Health and Wellbeing: </a:t>
            </a:r>
          </a:p>
          <a:p>
            <a:pPr>
              <a:spcBef>
                <a:spcPts val="0"/>
              </a:spcBef>
            </a:pPr>
            <a:r>
              <a:rPr lang="en-US" altLang="en-US" dirty="0">
                <a:latin typeface="Arial" panose="020B0604020202020204" pitchFamily="34" charset="0"/>
                <a:cs typeface="Arial" panose="020B0604020202020204" pitchFamily="34" charset="0"/>
              </a:rPr>
              <a:t>The impact of staff supportive physical work environments</a:t>
            </a:r>
          </a:p>
        </p:txBody>
      </p:sp>
      <p:sp>
        <p:nvSpPr>
          <p:cNvPr id="3076" name="Text Placeholder 4">
            <a:extLst>
              <a:ext uri="{FF2B5EF4-FFF2-40B4-BE49-F238E27FC236}">
                <a16:creationId xmlns:a16="http://schemas.microsoft.com/office/drawing/2014/main" id="{10861478-4B19-1243-BC61-D0AB16C2B507}"/>
              </a:ext>
            </a:extLst>
          </p:cNvPr>
          <p:cNvSpPr>
            <a:spLocks noGrp="1" noChangeArrowheads="1"/>
          </p:cNvSpPr>
          <p:nvPr>
            <p:ph type="body" sz="quarter" idx="11"/>
          </p:nvPr>
        </p:nvSpPr>
        <p:spPr bwMode="auto">
          <a:xfrm>
            <a:off x="4819650" y="4414441"/>
            <a:ext cx="27051000" cy="17974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dirty="0">
                <a:latin typeface="Arial" panose="020B0604020202020204" pitchFamily="34" charset="0"/>
                <a:cs typeface="Arial" panose="020B0604020202020204" pitchFamily="34" charset="0"/>
              </a:rPr>
              <a:t>Cedra Goldman, AIA, MPH, DrPHc</a:t>
            </a:r>
          </a:p>
          <a:p>
            <a:pPr>
              <a:spcBef>
                <a:spcPts val="0"/>
              </a:spcBef>
            </a:pPr>
            <a:r>
              <a:rPr lang="en-US" altLang="en-US" dirty="0">
                <a:latin typeface="Arial" panose="020B0604020202020204" pitchFamily="34" charset="0"/>
                <a:cs typeface="Arial" panose="020B0604020202020204" pitchFamily="34" charset="0"/>
              </a:rPr>
              <a:t>Advisor: Dr. Mike VanDyke, Colorado School of Public Health</a:t>
            </a:r>
          </a:p>
        </p:txBody>
      </p:sp>
      <p:sp>
        <p:nvSpPr>
          <p:cNvPr id="3077" name="Text Placeholder 5">
            <a:extLst>
              <a:ext uri="{FF2B5EF4-FFF2-40B4-BE49-F238E27FC236}">
                <a16:creationId xmlns:a16="http://schemas.microsoft.com/office/drawing/2014/main" id="{D93A9EBB-E5B7-D240-88F6-8940CE416EDE}"/>
              </a:ext>
            </a:extLst>
          </p:cNvPr>
          <p:cNvSpPr>
            <a:spLocks noGrp="1" noChangeArrowheads="1"/>
          </p:cNvSpPr>
          <p:nvPr>
            <p:ph type="body" sz="quarter" idx="12"/>
          </p:nvPr>
        </p:nvSpPr>
        <p:spPr bwMode="auto">
          <a:xfrm>
            <a:off x="1019174" y="6549628"/>
            <a:ext cx="10940474" cy="1219200"/>
          </a:xfrm>
          <a:solidFill>
            <a:srgbClr val="0070C0"/>
          </a:solidFill>
          <a:ln>
            <a:solidFill>
              <a:schemeClr val="tx1"/>
            </a:solidFill>
          </a:ln>
        </p:spPr>
        <p:txBody>
          <a:bodyPr vert="horz" wrap="square" lIns="91440" tIns="45720" rIns="91440" bIns="45720" numCol="1" anchor="ctr" anchorCtr="0" compatLnSpc="1">
            <a:prstTxWarp prst="textNoShape">
              <a:avLst/>
            </a:prstTxWarp>
          </a:bodyPr>
          <a:lstStyle/>
          <a:p>
            <a:r>
              <a:rPr lang="en-US" altLang="en-US" dirty="0">
                <a:solidFill>
                  <a:schemeClr val="bg1"/>
                </a:solidFill>
                <a:latin typeface="Arial" panose="020B0604020202020204" pitchFamily="34" charset="0"/>
                <a:cs typeface="Arial" panose="020B0604020202020204" pitchFamily="34" charset="0"/>
              </a:rPr>
              <a:t>Background and Objective</a:t>
            </a:r>
          </a:p>
        </p:txBody>
      </p:sp>
      <p:sp>
        <p:nvSpPr>
          <p:cNvPr id="3082" name="Text Placeholder 10">
            <a:extLst>
              <a:ext uri="{FF2B5EF4-FFF2-40B4-BE49-F238E27FC236}">
                <a16:creationId xmlns:a16="http://schemas.microsoft.com/office/drawing/2014/main" id="{FC63459B-1FA4-D746-A33C-CD1981821ACF}"/>
              </a:ext>
            </a:extLst>
          </p:cNvPr>
          <p:cNvSpPr>
            <a:spLocks noGrp="1" noChangeArrowheads="1"/>
          </p:cNvSpPr>
          <p:nvPr>
            <p:ph type="body" sz="quarter" idx="17"/>
          </p:nvPr>
        </p:nvSpPr>
        <p:spPr bwMode="auto">
          <a:xfrm>
            <a:off x="1019174" y="7873277"/>
            <a:ext cx="10940473" cy="53321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ts val="4400"/>
              </a:lnSpc>
              <a:spcBef>
                <a:spcPts val="0"/>
              </a:spcBef>
              <a:spcAft>
                <a:spcPts val="1200"/>
              </a:spcAft>
            </a:pPr>
            <a:r>
              <a:rPr lang="en-US" altLang="en-US" sz="2800" dirty="0">
                <a:latin typeface="Arial" panose="020B0604020202020204" pitchFamily="34" charset="0"/>
                <a:cs typeface="Arial" panose="020B0604020202020204" pitchFamily="34" charset="0"/>
              </a:rPr>
              <a:t>The current labor shortage is a public health issue. Some of the most impacted industry sectors are those with high-stress work environments, high rates of injury/illness, and employee populations that are un-desked. </a:t>
            </a:r>
          </a:p>
          <a:p>
            <a:pPr algn="just">
              <a:lnSpc>
                <a:spcPts val="4200"/>
              </a:lnSpc>
            </a:pPr>
            <a:r>
              <a:rPr lang="en-US" altLang="en-US" sz="2800" dirty="0">
                <a:latin typeface="Arial" panose="020B0604020202020204" pitchFamily="34" charset="0"/>
                <a:cs typeface="Arial" panose="020B0604020202020204" pitchFamily="34" charset="0"/>
              </a:rPr>
              <a:t>As part of a </a:t>
            </a:r>
            <a:r>
              <a:rPr lang="en-US" altLang="en-US" sz="2800" i="1" dirty="0">
                <a:latin typeface="Arial" panose="020B0604020202020204" pitchFamily="34" charset="0"/>
                <a:cs typeface="Arial" panose="020B0604020202020204" pitchFamily="34" charset="0"/>
              </a:rPr>
              <a:t>holistic</a:t>
            </a:r>
            <a:r>
              <a:rPr lang="en-US" altLang="en-US" sz="2800" dirty="0">
                <a:latin typeface="Arial" panose="020B0604020202020204" pitchFamily="34" charset="0"/>
                <a:cs typeface="Arial" panose="020B0604020202020204" pitchFamily="34" charset="0"/>
              </a:rPr>
              <a:t> Total Worker Health® approach to addressing the issue of labor shortages, it is important to look at factors that impact employee health and wellbeing in order to identify intervention strategies that can reduce employee burnout and quit rates. </a:t>
            </a:r>
            <a:endParaRPr lang="en-US" altLang="en-US" sz="2800" baseline="30000" dirty="0">
              <a:latin typeface="Arial" panose="020B0604020202020204" pitchFamily="34" charset="0"/>
              <a:cs typeface="Arial" panose="020B0604020202020204" pitchFamily="34" charset="0"/>
            </a:endParaRPr>
          </a:p>
        </p:txBody>
      </p:sp>
      <p:sp>
        <p:nvSpPr>
          <p:cNvPr id="3083" name="Text Placeholder 11">
            <a:extLst>
              <a:ext uri="{FF2B5EF4-FFF2-40B4-BE49-F238E27FC236}">
                <a16:creationId xmlns:a16="http://schemas.microsoft.com/office/drawing/2014/main" id="{A441E044-8F25-EA43-A758-D22761A63DBA}"/>
              </a:ext>
            </a:extLst>
          </p:cNvPr>
          <p:cNvSpPr>
            <a:spLocks noGrp="1" noChangeArrowheads="1"/>
          </p:cNvSpPr>
          <p:nvPr>
            <p:ph type="body" sz="quarter" idx="19"/>
          </p:nvPr>
        </p:nvSpPr>
        <p:spPr bwMode="auto">
          <a:xfrm>
            <a:off x="12384087" y="7903490"/>
            <a:ext cx="11658600" cy="2746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ts val="4200"/>
              </a:lnSpc>
            </a:pPr>
            <a:r>
              <a:rPr lang="en-US" altLang="en-US" sz="2800" dirty="0">
                <a:latin typeface="Arial" panose="020B0604020202020204" pitchFamily="34" charset="0"/>
                <a:cs typeface="Arial" panose="020B0604020202020204" pitchFamily="34" charset="0"/>
              </a:rPr>
              <a:t>We completed a literature review that was cross-disciplinary and included sources from the fields of architecture/design, occupational health, medical science, and psychology.  The review included academic studies, industry studies, expert commentaries, and established healthy-building rating standards.</a:t>
            </a:r>
          </a:p>
        </p:txBody>
      </p:sp>
      <p:sp>
        <p:nvSpPr>
          <p:cNvPr id="3086" name="Text Placeholder 14">
            <a:extLst>
              <a:ext uri="{FF2B5EF4-FFF2-40B4-BE49-F238E27FC236}">
                <a16:creationId xmlns:a16="http://schemas.microsoft.com/office/drawing/2014/main" id="{C3F6C5AF-5BEC-1944-AAC8-A770F79B1EBA}"/>
              </a:ext>
            </a:extLst>
          </p:cNvPr>
          <p:cNvSpPr>
            <a:spLocks noGrp="1" noChangeArrowheads="1"/>
          </p:cNvSpPr>
          <p:nvPr>
            <p:ph type="body" sz="quarter" idx="22"/>
          </p:nvPr>
        </p:nvSpPr>
        <p:spPr bwMode="auto">
          <a:xfrm>
            <a:off x="24489064" y="12354363"/>
            <a:ext cx="11118273" cy="501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4200"/>
              </a:lnSpc>
              <a:spcBef>
                <a:spcPts val="0"/>
              </a:spcBef>
              <a:spcAft>
                <a:spcPts val="1800"/>
              </a:spcAft>
            </a:pPr>
            <a:r>
              <a:rPr lang="en-US" altLang="en-US" sz="2800" dirty="0">
                <a:solidFill>
                  <a:schemeClr val="tx1">
                    <a:lumMod val="50000"/>
                  </a:schemeClr>
                </a:solidFill>
                <a:latin typeface="Arial" panose="020B0604020202020204" pitchFamily="34" charset="0"/>
                <a:cs typeface="Arial" panose="020B0604020202020204" pitchFamily="34" charset="0"/>
              </a:rPr>
              <a:t>Supportive Physical Work Environments can provide areas of refuge from high-stress work environments, foster stronger employee relationships, contribute to employees engaging in self-care practices and mindful eating, and demonstrate to employees that their health and well-being is a priority to their employers. </a:t>
            </a:r>
          </a:p>
          <a:p>
            <a:pPr marL="457200" indent="-457200">
              <a:spcBef>
                <a:spcPts val="0"/>
              </a:spcBef>
              <a:spcAft>
                <a:spcPts val="1800"/>
              </a:spcAft>
              <a:buFont typeface="Wingdings" panose="05000000000000000000" pitchFamily="2" charset="2"/>
              <a:buChar char="Ø"/>
            </a:pPr>
            <a:r>
              <a:rPr lang="en-US" altLang="en-US" sz="2800" dirty="0">
                <a:solidFill>
                  <a:schemeClr val="tx1">
                    <a:lumMod val="50000"/>
                  </a:schemeClr>
                </a:solidFill>
                <a:latin typeface="Arial" panose="020B0604020202020204" pitchFamily="34" charset="0"/>
                <a:cs typeface="Arial" panose="020B0604020202020204" pitchFamily="34" charset="0"/>
              </a:rPr>
              <a:t>A variety of space types can be used to provide supportive PWEs including breakrooms, lactation rooms, respite rooms, outdoor garden areas, privacy pods, prayer rooms, and restrooms.</a:t>
            </a:r>
          </a:p>
          <a:p>
            <a:pPr marL="457200" indent="-457200">
              <a:spcBef>
                <a:spcPts val="0"/>
              </a:spcBef>
              <a:spcAft>
                <a:spcPts val="1200"/>
              </a:spcAft>
              <a:buFont typeface="Wingdings" panose="05000000000000000000" pitchFamily="2" charset="2"/>
              <a:buChar char="Ø"/>
            </a:pPr>
            <a:r>
              <a:rPr lang="en-US" altLang="en-US" sz="2800" dirty="0">
                <a:solidFill>
                  <a:schemeClr val="tx1">
                    <a:lumMod val="50000"/>
                  </a:schemeClr>
                </a:solidFill>
                <a:latin typeface="Arial" panose="020B0604020202020204" pitchFamily="34" charset="0"/>
                <a:cs typeface="Arial" panose="020B0604020202020204" pitchFamily="34" charset="0"/>
              </a:rPr>
              <a:t>Additional research on PWE interventions to mitigate the levels of burnout experienced by un-desked employee populations is needed.</a:t>
            </a:r>
          </a:p>
        </p:txBody>
      </p:sp>
      <p:sp>
        <p:nvSpPr>
          <p:cNvPr id="2" name="Text Placeholder 5">
            <a:extLst>
              <a:ext uri="{FF2B5EF4-FFF2-40B4-BE49-F238E27FC236}">
                <a16:creationId xmlns:a16="http://schemas.microsoft.com/office/drawing/2014/main" id="{5F739FCB-3A4D-0648-8B2B-6F1AD5D2BB1D}"/>
              </a:ext>
            </a:extLst>
          </p:cNvPr>
          <p:cNvSpPr txBox="1">
            <a:spLocks noChangeArrowheads="1"/>
          </p:cNvSpPr>
          <p:nvPr/>
        </p:nvSpPr>
        <p:spPr bwMode="auto">
          <a:xfrm>
            <a:off x="12384087" y="6572645"/>
            <a:ext cx="11658600" cy="1219200"/>
          </a:xfrm>
          <a:prstGeom prst="rect">
            <a:avLst/>
          </a:prstGeom>
          <a:solidFill>
            <a:srgbClr val="0070C0"/>
          </a:solidFill>
          <a:ln>
            <a:solidFill>
              <a:schemeClr val="tx1"/>
            </a:solidFill>
          </a:ln>
        </p:spPr>
        <p:txBody>
          <a:bodyPr vert="horz" wrap="square" lIns="91440" tIns="45720" rIns="91440" bIns="45720" numCol="1" anchor="ctr" anchorCtr="0" compatLnSpc="1">
            <a:prstTxWarp prst="textNoShape">
              <a:avLst/>
            </a:prstTxWarp>
          </a:bodyPr>
          <a:lstStyle>
            <a:lvl1pPr marL="0" indent="0" algn="ctr" defTabSz="3500438" rtl="0" eaLnBrk="1" fontAlgn="base" hangingPunct="1">
              <a:spcBef>
                <a:spcPct val="20000"/>
              </a:spcBef>
              <a:spcAft>
                <a:spcPct val="0"/>
              </a:spcAft>
              <a:buFont typeface="Arial" panose="020B0604020202020204" pitchFamily="34" charset="0"/>
              <a:buNone/>
              <a:defRPr sz="6000" b="1" kern="1200" baseline="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2pPr>
            <a:lvl3pPr marL="3500591"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3pPr>
            <a:lvl4pPr marL="5250887"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4pPr>
            <a:lvl5pPr marL="7001182"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r>
              <a:rPr lang="en-US" altLang="en-US" dirty="0">
                <a:solidFill>
                  <a:schemeClr val="bg1"/>
                </a:solidFill>
                <a:latin typeface="Arial" panose="020B0604020202020204" pitchFamily="34" charset="0"/>
                <a:cs typeface="Arial" panose="020B0604020202020204" pitchFamily="34" charset="0"/>
              </a:rPr>
              <a:t>Methods and Results</a:t>
            </a:r>
          </a:p>
        </p:txBody>
      </p:sp>
      <p:sp>
        <p:nvSpPr>
          <p:cNvPr id="5" name="Text Placeholder 5">
            <a:extLst>
              <a:ext uri="{FF2B5EF4-FFF2-40B4-BE49-F238E27FC236}">
                <a16:creationId xmlns:a16="http://schemas.microsoft.com/office/drawing/2014/main" id="{0C32162E-6B80-215D-EC1E-7FBCD0EF9F02}"/>
              </a:ext>
            </a:extLst>
          </p:cNvPr>
          <p:cNvSpPr txBox="1">
            <a:spLocks noChangeArrowheads="1"/>
          </p:cNvSpPr>
          <p:nvPr/>
        </p:nvSpPr>
        <p:spPr bwMode="auto">
          <a:xfrm>
            <a:off x="24467127" y="6549628"/>
            <a:ext cx="11203998" cy="1219200"/>
          </a:xfrm>
          <a:prstGeom prst="rect">
            <a:avLst/>
          </a:prstGeom>
          <a:solidFill>
            <a:srgbClr val="0070C0"/>
          </a:solidFill>
          <a:ln>
            <a:solidFill>
              <a:schemeClr val="tx1"/>
            </a:solidFill>
          </a:ln>
        </p:spPr>
        <p:txBody>
          <a:bodyPr vert="horz" wrap="square" lIns="91440" tIns="45720" rIns="91440" bIns="45720" numCol="1" anchor="ctr" anchorCtr="0" compatLnSpc="1">
            <a:prstTxWarp prst="textNoShape">
              <a:avLst/>
            </a:prstTxWarp>
          </a:bodyPr>
          <a:lstStyle>
            <a:lvl1pPr marL="0" indent="0" algn="ctr" defTabSz="3500438" rtl="0" eaLnBrk="1" fontAlgn="base" hangingPunct="1">
              <a:spcBef>
                <a:spcPct val="20000"/>
              </a:spcBef>
              <a:spcAft>
                <a:spcPct val="0"/>
              </a:spcAft>
              <a:buFont typeface="Arial" panose="020B0604020202020204" pitchFamily="34" charset="0"/>
              <a:buNone/>
              <a:defRPr sz="6000" b="1" kern="1200" baseline="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2pPr>
            <a:lvl3pPr marL="3500591"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3pPr>
            <a:lvl4pPr marL="5250887"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4pPr>
            <a:lvl5pPr marL="7001182"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r>
              <a:rPr lang="en-US" altLang="en-US" dirty="0">
                <a:solidFill>
                  <a:schemeClr val="bg1"/>
                </a:solidFill>
                <a:latin typeface="Arial" panose="020B0604020202020204" pitchFamily="34" charset="0"/>
                <a:cs typeface="Arial" panose="020B0604020202020204" pitchFamily="34" charset="0"/>
              </a:rPr>
              <a:t>Discussion and Next Steps</a:t>
            </a:r>
          </a:p>
        </p:txBody>
      </p:sp>
      <p:sp>
        <p:nvSpPr>
          <p:cNvPr id="8" name="TextBox 7">
            <a:extLst>
              <a:ext uri="{FF2B5EF4-FFF2-40B4-BE49-F238E27FC236}">
                <a16:creationId xmlns:a16="http://schemas.microsoft.com/office/drawing/2014/main" id="{109E8070-B863-E1FE-17BD-F23B428E89D4}"/>
              </a:ext>
            </a:extLst>
          </p:cNvPr>
          <p:cNvSpPr txBox="1"/>
          <p:nvPr/>
        </p:nvSpPr>
        <p:spPr>
          <a:xfrm>
            <a:off x="125097" y="20886316"/>
            <a:ext cx="8541619" cy="2308324"/>
          </a:xfrm>
          <a:prstGeom prst="rect">
            <a:avLst/>
          </a:prstGeom>
          <a:noFill/>
        </p:spPr>
        <p:txBody>
          <a:bodyPr wrap="square" rtlCol="0">
            <a:spAutoFit/>
          </a:bodyPr>
          <a:lstStyle/>
          <a:p>
            <a:r>
              <a:rPr lang="en-US" sz="800" dirty="0">
                <a:solidFill>
                  <a:schemeClr val="tx1">
                    <a:lumMod val="60000"/>
                    <a:lumOff val="40000"/>
                  </a:schemeClr>
                </a:solidFill>
              </a:rPr>
              <a:t>Citations</a:t>
            </a:r>
          </a:p>
          <a:p>
            <a:r>
              <a:rPr lang="en-US" sz="800" dirty="0">
                <a:solidFill>
                  <a:schemeClr val="tx1">
                    <a:lumMod val="60000"/>
                    <a:lumOff val="40000"/>
                  </a:schemeClr>
                </a:solidFill>
              </a:rPr>
              <a:t>Allen, J. G., &amp; Macomber, J. D. (2022). Healthy Buildings: How Indoor Spaces Can Make You Sick—or Keep You Well. Harvard University Press.</a:t>
            </a:r>
          </a:p>
          <a:p>
            <a:r>
              <a:rPr lang="en-US" sz="800" dirty="0">
                <a:solidFill>
                  <a:schemeClr val="tx1">
                    <a:lumMod val="60000"/>
                    <a:lumOff val="40000"/>
                  </a:schemeClr>
                </a:solidFill>
              </a:rPr>
              <a:t>Andreucci, M. B. Loder, A. Brown, M. &amp; Brajković, J. (2021). Exploring Challenges and Opportunities of Biophilic Urban Design: Evidence from Research and Experimentation. Sustainability, 13(8), 4323. https://doi.org/10.3390/su13084323</a:t>
            </a:r>
          </a:p>
          <a:p>
            <a:r>
              <a:rPr lang="en-US" sz="800" dirty="0">
                <a:solidFill>
                  <a:schemeClr val="tx1">
                    <a:lumMod val="60000"/>
                    <a:lumOff val="40000"/>
                  </a:schemeClr>
                </a:solidFill>
              </a:rPr>
              <a:t>Bohle, P., Quinlan, M., Kennedy, D., &amp; Williamson, A. (2004). Working hours, work-life conflict and health in precarious and" permanent" employment. Revista de saúde pública, 19-25</a:t>
            </a:r>
          </a:p>
          <a:p>
            <a:r>
              <a:rPr lang="en-US" sz="800" dirty="0">
                <a:solidFill>
                  <a:schemeClr val="tx1">
                    <a:lumMod val="60000"/>
                    <a:lumOff val="40000"/>
                  </a:schemeClr>
                </a:solidFill>
              </a:rPr>
              <a:t>Boubekri, M. Cheung, IN. Reid, KJ. Wang, C-H. Zee, PC. (2014) Impact of Windows and Daylight Exposure on Overall Health and Sleep Quality of Office Workers: A Case-Control Pilot Study. Journal of Clinical Sleep Medicine. 2014;10(6):603-11. doi:10.5664/jcsm.3780</a:t>
            </a:r>
          </a:p>
          <a:p>
            <a:r>
              <a:rPr lang="en-US" sz="800" dirty="0">
                <a:solidFill>
                  <a:schemeClr val="tx1">
                    <a:lumMod val="60000"/>
                    <a:lumOff val="40000"/>
                  </a:schemeClr>
                </a:solidFill>
              </a:rPr>
              <a:t>Burton, J., &amp; World Health Organization. (2010). WHO healthy workplace framework and model: Background and supporting literature and practices. World Health Organization.</a:t>
            </a:r>
          </a:p>
          <a:p>
            <a:r>
              <a:rPr lang="en-US" sz="800" dirty="0">
                <a:solidFill>
                  <a:schemeClr val="tx1">
                    <a:lumMod val="60000"/>
                    <a:lumOff val="40000"/>
                  </a:schemeClr>
                </a:solidFill>
              </a:rPr>
              <a:t>CDC NIOSH. Issues Relevant to Advancing Worker Well-Being Using Total Worker Health® Approaches. 2020.</a:t>
            </a:r>
          </a:p>
          <a:p>
            <a:r>
              <a:rPr lang="en-US" sz="800" dirty="0">
                <a:solidFill>
                  <a:schemeClr val="tx1">
                    <a:lumMod val="60000"/>
                    <a:lumOff val="40000"/>
                  </a:schemeClr>
                </a:solidFill>
              </a:rPr>
              <a:t>Chari R, Chang C-C, Sauter SL, et al. Expanding the paradigm of occupational safety and health a new framework for worker well-being. Journal of occupational and environmental medicine. 2018;60(7):589.</a:t>
            </a:r>
          </a:p>
          <a:p>
            <a:r>
              <a:rPr lang="en-US" sz="800" dirty="0">
                <a:solidFill>
                  <a:schemeClr val="tx1">
                    <a:lumMod val="60000"/>
                    <a:lumOff val="40000"/>
                  </a:schemeClr>
                </a:solidFill>
              </a:rPr>
              <a:t>Fergusen, Setphanie. (2023) Understanding America’s Labor Shortage: The Most Impacted Industries. US Chamber of Commerce. March 23, 2023, https://www.uschamber.com/workforce/understanding-americas-labor-shortage-the-most-impacted-industries.</a:t>
            </a:r>
          </a:p>
          <a:p>
            <a:r>
              <a:rPr lang="en-US" sz="800" dirty="0">
                <a:solidFill>
                  <a:schemeClr val="tx1">
                    <a:lumMod val="60000"/>
                    <a:lumOff val="40000"/>
                  </a:schemeClr>
                </a:solidFill>
              </a:rPr>
              <a:t>Forooraghi M, Miedema E, Ryd N, Wallbaum H. How Does Office Design Support Employees’ Health? A Case Study on the Relationships among Employees’ Perceptions of the Office Environment, Their Sense of Coherence and Office Design. International Journal of Environmental Research and Public Health. 2021;18(23):12779.</a:t>
            </a:r>
          </a:p>
          <a:p>
            <a:r>
              <a:rPr lang="en-US" sz="800" dirty="0">
                <a:solidFill>
                  <a:schemeClr val="tx1">
                    <a:lumMod val="60000"/>
                    <a:lumOff val="40000"/>
                  </a:schemeClr>
                </a:solidFill>
              </a:rPr>
              <a:t>Grawitch MJ, Gottschalk M, Munz DC. The path to a healthy workplace: A critical review linking healthy workplace practices, employee well-being, and organizational improvements. Consulting Psychology Journal: Practice and Research. 2006;58(3):129.</a:t>
            </a:r>
          </a:p>
          <a:p>
            <a:endParaRPr lang="en-US" sz="800" dirty="0">
              <a:solidFill>
                <a:schemeClr val="tx1">
                  <a:lumMod val="60000"/>
                  <a:lumOff val="40000"/>
                </a:schemeClr>
              </a:solidFill>
            </a:endParaRPr>
          </a:p>
        </p:txBody>
      </p:sp>
      <p:sp>
        <p:nvSpPr>
          <p:cNvPr id="15" name="TextBox 14">
            <a:extLst>
              <a:ext uri="{FF2B5EF4-FFF2-40B4-BE49-F238E27FC236}">
                <a16:creationId xmlns:a16="http://schemas.microsoft.com/office/drawing/2014/main" id="{5599A652-B3EC-7373-18A7-3CD884DA6E1C}"/>
              </a:ext>
            </a:extLst>
          </p:cNvPr>
          <p:cNvSpPr txBox="1"/>
          <p:nvPr/>
        </p:nvSpPr>
        <p:spPr>
          <a:xfrm>
            <a:off x="31985012" y="11753031"/>
            <a:ext cx="3810000" cy="461665"/>
          </a:xfrm>
          <a:prstGeom prst="rect">
            <a:avLst/>
          </a:prstGeom>
          <a:noFill/>
        </p:spPr>
        <p:txBody>
          <a:bodyPr wrap="square" rtlCol="0">
            <a:spAutoFit/>
          </a:bodyPr>
          <a:lstStyle/>
          <a:p>
            <a:pPr algn="ctr"/>
            <a:r>
              <a:rPr lang="en-US" sz="2400" b="1" i="1" dirty="0"/>
              <a:t>Inclusivity</a:t>
            </a:r>
          </a:p>
        </p:txBody>
      </p:sp>
      <p:sp>
        <p:nvSpPr>
          <p:cNvPr id="16" name="TextBox 15">
            <a:extLst>
              <a:ext uri="{FF2B5EF4-FFF2-40B4-BE49-F238E27FC236}">
                <a16:creationId xmlns:a16="http://schemas.microsoft.com/office/drawing/2014/main" id="{583763FA-A397-6092-D16E-4A5090C9E9A1}"/>
              </a:ext>
            </a:extLst>
          </p:cNvPr>
          <p:cNvSpPr txBox="1"/>
          <p:nvPr/>
        </p:nvSpPr>
        <p:spPr>
          <a:xfrm>
            <a:off x="28164126" y="11806535"/>
            <a:ext cx="3810000" cy="461665"/>
          </a:xfrm>
          <a:prstGeom prst="rect">
            <a:avLst/>
          </a:prstGeom>
          <a:noFill/>
        </p:spPr>
        <p:txBody>
          <a:bodyPr wrap="square" rtlCol="0">
            <a:spAutoFit/>
          </a:bodyPr>
          <a:lstStyle/>
          <a:p>
            <a:pPr algn="ctr"/>
            <a:r>
              <a:rPr lang="en-US" sz="2400" b="1" i="1" dirty="0"/>
              <a:t>Socialization</a:t>
            </a:r>
          </a:p>
        </p:txBody>
      </p:sp>
      <p:sp>
        <p:nvSpPr>
          <p:cNvPr id="17" name="TextBox 16">
            <a:extLst>
              <a:ext uri="{FF2B5EF4-FFF2-40B4-BE49-F238E27FC236}">
                <a16:creationId xmlns:a16="http://schemas.microsoft.com/office/drawing/2014/main" id="{AE33D4F3-F1DE-D410-1A55-E5E27C8BDC01}"/>
              </a:ext>
            </a:extLst>
          </p:cNvPr>
          <p:cNvSpPr txBox="1"/>
          <p:nvPr/>
        </p:nvSpPr>
        <p:spPr>
          <a:xfrm>
            <a:off x="24467127" y="11851639"/>
            <a:ext cx="3810000" cy="461665"/>
          </a:xfrm>
          <a:prstGeom prst="rect">
            <a:avLst/>
          </a:prstGeom>
          <a:noFill/>
        </p:spPr>
        <p:txBody>
          <a:bodyPr wrap="square" rtlCol="0">
            <a:spAutoFit/>
          </a:bodyPr>
          <a:lstStyle/>
          <a:p>
            <a:pPr algn="ctr"/>
            <a:r>
              <a:rPr lang="en-US" sz="2400" b="1" i="1" dirty="0"/>
              <a:t>Restoration</a:t>
            </a:r>
          </a:p>
        </p:txBody>
      </p:sp>
      <p:pic>
        <p:nvPicPr>
          <p:cNvPr id="22" name="Picture 21">
            <a:extLst>
              <a:ext uri="{FF2B5EF4-FFF2-40B4-BE49-F238E27FC236}">
                <a16:creationId xmlns:a16="http://schemas.microsoft.com/office/drawing/2014/main" id="{D17D930E-82BA-495D-6D29-EB479D88964F}"/>
              </a:ext>
            </a:extLst>
          </p:cNvPr>
          <p:cNvPicPr>
            <a:picLocks noChangeAspect="1"/>
          </p:cNvPicPr>
          <p:nvPr/>
        </p:nvPicPr>
        <p:blipFill rotWithShape="1">
          <a:blip r:embed="rId2"/>
          <a:srcRect l="2294" r="3819"/>
          <a:stretch/>
        </p:blipFill>
        <p:spPr>
          <a:xfrm>
            <a:off x="32101897" y="8031213"/>
            <a:ext cx="3566160" cy="3720257"/>
          </a:xfrm>
          <a:prstGeom prst="rect">
            <a:avLst/>
          </a:prstGeom>
        </p:spPr>
      </p:pic>
      <p:pic>
        <p:nvPicPr>
          <p:cNvPr id="23" name="Picture 22">
            <a:extLst>
              <a:ext uri="{FF2B5EF4-FFF2-40B4-BE49-F238E27FC236}">
                <a16:creationId xmlns:a16="http://schemas.microsoft.com/office/drawing/2014/main" id="{511E4B6A-99FF-2780-AD3D-2A3B8F32D54C}"/>
              </a:ext>
            </a:extLst>
          </p:cNvPr>
          <p:cNvPicPr>
            <a:picLocks noChangeAspect="1"/>
          </p:cNvPicPr>
          <p:nvPr/>
        </p:nvPicPr>
        <p:blipFill rotWithShape="1">
          <a:blip r:embed="rId3"/>
          <a:srcRect l="1125" t="3398" r="37617" b="1178"/>
          <a:stretch/>
        </p:blipFill>
        <p:spPr>
          <a:xfrm>
            <a:off x="28361640" y="8031213"/>
            <a:ext cx="3566160" cy="3703587"/>
          </a:xfrm>
          <a:prstGeom prst="rect">
            <a:avLst/>
          </a:prstGeom>
          <a:ln>
            <a:solidFill>
              <a:schemeClr val="tx1">
                <a:lumMod val="50000"/>
              </a:schemeClr>
            </a:solidFill>
          </a:ln>
        </p:spPr>
      </p:pic>
      <p:pic>
        <p:nvPicPr>
          <p:cNvPr id="24" name="Picture 23">
            <a:extLst>
              <a:ext uri="{FF2B5EF4-FFF2-40B4-BE49-F238E27FC236}">
                <a16:creationId xmlns:a16="http://schemas.microsoft.com/office/drawing/2014/main" id="{B88C16D5-413C-B8DC-C236-EF512B8E95A7}"/>
              </a:ext>
            </a:extLst>
          </p:cNvPr>
          <p:cNvPicPr>
            <a:picLocks noChangeAspect="1"/>
          </p:cNvPicPr>
          <p:nvPr/>
        </p:nvPicPr>
        <p:blipFill rotWithShape="1">
          <a:blip r:embed="rId4"/>
          <a:srcRect l="6364" r="29661"/>
          <a:stretch/>
        </p:blipFill>
        <p:spPr>
          <a:xfrm>
            <a:off x="24536326" y="8047883"/>
            <a:ext cx="3566160" cy="3703587"/>
          </a:xfrm>
          <a:prstGeom prst="rect">
            <a:avLst/>
          </a:prstGeom>
          <a:ln w="19050">
            <a:solidFill>
              <a:schemeClr val="tx1"/>
            </a:solidFill>
          </a:ln>
        </p:spPr>
      </p:pic>
      <p:pic>
        <p:nvPicPr>
          <p:cNvPr id="28" name="Picture 27">
            <a:extLst>
              <a:ext uri="{FF2B5EF4-FFF2-40B4-BE49-F238E27FC236}">
                <a16:creationId xmlns:a16="http://schemas.microsoft.com/office/drawing/2014/main" id="{9A079E93-192A-7C82-C5CC-341B99F5FEA8}"/>
              </a:ext>
            </a:extLst>
          </p:cNvPr>
          <p:cNvPicPr>
            <a:picLocks noChangeAspect="1"/>
          </p:cNvPicPr>
          <p:nvPr/>
        </p:nvPicPr>
        <p:blipFill rotWithShape="1">
          <a:blip r:embed="rId5"/>
          <a:srcRect l="3236" t="11561" r="-275" b="8938"/>
          <a:stretch/>
        </p:blipFill>
        <p:spPr>
          <a:xfrm>
            <a:off x="969637" y="13205435"/>
            <a:ext cx="10287000" cy="5209173"/>
          </a:xfrm>
          <a:prstGeom prst="rect">
            <a:avLst/>
          </a:prstGeom>
        </p:spPr>
      </p:pic>
      <p:pic>
        <p:nvPicPr>
          <p:cNvPr id="30" name="Picture 29">
            <a:extLst>
              <a:ext uri="{FF2B5EF4-FFF2-40B4-BE49-F238E27FC236}">
                <a16:creationId xmlns:a16="http://schemas.microsoft.com/office/drawing/2014/main" id="{0FC9D97C-DB99-0FE9-A249-60E0D76D24A9}"/>
              </a:ext>
            </a:extLst>
          </p:cNvPr>
          <p:cNvPicPr>
            <a:picLocks noChangeAspect="1"/>
          </p:cNvPicPr>
          <p:nvPr/>
        </p:nvPicPr>
        <p:blipFill rotWithShape="1">
          <a:blip r:embed="rId6"/>
          <a:srcRect l="59976" t="44798" r="8644" b="45112"/>
          <a:stretch/>
        </p:blipFill>
        <p:spPr>
          <a:xfrm>
            <a:off x="6781800" y="15418193"/>
            <a:ext cx="5151588" cy="812407"/>
          </a:xfrm>
          <a:prstGeom prst="rect">
            <a:avLst/>
          </a:prstGeom>
        </p:spPr>
      </p:pic>
      <p:sp>
        <p:nvSpPr>
          <p:cNvPr id="31" name="Rectangle 30">
            <a:extLst>
              <a:ext uri="{FF2B5EF4-FFF2-40B4-BE49-F238E27FC236}">
                <a16:creationId xmlns:a16="http://schemas.microsoft.com/office/drawing/2014/main" id="{D7E0086A-ED17-6A73-8922-3DD9AF055BE1}"/>
              </a:ext>
            </a:extLst>
          </p:cNvPr>
          <p:cNvSpPr/>
          <p:nvPr/>
        </p:nvSpPr>
        <p:spPr>
          <a:xfrm>
            <a:off x="6781800" y="15316200"/>
            <a:ext cx="5254047" cy="101205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2" name="Text Placeholder 10">
            <a:extLst>
              <a:ext uri="{FF2B5EF4-FFF2-40B4-BE49-F238E27FC236}">
                <a16:creationId xmlns:a16="http://schemas.microsoft.com/office/drawing/2014/main" id="{82D42646-37C2-A6A0-5CF5-164B08571715}"/>
              </a:ext>
            </a:extLst>
          </p:cNvPr>
          <p:cNvSpPr txBox="1">
            <a:spLocks noChangeArrowheads="1"/>
          </p:cNvSpPr>
          <p:nvPr/>
        </p:nvSpPr>
        <p:spPr bwMode="auto">
          <a:xfrm>
            <a:off x="1040945" y="18250829"/>
            <a:ext cx="10940473" cy="29829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2pPr>
            <a:lvl3pPr marL="3500591"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3pPr>
            <a:lvl4pPr marL="5250887"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4pPr>
            <a:lvl5pPr marL="7001182"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pPr algn="just">
              <a:lnSpc>
                <a:spcPts val="4200"/>
              </a:lnSpc>
              <a:spcBef>
                <a:spcPts val="0"/>
              </a:spcBef>
              <a:spcAft>
                <a:spcPts val="1200"/>
              </a:spcAft>
            </a:pPr>
            <a:r>
              <a:rPr lang="en-US" altLang="en-US" sz="2800" dirty="0">
                <a:latin typeface="Arial" panose="020B0604020202020204" pitchFamily="34" charset="0"/>
                <a:cs typeface="Arial" panose="020B0604020202020204" pitchFamily="34" charset="0"/>
              </a:rPr>
              <a:t>An often-overlooked area of TWH-based intervention is physical work environments (PWEs). We sought to characterize evidence-based supportive PWE strategies to understand how they could be used to improve employee wellbeing and reduce burnout among workers in industries with historic staffing shortages.</a:t>
            </a:r>
            <a:endParaRPr lang="en-US" altLang="en-US" sz="2800" baseline="30000" dirty="0">
              <a:latin typeface="Arial" panose="020B0604020202020204" pitchFamily="34" charset="0"/>
              <a:cs typeface="Arial" panose="020B0604020202020204" pitchFamily="34" charset="0"/>
            </a:endParaRPr>
          </a:p>
        </p:txBody>
      </p:sp>
      <p:sp>
        <p:nvSpPr>
          <p:cNvPr id="3074" name="Text Placeholder 10">
            <a:extLst>
              <a:ext uri="{FF2B5EF4-FFF2-40B4-BE49-F238E27FC236}">
                <a16:creationId xmlns:a16="http://schemas.microsoft.com/office/drawing/2014/main" id="{EF098784-10FD-15E8-7A5C-55B79029180C}"/>
              </a:ext>
            </a:extLst>
          </p:cNvPr>
          <p:cNvSpPr txBox="1">
            <a:spLocks noChangeArrowheads="1"/>
          </p:cNvSpPr>
          <p:nvPr/>
        </p:nvSpPr>
        <p:spPr bwMode="auto">
          <a:xfrm>
            <a:off x="12526208" y="19346633"/>
            <a:ext cx="11374358" cy="18343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2pPr>
            <a:lvl3pPr marL="3500591"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3pPr>
            <a:lvl4pPr marL="5250887"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4pPr>
            <a:lvl5pPr marL="7001182"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pPr algn="just">
              <a:lnSpc>
                <a:spcPts val="4200"/>
              </a:lnSpc>
              <a:spcBef>
                <a:spcPts val="0"/>
              </a:spcBef>
              <a:spcAft>
                <a:spcPts val="1200"/>
              </a:spcAft>
            </a:pPr>
            <a:r>
              <a:rPr lang="en-US" altLang="en-US" sz="2800" dirty="0">
                <a:latin typeface="Arial" panose="020B0604020202020204" pitchFamily="34" charset="0"/>
                <a:cs typeface="Arial" panose="020B0604020202020204" pitchFamily="34" charset="0"/>
              </a:rPr>
              <a:t>Negative workplace-based health outcomes can be mitigated by implementing specific PWE strategies that have been shown to be supportive of health and wellbeing.</a:t>
            </a:r>
            <a:endParaRPr lang="en-US" altLang="en-US" sz="2800" baseline="30000" dirty="0">
              <a:latin typeface="Arial" panose="020B0604020202020204" pitchFamily="34" charset="0"/>
              <a:cs typeface="Arial" panose="020B0604020202020204" pitchFamily="34" charset="0"/>
            </a:endParaRPr>
          </a:p>
        </p:txBody>
      </p:sp>
      <p:sp>
        <p:nvSpPr>
          <p:cNvPr id="3079" name="TextBox 3078">
            <a:extLst>
              <a:ext uri="{FF2B5EF4-FFF2-40B4-BE49-F238E27FC236}">
                <a16:creationId xmlns:a16="http://schemas.microsoft.com/office/drawing/2014/main" id="{78AA32BF-2D98-8B80-1C42-EF0219C4ECCF}"/>
              </a:ext>
            </a:extLst>
          </p:cNvPr>
          <p:cNvSpPr txBox="1"/>
          <p:nvPr/>
        </p:nvSpPr>
        <p:spPr>
          <a:xfrm>
            <a:off x="24478712" y="18432928"/>
            <a:ext cx="11189345" cy="2185214"/>
          </a:xfrm>
          <a:prstGeom prst="rect">
            <a:avLst/>
          </a:prstGeom>
          <a:noFill/>
        </p:spPr>
        <p:txBody>
          <a:bodyPr wrap="square">
            <a:spAutoFit/>
          </a:bodyPr>
          <a:lstStyle/>
          <a:p>
            <a:r>
              <a:rPr lang="en-US" sz="3200" b="1" dirty="0">
                <a:solidFill>
                  <a:srgbClr val="0070C0"/>
                </a:solidFill>
              </a:rPr>
              <a:t>“With workers in America today spending more than one-third of their day on the job, employers are in a unique position to promote the health and safety of their employees.”-</a:t>
            </a:r>
            <a:r>
              <a:rPr lang="en-US" sz="2400" i="1" dirty="0">
                <a:solidFill>
                  <a:srgbClr val="0070C0"/>
                </a:solidFill>
              </a:rPr>
              <a:t>CDC</a:t>
            </a:r>
            <a:r>
              <a:rPr lang="en-US" sz="4000" dirty="0">
                <a:solidFill>
                  <a:srgbClr val="0070C0"/>
                </a:solidFill>
              </a:rPr>
              <a:t>  </a:t>
            </a:r>
          </a:p>
        </p:txBody>
      </p:sp>
      <p:pic>
        <p:nvPicPr>
          <p:cNvPr id="3080" name="Picture 3079">
            <a:extLst>
              <a:ext uri="{FF2B5EF4-FFF2-40B4-BE49-F238E27FC236}">
                <a16:creationId xmlns:a16="http://schemas.microsoft.com/office/drawing/2014/main" id="{DE73F2A7-09D4-7A24-5EFA-2F49632066C0}"/>
              </a:ext>
            </a:extLst>
          </p:cNvPr>
          <p:cNvPicPr>
            <a:picLocks noChangeAspect="1"/>
          </p:cNvPicPr>
          <p:nvPr/>
        </p:nvPicPr>
        <p:blipFill rotWithShape="1">
          <a:blip r:embed="rId7"/>
          <a:srcRect r="34057" b="6221"/>
          <a:stretch/>
        </p:blipFill>
        <p:spPr>
          <a:xfrm>
            <a:off x="12874913" y="10920264"/>
            <a:ext cx="10940473" cy="8351663"/>
          </a:xfrm>
          <a:prstGeom prst="rect">
            <a:avLst/>
          </a:prstGeom>
        </p:spPr>
      </p:pic>
      <p:sp>
        <p:nvSpPr>
          <p:cNvPr id="3081" name="TextBox 3080">
            <a:extLst>
              <a:ext uri="{FF2B5EF4-FFF2-40B4-BE49-F238E27FC236}">
                <a16:creationId xmlns:a16="http://schemas.microsoft.com/office/drawing/2014/main" id="{A0C0190E-9938-BCA1-DF3C-65B504E229F1}"/>
              </a:ext>
            </a:extLst>
          </p:cNvPr>
          <p:cNvSpPr txBox="1"/>
          <p:nvPr/>
        </p:nvSpPr>
        <p:spPr>
          <a:xfrm>
            <a:off x="8750093" y="21070648"/>
            <a:ext cx="9151220" cy="2185214"/>
          </a:xfrm>
          <a:prstGeom prst="rect">
            <a:avLst/>
          </a:prstGeom>
          <a:noFill/>
        </p:spPr>
        <p:txBody>
          <a:bodyPr wrap="square" rtlCol="0">
            <a:spAutoFit/>
          </a:bodyPr>
          <a:lstStyle/>
          <a:p>
            <a:r>
              <a:rPr lang="en-US" sz="800" dirty="0">
                <a:solidFill>
                  <a:schemeClr val="tx1">
                    <a:lumMod val="60000"/>
                    <a:lumOff val="40000"/>
                  </a:schemeClr>
                </a:solidFill>
              </a:rPr>
              <a:t>Griffeth RW, Hom PW, Gaertner S. A meta-analysis of antecedents and correlates of employee turnover: Update, moderator tests, and research implications for the next millennium. Journal of management. 2000;26(3):463-488.</a:t>
            </a:r>
          </a:p>
          <a:p>
            <a:r>
              <a:rPr lang="en-US" sz="800" dirty="0">
                <a:solidFill>
                  <a:schemeClr val="tx1">
                    <a:lumMod val="60000"/>
                    <a:lumOff val="40000"/>
                  </a:schemeClr>
                </a:solidFill>
              </a:rPr>
              <a:t>Halldorsson, F., Kristinsson, K., Gudmundsdottir, S., &amp; Hardardottir, L. (2021). Implementing an activity-based work environment: A longitudinal view of the effects on privacy and psychological ownership. Journal of Environmental Psychology, 78, 101707.</a:t>
            </a:r>
          </a:p>
          <a:p>
            <a:r>
              <a:rPr lang="en-US" sz="800" dirty="0">
                <a:solidFill>
                  <a:schemeClr val="tx1">
                    <a:lumMod val="60000"/>
                    <a:lumOff val="40000"/>
                  </a:schemeClr>
                </a:solidFill>
              </a:rPr>
              <a:t>Horrigan, M., Heggeness, M., Bahn, K., &amp; Strain, M. R. (2022). Is there a labor shortage?. Business Economics, 57(1), 6-22.</a:t>
            </a:r>
          </a:p>
          <a:p>
            <a:r>
              <a:rPr lang="en-US" sz="800" dirty="0">
                <a:solidFill>
                  <a:schemeClr val="tx1">
                    <a:lumMod val="60000"/>
                    <a:lumOff val="40000"/>
                  </a:schemeClr>
                </a:solidFill>
              </a:rPr>
              <a:t>International Well Building Institute (IWBI). WELL, v2: the next version of the WELL Building Standard. 2020.</a:t>
            </a:r>
          </a:p>
          <a:p>
            <a:r>
              <a:rPr lang="en-US" sz="800" dirty="0">
                <a:solidFill>
                  <a:schemeClr val="tx1">
                    <a:lumMod val="60000"/>
                    <a:lumOff val="40000"/>
                  </a:schemeClr>
                </a:solidFill>
              </a:rPr>
              <a:t>Kamaruzzaman, S. N. Sabrani, N. A. (2011). The effect of indoor air quality (IAQ) towards occupants’ psychological performance in office buildings. Journal Design+ Built, 4(1), 49-61.</a:t>
            </a:r>
          </a:p>
          <a:p>
            <a:r>
              <a:rPr lang="en-US" sz="800" dirty="0">
                <a:solidFill>
                  <a:schemeClr val="tx1">
                    <a:lumMod val="60000"/>
                    <a:lumOff val="40000"/>
                  </a:schemeClr>
                </a:solidFill>
              </a:rPr>
              <a:t>Kerr, M., &amp; Norman, R. (2003). Risk factors for musculoskeletal injury at work. In Preventing and managing disabling injury at work (pp. 13-32). Taylor &amp; Francis New York.</a:t>
            </a:r>
          </a:p>
          <a:p>
            <a:r>
              <a:rPr lang="en-US" sz="800" dirty="0">
                <a:solidFill>
                  <a:schemeClr val="tx1">
                    <a:lumMod val="60000"/>
                    <a:lumOff val="40000"/>
                  </a:schemeClr>
                </a:solidFill>
              </a:rPr>
              <a:t>Kim, J., Candido, C., Thomas, L., &amp; de Dear, R. (2016). Desk ownership in the workplace: The effect of non-territorial working on employee workplace satisfaction, perceived productivity and health. Building and Environment, 103, 203-214.</a:t>
            </a:r>
          </a:p>
          <a:p>
            <a:r>
              <a:rPr lang="en-US" sz="800" dirty="0">
                <a:solidFill>
                  <a:schemeClr val="tx1">
                    <a:lumMod val="60000"/>
                    <a:lumOff val="40000"/>
                  </a:schemeClr>
                </a:solidFill>
              </a:rPr>
              <a:t>Kurniawaty, K., Ramly, M., &amp; Ramlawati, R. (2019). The effect of work environment, stress, and job satisfaction on employee turnover intention. Management science letters, 9(6), 877-886.</a:t>
            </a:r>
          </a:p>
          <a:p>
            <a:r>
              <a:rPr lang="en-US" sz="800" dirty="0">
                <a:solidFill>
                  <a:schemeClr val="tx1">
                    <a:lumMod val="60000"/>
                    <a:lumOff val="40000"/>
                  </a:schemeClr>
                </a:solidFill>
              </a:rPr>
              <a:t>Kwon M, Remøy H, van den Dobbelsteen A, Knaack U. Personal control and environmental user satisfaction in office buildings: Results of case studies in the Netherlands. Building and environment. 2019;149:428-435. doi:10.1016/j.buildenv.2018.12.021</a:t>
            </a:r>
          </a:p>
          <a:p>
            <a:r>
              <a:rPr lang="en-US" sz="800" dirty="0">
                <a:solidFill>
                  <a:schemeClr val="tx1">
                    <a:lumMod val="60000"/>
                    <a:lumOff val="40000"/>
                  </a:schemeClr>
                </a:solidFill>
              </a:rPr>
              <a:t>Lee SY, Brand JL. Effects of control over office workspace on perceptions of the work environment and work outcomes. Journal of environmental psychology. 2005;25(3):323-333. doi:10.1016/j.jenvp.2005.08.001</a:t>
            </a:r>
          </a:p>
          <a:p>
            <a:endParaRPr lang="en-US" sz="800" dirty="0">
              <a:solidFill>
                <a:schemeClr val="tx1">
                  <a:lumMod val="60000"/>
                  <a:lumOff val="40000"/>
                </a:schemeClr>
              </a:solidFill>
            </a:endParaRPr>
          </a:p>
          <a:p>
            <a:endParaRPr lang="en-US" sz="800" dirty="0">
              <a:solidFill>
                <a:schemeClr val="tx1">
                  <a:lumMod val="60000"/>
                  <a:lumOff val="40000"/>
                </a:schemeClr>
              </a:solidFill>
            </a:endParaRPr>
          </a:p>
        </p:txBody>
      </p:sp>
      <p:sp>
        <p:nvSpPr>
          <p:cNvPr id="3087" name="TextBox 3086">
            <a:extLst>
              <a:ext uri="{FF2B5EF4-FFF2-40B4-BE49-F238E27FC236}">
                <a16:creationId xmlns:a16="http://schemas.microsoft.com/office/drawing/2014/main" id="{31A23738-B930-F38E-7849-817361ADB4B2}"/>
              </a:ext>
            </a:extLst>
          </p:cNvPr>
          <p:cNvSpPr txBox="1"/>
          <p:nvPr/>
        </p:nvSpPr>
        <p:spPr>
          <a:xfrm>
            <a:off x="18059400" y="21070648"/>
            <a:ext cx="9029618" cy="2062103"/>
          </a:xfrm>
          <a:prstGeom prst="rect">
            <a:avLst/>
          </a:prstGeom>
          <a:noFill/>
        </p:spPr>
        <p:txBody>
          <a:bodyPr wrap="square" rtlCol="0">
            <a:spAutoFit/>
          </a:bodyPr>
          <a:lstStyle/>
          <a:p>
            <a:r>
              <a:rPr lang="en-US" sz="800" dirty="0">
                <a:solidFill>
                  <a:schemeClr val="tx1">
                    <a:lumMod val="60000"/>
                    <a:lumOff val="40000"/>
                  </a:schemeClr>
                </a:solidFill>
              </a:rPr>
              <a:t>Lusa S, Kapykangas SM, Ansio H, Houni P, Uitti J. Employee Satisfaction With Working Space and Its Association With Well-Being-A Cross-Sectional Study in a Multi-Space Office. Front Public Health. 2019;7:358. doi:10.3389/fpubh.2019.00358</a:t>
            </a:r>
          </a:p>
          <a:p>
            <a:r>
              <a:rPr lang="en-US" sz="800" dirty="0">
                <a:solidFill>
                  <a:schemeClr val="tx1">
                    <a:lumMod val="60000"/>
                    <a:lumOff val="40000"/>
                  </a:schemeClr>
                </a:solidFill>
              </a:rPr>
              <a:t>Moss, J. (2021). The burnout epidemic: The rise of chronic stress and how we can fix it. Harvard Business Press.</a:t>
            </a:r>
          </a:p>
          <a:p>
            <a:r>
              <a:rPr lang="en-US" sz="800" dirty="0">
                <a:solidFill>
                  <a:schemeClr val="tx1">
                    <a:lumMod val="60000"/>
                    <a:lumOff val="40000"/>
                  </a:schemeClr>
                </a:solidFill>
              </a:rPr>
              <a:t>Nejati A, Rodiek S, Shepley M. The implications of high-quality staff break areas for nurses' health, performance, job satisfaction and retention. J Nurs Manag. May 2016;24(4):512-23. doi:10.1111/jonm.12351</a:t>
            </a:r>
          </a:p>
          <a:p>
            <a:r>
              <a:rPr lang="en-US" sz="800" dirty="0">
                <a:solidFill>
                  <a:schemeClr val="tx1">
                    <a:lumMod val="60000"/>
                    <a:lumOff val="40000"/>
                  </a:schemeClr>
                </a:solidFill>
              </a:rPr>
              <a:t>Olson R, Wright RR, Elliot DL, et al. The COMPASS Pilot Study: A Total Worker Health™ Intervention for Home Care Workers. Journal of occupational and environmental medicine. 2015;57(4):406-416. doi:10.1097/JOM.0000000000000374</a:t>
            </a:r>
          </a:p>
          <a:p>
            <a:r>
              <a:rPr lang="en-US" sz="800" dirty="0">
                <a:solidFill>
                  <a:schemeClr val="tx1">
                    <a:lumMod val="60000"/>
                    <a:lumOff val="40000"/>
                  </a:schemeClr>
                </a:solidFill>
              </a:rPr>
              <a:t>Özkan, A. H. The effect of burnout and its dimensions on turnover intention among nurses: A meta‐analytic review. Journal of Nursing Management, 30(3), 660-669.</a:t>
            </a:r>
          </a:p>
          <a:p>
            <a:r>
              <a:rPr lang="en-US" sz="800" dirty="0">
                <a:solidFill>
                  <a:schemeClr val="tx1">
                    <a:lumMod val="60000"/>
                    <a:lumOff val="40000"/>
                  </a:schemeClr>
                </a:solidFill>
              </a:rPr>
              <a:t>Passchier-Vermeer, W. Passchier, W. F. (2000). Noise exposure and public health. Environmental health perspectives, 108(suppl 1), 123-131.</a:t>
            </a:r>
          </a:p>
          <a:p>
            <a:r>
              <a:rPr lang="en-US" sz="800" dirty="0">
                <a:solidFill>
                  <a:schemeClr val="tx1">
                    <a:lumMod val="60000"/>
                    <a:lumOff val="40000"/>
                  </a:schemeClr>
                </a:solidFill>
              </a:rPr>
              <a:t>Perales F, Ablaza C, Elkin N. Exposure to Inclusive Language and Well-Being at Work Among Transgender Employees in Australia, 2020. American journal of public health (1971). 2022;112(3):482-490. doi:10.2105/AJPH.2021.306602</a:t>
            </a:r>
          </a:p>
          <a:p>
            <a:r>
              <a:rPr lang="en-US" sz="800" dirty="0">
                <a:solidFill>
                  <a:schemeClr val="tx1">
                    <a:lumMod val="60000"/>
                    <a:lumOff val="40000"/>
                  </a:schemeClr>
                </a:solidFill>
              </a:rPr>
              <a:t>Putrino, D. Ripp, J. Herrera, J. E. Cortes, M. Kellner, C. Rizk, D. Dams-O'Connor, K. (2020). Multisensory, Nature-Inspired Recharge Rooms Yield Short-Term Reductions in Perceived Stress Among Frontline Healthcare Workers. Frontiers in psychology, 11, 560833. https://doi.org/10.3389/fpsyg.2020.560833</a:t>
            </a:r>
          </a:p>
          <a:p>
            <a:r>
              <a:rPr lang="en-US" sz="800" dirty="0">
                <a:solidFill>
                  <a:schemeClr val="tx1">
                    <a:lumMod val="60000"/>
                    <a:lumOff val="40000"/>
                  </a:schemeClr>
                </a:solidFill>
              </a:rPr>
              <a:t>Schneider, D., &amp; Harknett, K. (2019). Consequences of routine work-schedule instability for worker health and well-being. American Sociological Review, 84(1), 82-114.</a:t>
            </a:r>
          </a:p>
          <a:p>
            <a:r>
              <a:rPr lang="en-US" sz="800" dirty="0">
                <a:solidFill>
                  <a:schemeClr val="tx1">
                    <a:lumMod val="60000"/>
                    <a:lumOff val="40000"/>
                  </a:schemeClr>
                </a:solidFill>
              </a:rPr>
              <a:t>Shore, L. M., Cleveland, J. N., &amp; Sanchez, D. (2018). Inclusive workplaces: A review and model. Human Resource Management Review, 28(2), 176-189.</a:t>
            </a:r>
          </a:p>
          <a:p>
            <a:endParaRPr lang="en-US" sz="800" dirty="0">
              <a:solidFill>
                <a:schemeClr val="tx1">
                  <a:lumMod val="60000"/>
                  <a:lumOff val="40000"/>
                </a:schemeClr>
              </a:solidFill>
            </a:endParaRPr>
          </a:p>
        </p:txBody>
      </p:sp>
      <p:sp>
        <p:nvSpPr>
          <p:cNvPr id="3088" name="TextBox 3087">
            <a:extLst>
              <a:ext uri="{FF2B5EF4-FFF2-40B4-BE49-F238E27FC236}">
                <a16:creationId xmlns:a16="http://schemas.microsoft.com/office/drawing/2014/main" id="{C39D36C1-B04D-1B40-A9D2-9C12D882F9D8}"/>
              </a:ext>
            </a:extLst>
          </p:cNvPr>
          <p:cNvSpPr txBox="1"/>
          <p:nvPr/>
        </p:nvSpPr>
        <p:spPr>
          <a:xfrm>
            <a:off x="27089018" y="21070648"/>
            <a:ext cx="9277825" cy="1815882"/>
          </a:xfrm>
          <a:prstGeom prst="rect">
            <a:avLst/>
          </a:prstGeom>
          <a:noFill/>
        </p:spPr>
        <p:txBody>
          <a:bodyPr wrap="square" rtlCol="0">
            <a:spAutoFit/>
          </a:bodyPr>
          <a:lstStyle/>
          <a:p>
            <a:r>
              <a:rPr lang="en-US" sz="800" dirty="0">
                <a:solidFill>
                  <a:schemeClr val="tx1">
                    <a:lumMod val="60000"/>
                    <a:lumOff val="40000"/>
                  </a:schemeClr>
                </a:solidFill>
              </a:rPr>
              <a:t>U.S. Bureau of Labor Statistics (BLS). News Release: Job Opening and Labor Turnover-January 2023. March 8, 2023.</a:t>
            </a:r>
          </a:p>
          <a:p>
            <a:r>
              <a:rPr lang="en-US" sz="800" dirty="0">
                <a:solidFill>
                  <a:schemeClr val="tx1">
                    <a:lumMod val="60000"/>
                    <a:lumOff val="40000"/>
                  </a:schemeClr>
                </a:solidFill>
              </a:rPr>
              <a:t>U.S. Bureau of Labor Statistics (BLS). Incidence rates of nonfatal occupational injuries and illnesses by industry and case types, 2022. https://www.bls.gov/web/osh/summ1_00.htm</a:t>
            </a:r>
          </a:p>
          <a:p>
            <a:r>
              <a:rPr lang="en-US" sz="800" dirty="0">
                <a:solidFill>
                  <a:schemeClr val="tx1">
                    <a:lumMod val="60000"/>
                    <a:lumOff val="40000"/>
                  </a:schemeClr>
                </a:solidFill>
              </a:rPr>
              <a:t>US Green Building Council (USGCB). LEED v4 for BUILDING DESIGN AND CONSTRUCTION. v4 ed2019.</a:t>
            </a:r>
          </a:p>
          <a:p>
            <a:r>
              <a:rPr lang="en-US" sz="800" dirty="0">
                <a:solidFill>
                  <a:schemeClr val="tx1">
                    <a:lumMod val="60000"/>
                    <a:lumOff val="40000"/>
                  </a:schemeClr>
                </a:solidFill>
              </a:rPr>
              <a:t>van Dellen, S.A. Wisse, B. Mobach, M.P. et al. (2021). A cross-sectional study of lactation room quality and Dutch working mothers’ satisfaction, perceived ease of, and perceived support for breast milk expression at work. Int Breastfeed J 16, 67 (2021). https://doi.org/10.1186/s13006-021-00415-y</a:t>
            </a:r>
          </a:p>
          <a:p>
            <a:r>
              <a:rPr lang="en-US" sz="800" dirty="0">
                <a:solidFill>
                  <a:schemeClr val="tx1">
                    <a:lumMod val="60000"/>
                    <a:lumOff val="40000"/>
                  </a:schemeClr>
                </a:solidFill>
              </a:rPr>
              <a:t>Wright TA, Huang CC. The many benefits of employee well‐being in organizational research. Journal of Organizational Behavior. 2012;33(8):1188-1192. </a:t>
            </a:r>
          </a:p>
          <a:p>
            <a:endParaRPr lang="en-US" sz="800" dirty="0">
              <a:solidFill>
                <a:schemeClr val="tx1">
                  <a:lumMod val="60000"/>
                  <a:lumOff val="40000"/>
                </a:schemeClr>
              </a:solidFill>
            </a:endParaRPr>
          </a:p>
          <a:p>
            <a:r>
              <a:rPr lang="en-US" sz="800" dirty="0">
                <a:solidFill>
                  <a:schemeClr val="tx1">
                    <a:lumMod val="60000"/>
                    <a:lumOff val="40000"/>
                  </a:schemeClr>
                </a:solidFill>
              </a:rPr>
              <a:t>Image Credits: </a:t>
            </a:r>
          </a:p>
          <a:p>
            <a:r>
              <a:rPr lang="en-US" sz="800" dirty="0">
                <a:solidFill>
                  <a:schemeClr val="tx1">
                    <a:lumMod val="60000"/>
                    <a:lumOff val="40000"/>
                  </a:schemeClr>
                </a:solidFill>
              </a:rPr>
              <a:t>Lee, M. P., Hudson, H., Richards, R., Chang, C. C., Chosewood, L. C., &amp; Schill, A. L. (2016). Fundamentals of total worker health approaches: essential elements for advancing worker safety, health, and well-being.</a:t>
            </a:r>
          </a:p>
          <a:p>
            <a:r>
              <a:rPr lang="en-US" sz="800" dirty="0">
                <a:solidFill>
                  <a:schemeClr val="tx1">
                    <a:lumMod val="60000"/>
                    <a:lumOff val="40000"/>
                  </a:schemeClr>
                </a:solidFill>
              </a:rPr>
              <a:t>https://www.express.co.uk/life-style/property/1546600/work-from-home-houseplants-productivity-evg</a:t>
            </a:r>
          </a:p>
          <a:p>
            <a:r>
              <a:rPr lang="en-US" sz="800" dirty="0">
                <a:solidFill>
                  <a:schemeClr val="tx1">
                    <a:lumMod val="60000"/>
                    <a:lumOff val="40000"/>
                  </a:schemeClr>
                </a:solidFill>
              </a:rPr>
              <a:t>https://www.istockphoto.com/search/2/image?phrase=office+break+room</a:t>
            </a:r>
          </a:p>
          <a:p>
            <a:r>
              <a:rPr lang="en-US" sz="800" dirty="0">
                <a:solidFill>
                  <a:schemeClr val="tx1">
                    <a:lumMod val="60000"/>
                    <a:lumOff val="40000"/>
                  </a:schemeClr>
                </a:solidFill>
              </a:rPr>
              <a:t>https://www.mydoorsign.com/blog/gender-inclusive-restroom-signs-for-transgender-citizens/</a:t>
            </a:r>
          </a:p>
          <a:p>
            <a:endParaRPr lang="en-US" sz="800" dirty="0">
              <a:solidFill>
                <a:schemeClr val="tx1">
                  <a:lumMod val="60000"/>
                  <a:lumOff val="4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Placeholder 3">
            <a:extLst>
              <a:ext uri="{FF2B5EF4-FFF2-40B4-BE49-F238E27FC236}">
                <a16:creationId xmlns:a16="http://schemas.microsoft.com/office/drawing/2014/main" id="{18868D57-F73C-A843-A3B8-8F86551E00DA}"/>
              </a:ext>
            </a:extLst>
          </p:cNvPr>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600" dirty="0">
                <a:latin typeface="Arial" panose="020B0604020202020204" pitchFamily="34" charset="0"/>
                <a:cs typeface="Arial" panose="020B0604020202020204" pitchFamily="34" charset="0"/>
              </a:rPr>
              <a:t>Measuring Moral Injury Amongst Healthcare Social Workers: A Mixed Methods Scale Development Study</a:t>
            </a:r>
          </a:p>
        </p:txBody>
      </p:sp>
      <p:sp>
        <p:nvSpPr>
          <p:cNvPr id="3076" name="Text Placeholder 4">
            <a:extLst>
              <a:ext uri="{FF2B5EF4-FFF2-40B4-BE49-F238E27FC236}">
                <a16:creationId xmlns:a16="http://schemas.microsoft.com/office/drawing/2014/main" id="{10861478-4B19-1243-BC61-D0AB16C2B507}"/>
              </a:ext>
            </a:extLst>
          </p:cNvPr>
          <p:cNvSpPr>
            <a:spLocks noGrp="1" noChangeArrowheads="1"/>
          </p:cNvSpPr>
          <p:nvPr>
            <p:ph type="body" sz="quarter" idx="11"/>
          </p:nvPr>
        </p:nvSpPr>
        <p:spPr bwMode="auto">
          <a:xfrm>
            <a:off x="4724400" y="4724400"/>
            <a:ext cx="27051000" cy="98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dirty="0">
                <a:latin typeface="Arial" panose="020B0604020202020204" pitchFamily="34" charset="0"/>
                <a:cs typeface="Arial" panose="020B0604020202020204" pitchFamily="34" charset="0"/>
              </a:rPr>
              <a:t>Pari Shah Thibodeau, MSW, LCSW, PhD Candidate, Graduate School of Social Work, University of Denver</a:t>
            </a:r>
          </a:p>
        </p:txBody>
      </p:sp>
      <p:sp>
        <p:nvSpPr>
          <p:cNvPr id="3077" name="Text Placeholder 5">
            <a:extLst>
              <a:ext uri="{FF2B5EF4-FFF2-40B4-BE49-F238E27FC236}">
                <a16:creationId xmlns:a16="http://schemas.microsoft.com/office/drawing/2014/main" id="{D93A9EBB-E5B7-D240-88F6-8940CE416EDE}"/>
              </a:ext>
            </a:extLst>
          </p:cNvPr>
          <p:cNvSpPr>
            <a:spLocks noGrp="1" noChangeArrowheads="1"/>
          </p:cNvSpPr>
          <p:nvPr>
            <p:ph type="body" sz="quarter" idx="12"/>
          </p:nvPr>
        </p:nvSpPr>
        <p:spPr bwMode="auto">
          <a:xfrm>
            <a:off x="3327081" y="6733962"/>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Background</a:t>
            </a:r>
          </a:p>
        </p:txBody>
      </p:sp>
      <p:sp>
        <p:nvSpPr>
          <p:cNvPr id="3078" name="Text Placeholder 6">
            <a:extLst>
              <a:ext uri="{FF2B5EF4-FFF2-40B4-BE49-F238E27FC236}">
                <a16:creationId xmlns:a16="http://schemas.microsoft.com/office/drawing/2014/main" id="{39C13F0E-0CFA-DB4C-9BA1-669C60C44B25}"/>
              </a:ext>
            </a:extLst>
          </p:cNvPr>
          <p:cNvSpPr>
            <a:spLocks noGrp="1" noChangeArrowheads="1"/>
          </p:cNvSpPr>
          <p:nvPr>
            <p:ph type="body" sz="quarter" idx="13"/>
          </p:nvPr>
        </p:nvSpPr>
        <p:spPr bwMode="auto">
          <a:xfrm>
            <a:off x="15201900" y="6731265"/>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Methods</a:t>
            </a:r>
          </a:p>
        </p:txBody>
      </p:sp>
      <p:sp>
        <p:nvSpPr>
          <p:cNvPr id="3079" name="Text Placeholder 7">
            <a:extLst>
              <a:ext uri="{FF2B5EF4-FFF2-40B4-BE49-F238E27FC236}">
                <a16:creationId xmlns:a16="http://schemas.microsoft.com/office/drawing/2014/main" id="{CB45B330-EAC1-B148-A88A-42FE12B34BF7}"/>
              </a:ext>
            </a:extLst>
          </p:cNvPr>
          <p:cNvSpPr>
            <a:spLocks noGrp="1" noChangeArrowheads="1"/>
          </p:cNvSpPr>
          <p:nvPr>
            <p:ph type="body" sz="quarter" idx="14"/>
          </p:nvPr>
        </p:nvSpPr>
        <p:spPr bwMode="auto">
          <a:xfrm>
            <a:off x="26368687" y="14083557"/>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Implications</a:t>
            </a:r>
          </a:p>
        </p:txBody>
      </p:sp>
      <p:graphicFrame>
        <p:nvGraphicFramePr>
          <p:cNvPr id="27" name="Content Placeholder 3">
            <a:extLst>
              <a:ext uri="{FF2B5EF4-FFF2-40B4-BE49-F238E27FC236}">
                <a16:creationId xmlns:a16="http://schemas.microsoft.com/office/drawing/2014/main" id="{EE3829E3-2A88-5D7D-EDCC-7677890AABCB}"/>
              </a:ext>
            </a:extLst>
          </p:cNvPr>
          <p:cNvGraphicFramePr>
            <a:graphicFrameLocks/>
          </p:cNvGraphicFramePr>
          <p:nvPr/>
        </p:nvGraphicFramePr>
        <p:xfrm>
          <a:off x="25069800" y="6731265"/>
          <a:ext cx="9833610" cy="6827422"/>
        </p:xfrm>
        <a:graphic>
          <a:graphicData uri="http://schemas.openxmlformats.org/drawingml/2006/table">
            <a:tbl>
              <a:tblPr/>
              <a:tblGrid>
                <a:gridCol w="7964700">
                  <a:extLst>
                    <a:ext uri="{9D8B030D-6E8A-4147-A177-3AD203B41FA5}">
                      <a16:colId xmlns:a16="http://schemas.microsoft.com/office/drawing/2014/main" val="1602722758"/>
                    </a:ext>
                  </a:extLst>
                </a:gridCol>
                <a:gridCol w="1868910">
                  <a:extLst>
                    <a:ext uri="{9D8B030D-6E8A-4147-A177-3AD203B41FA5}">
                      <a16:colId xmlns:a16="http://schemas.microsoft.com/office/drawing/2014/main" val="1844436683"/>
                    </a:ext>
                  </a:extLst>
                </a:gridCol>
              </a:tblGrid>
              <a:tr h="371781">
                <a:tc>
                  <a:txBody>
                    <a:bodyPr/>
                    <a:lstStyle/>
                    <a:p>
                      <a:pPr algn="ctr" rtl="0" fontAlgn="t">
                        <a:spcBef>
                          <a:spcPts val="0"/>
                        </a:spcBef>
                        <a:spcAft>
                          <a:spcPts val="0"/>
                        </a:spcAft>
                      </a:pPr>
                      <a:r>
                        <a:rPr lang="en-US" sz="2400" b="0" i="0" u="none" strike="noStrike" dirty="0">
                          <a:solidFill>
                            <a:srgbClr val="000000"/>
                          </a:solidFill>
                          <a:effectLst/>
                          <a:latin typeface="Times New Roman" panose="02020603050405020304" pitchFamily="18" charset="0"/>
                        </a:rPr>
                        <a:t>Measure</a:t>
                      </a:r>
                      <a:endParaRPr lang="en-US" sz="3600" dirty="0">
                        <a:effectLst/>
                      </a:endParaRPr>
                    </a:p>
                  </a:txBody>
                  <a:tcPr marL="62760" marR="62760" marT="41840" marB="4184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dirty="0">
                          <a:solidFill>
                            <a:srgbClr val="000000"/>
                          </a:solidFill>
                          <a:effectLst/>
                          <a:latin typeface="Times New Roman" panose="02020603050405020304" pitchFamily="18" charset="0"/>
                        </a:rPr>
                        <a:t>M (S.D.)</a:t>
                      </a:r>
                      <a:endParaRPr lang="en-US" sz="3600" dirty="0">
                        <a:effectLst/>
                      </a:endParaRPr>
                    </a:p>
                  </a:txBody>
                  <a:tcPr marL="62760" marR="62760" marT="41840" marB="4184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588244"/>
                  </a:ext>
                </a:extLst>
              </a:tr>
              <a:tr h="618942">
                <a:tc>
                  <a:txBody>
                    <a:bodyPr/>
                    <a:lstStyle/>
                    <a:p>
                      <a:pPr rtl="0" fontAlgn="t">
                        <a:spcBef>
                          <a:spcPts val="0"/>
                        </a:spcBef>
                        <a:spcAft>
                          <a:spcPts val="0"/>
                        </a:spcAft>
                      </a:pPr>
                      <a:r>
                        <a:rPr lang="en-US" sz="2400" b="0" i="0" u="none" strike="noStrike" dirty="0">
                          <a:solidFill>
                            <a:srgbClr val="000000"/>
                          </a:solidFill>
                          <a:effectLst/>
                          <a:latin typeface="Times New Roman" panose="02020603050405020304" pitchFamily="18" charset="0"/>
                        </a:rPr>
                        <a:t>Moral Injury Symptom Scale- Healthcare Social Work</a:t>
                      </a:r>
                      <a:endParaRPr lang="en-US" sz="3600" dirty="0">
                        <a:effectLst/>
                      </a:endParaRPr>
                    </a:p>
                  </a:txBody>
                  <a:tcPr marL="62760" marR="62760" marT="41840" marB="41840">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t">
                        <a:spcBef>
                          <a:spcPts val="0"/>
                        </a:spcBef>
                        <a:spcAft>
                          <a:spcPts val="0"/>
                        </a:spcAft>
                      </a:pPr>
                      <a:r>
                        <a:rPr lang="en-US" sz="2400" b="0" i="0" u="none" strike="noStrike">
                          <a:solidFill>
                            <a:srgbClr val="000000"/>
                          </a:solidFill>
                          <a:effectLst/>
                          <a:latin typeface="Times New Roman" panose="02020603050405020304" pitchFamily="18" charset="0"/>
                        </a:rPr>
                        <a:t>55.39 (17.19)</a:t>
                      </a:r>
                      <a:endParaRPr lang="en-US" sz="3600">
                        <a:effectLst/>
                      </a:endParaRPr>
                    </a:p>
                  </a:txBody>
                  <a:tcPr marL="62760" marR="62760" marT="41840" marB="4184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4335277"/>
                  </a:ext>
                </a:extLst>
              </a:tr>
              <a:tr h="371781">
                <a:tc>
                  <a:txBody>
                    <a:bodyPr/>
                    <a:lstStyle/>
                    <a:p>
                      <a:pPr rtl="0" fontAlgn="t">
                        <a:spcBef>
                          <a:spcPts val="0"/>
                        </a:spcBef>
                        <a:spcAft>
                          <a:spcPts val="0"/>
                        </a:spcAft>
                      </a:pPr>
                      <a:r>
                        <a:rPr lang="en-US" sz="2400" b="0" i="0" u="none" strike="noStrike" dirty="0">
                          <a:solidFill>
                            <a:srgbClr val="000000"/>
                          </a:solidFill>
                          <a:effectLst/>
                          <a:latin typeface="Times New Roman" panose="02020603050405020304" pitchFamily="18" charset="0"/>
                        </a:rPr>
                        <a:t>Moral Injury Symptom Scale- Health Professionals </a:t>
                      </a:r>
                      <a:endParaRPr lang="en-US" sz="3600" dirty="0">
                        <a:effectLst/>
                      </a:endParaRPr>
                    </a:p>
                  </a:txBody>
                  <a:tcPr marL="62760" marR="62760" marT="41840" marB="41840">
                    <a:lnL>
                      <a:noFill/>
                    </a:lnL>
                    <a:lnR>
                      <a:noFill/>
                    </a:lnR>
                    <a:lnT>
                      <a:noFill/>
                    </a:lnT>
                    <a:lnB>
                      <a:noFill/>
                    </a:lnB>
                  </a:tcPr>
                </a:tc>
                <a:tc>
                  <a:txBody>
                    <a:bodyPr/>
                    <a:lstStyle/>
                    <a:p>
                      <a:pPr algn="ctr" rtl="0" fontAlgn="t">
                        <a:spcBef>
                          <a:spcPts val="0"/>
                        </a:spcBef>
                        <a:spcAft>
                          <a:spcPts val="0"/>
                        </a:spcAft>
                      </a:pPr>
                      <a:r>
                        <a:rPr lang="en-US" sz="2400" b="0" i="0" u="none" strike="noStrike">
                          <a:solidFill>
                            <a:srgbClr val="000000"/>
                          </a:solidFill>
                          <a:effectLst/>
                          <a:latin typeface="Times New Roman" panose="02020603050405020304" pitchFamily="18" charset="0"/>
                        </a:rPr>
                        <a:t>37.75 (14.15)</a:t>
                      </a:r>
                      <a:endParaRPr lang="en-US" sz="3600">
                        <a:effectLst/>
                      </a:endParaRPr>
                    </a:p>
                  </a:txBody>
                  <a:tcPr marL="62760" marR="62760" marT="41840" marB="41840">
                    <a:lnL>
                      <a:noFill/>
                    </a:lnL>
                    <a:lnR>
                      <a:noFill/>
                    </a:lnR>
                    <a:lnT>
                      <a:noFill/>
                    </a:lnT>
                    <a:lnB>
                      <a:noFill/>
                    </a:lnB>
                  </a:tcPr>
                </a:tc>
                <a:extLst>
                  <a:ext uri="{0D108BD9-81ED-4DB2-BD59-A6C34878D82A}">
                    <a16:rowId xmlns:a16="http://schemas.microsoft.com/office/drawing/2014/main" val="1653361535"/>
                  </a:ext>
                </a:extLst>
              </a:tr>
              <a:tr h="484505">
                <a:tc>
                  <a:txBody>
                    <a:bodyPr/>
                    <a:lstStyle/>
                    <a:p>
                      <a:pPr rtl="0" fontAlgn="t">
                        <a:spcBef>
                          <a:spcPts val="0"/>
                        </a:spcBef>
                        <a:spcAft>
                          <a:spcPts val="0"/>
                        </a:spcAft>
                      </a:pPr>
                      <a:r>
                        <a:rPr lang="en-US" sz="2400" b="0" i="0" u="none" strike="noStrike" dirty="0">
                          <a:solidFill>
                            <a:srgbClr val="000000"/>
                          </a:solidFill>
                          <a:effectLst/>
                          <a:latin typeface="Times New Roman" panose="02020603050405020304" pitchFamily="18" charset="0"/>
                        </a:rPr>
                        <a:t>Life Events Checklist – 5 (LEC-5) </a:t>
                      </a:r>
                      <a:endParaRPr lang="en-US" sz="3600" dirty="0">
                        <a:effectLst/>
                      </a:endParaRPr>
                    </a:p>
                  </a:txBody>
                  <a:tcPr marL="62760" marR="62760" marT="41840" marB="41840">
                    <a:lnL>
                      <a:noFill/>
                    </a:lnL>
                    <a:lnR>
                      <a:noFill/>
                    </a:lnR>
                    <a:lnT>
                      <a:noFill/>
                    </a:lnT>
                    <a:lnB>
                      <a:noFill/>
                    </a:lnB>
                  </a:tcPr>
                </a:tc>
                <a:tc>
                  <a:txBody>
                    <a:bodyPr/>
                    <a:lstStyle/>
                    <a:p>
                      <a:pPr fontAlgn="t"/>
                      <a:endParaRPr lang="en-US" sz="3600" dirty="0">
                        <a:effectLst/>
                      </a:endParaRPr>
                    </a:p>
                  </a:txBody>
                  <a:tcPr marL="62760" marR="62760" marT="41840" marB="41840">
                    <a:lnL>
                      <a:noFill/>
                    </a:lnL>
                    <a:lnR>
                      <a:noFill/>
                    </a:lnR>
                    <a:lnT>
                      <a:noFill/>
                    </a:lnT>
                    <a:lnB>
                      <a:noFill/>
                    </a:lnB>
                  </a:tcPr>
                </a:tc>
                <a:extLst>
                  <a:ext uri="{0D108BD9-81ED-4DB2-BD59-A6C34878D82A}">
                    <a16:rowId xmlns:a16="http://schemas.microsoft.com/office/drawing/2014/main" val="2825227695"/>
                  </a:ext>
                </a:extLst>
              </a:tr>
              <a:tr h="371781">
                <a:tc>
                  <a:txBody>
                    <a:bodyPr/>
                    <a:lstStyle/>
                    <a:p>
                      <a:pPr algn="r" rtl="0" fontAlgn="t">
                        <a:spcBef>
                          <a:spcPts val="0"/>
                        </a:spcBef>
                        <a:spcAft>
                          <a:spcPts val="0"/>
                        </a:spcAft>
                      </a:pPr>
                      <a:r>
                        <a:rPr lang="en-US" sz="2400" b="0" i="0" u="none" strike="noStrike">
                          <a:solidFill>
                            <a:srgbClr val="000000"/>
                          </a:solidFill>
                          <a:effectLst/>
                          <a:latin typeface="Times New Roman" panose="02020603050405020304" pitchFamily="18" charset="0"/>
                        </a:rPr>
                        <a:t>Primary Trauma Exposure from Happening to Me</a:t>
                      </a:r>
                      <a:endParaRPr lang="en-US" sz="3600">
                        <a:effectLst/>
                      </a:endParaRPr>
                    </a:p>
                  </a:txBody>
                  <a:tcPr marL="62760" marR="62760" marT="41840" marB="41840">
                    <a:lnL>
                      <a:noFill/>
                    </a:lnL>
                    <a:lnR>
                      <a:noFill/>
                    </a:lnR>
                    <a:lnT>
                      <a:noFill/>
                    </a:lnT>
                    <a:lnB>
                      <a:noFill/>
                    </a:lnB>
                  </a:tcPr>
                </a:tc>
                <a:tc>
                  <a:txBody>
                    <a:bodyPr/>
                    <a:lstStyle/>
                    <a:p>
                      <a:pPr algn="ctr" rtl="0" fontAlgn="t">
                        <a:spcBef>
                          <a:spcPts val="0"/>
                        </a:spcBef>
                        <a:spcAft>
                          <a:spcPts val="0"/>
                        </a:spcAft>
                      </a:pPr>
                      <a:r>
                        <a:rPr lang="en-US" sz="2400" b="0" i="0" u="none" strike="noStrike">
                          <a:solidFill>
                            <a:srgbClr val="000000"/>
                          </a:solidFill>
                          <a:effectLst/>
                          <a:latin typeface="Times New Roman" panose="02020603050405020304" pitchFamily="18" charset="0"/>
                        </a:rPr>
                        <a:t>2.95 (2.41)</a:t>
                      </a:r>
                      <a:endParaRPr lang="en-US" sz="3600">
                        <a:effectLst/>
                      </a:endParaRPr>
                    </a:p>
                  </a:txBody>
                  <a:tcPr marL="62760" marR="62760" marT="41840" marB="41840">
                    <a:lnL>
                      <a:noFill/>
                    </a:lnL>
                    <a:lnR>
                      <a:noFill/>
                    </a:lnR>
                    <a:lnT>
                      <a:noFill/>
                    </a:lnT>
                    <a:lnB>
                      <a:noFill/>
                    </a:lnB>
                  </a:tcPr>
                </a:tc>
                <a:extLst>
                  <a:ext uri="{0D108BD9-81ED-4DB2-BD59-A6C34878D82A}">
                    <a16:rowId xmlns:a16="http://schemas.microsoft.com/office/drawing/2014/main" val="3917866052"/>
                  </a:ext>
                </a:extLst>
              </a:tr>
              <a:tr h="371781">
                <a:tc>
                  <a:txBody>
                    <a:bodyPr/>
                    <a:lstStyle/>
                    <a:p>
                      <a:pPr algn="r" rtl="0" fontAlgn="t">
                        <a:spcBef>
                          <a:spcPts val="0"/>
                        </a:spcBef>
                        <a:spcAft>
                          <a:spcPts val="0"/>
                        </a:spcAft>
                      </a:pPr>
                      <a:r>
                        <a:rPr lang="en-US" sz="2400" b="0" i="0" u="none" strike="noStrike" dirty="0">
                          <a:solidFill>
                            <a:srgbClr val="000000"/>
                          </a:solidFill>
                          <a:effectLst/>
                          <a:latin typeface="Times New Roman" panose="02020603050405020304" pitchFamily="18" charset="0"/>
                        </a:rPr>
                        <a:t>Primary Trauma Exposure from Witnessing</a:t>
                      </a:r>
                      <a:endParaRPr lang="en-US" sz="3600" dirty="0">
                        <a:effectLst/>
                      </a:endParaRPr>
                    </a:p>
                  </a:txBody>
                  <a:tcPr marL="62760" marR="62760" marT="41840" marB="41840">
                    <a:lnL>
                      <a:noFill/>
                    </a:lnL>
                    <a:lnR>
                      <a:noFill/>
                    </a:lnR>
                    <a:lnT>
                      <a:noFill/>
                    </a:lnT>
                    <a:lnB>
                      <a:noFill/>
                    </a:lnB>
                  </a:tcPr>
                </a:tc>
                <a:tc>
                  <a:txBody>
                    <a:bodyPr/>
                    <a:lstStyle/>
                    <a:p>
                      <a:pPr algn="ctr" rtl="0" fontAlgn="t">
                        <a:spcBef>
                          <a:spcPts val="0"/>
                        </a:spcBef>
                        <a:spcAft>
                          <a:spcPts val="0"/>
                        </a:spcAft>
                      </a:pPr>
                      <a:r>
                        <a:rPr lang="en-US" sz="2400" b="0" i="0" u="none" strike="noStrike">
                          <a:solidFill>
                            <a:srgbClr val="000000"/>
                          </a:solidFill>
                          <a:effectLst/>
                          <a:latin typeface="Times New Roman" panose="02020603050405020304" pitchFamily="18" charset="0"/>
                        </a:rPr>
                        <a:t>2.77 (2.89)</a:t>
                      </a:r>
                      <a:endParaRPr lang="en-US" sz="3600">
                        <a:effectLst/>
                      </a:endParaRPr>
                    </a:p>
                  </a:txBody>
                  <a:tcPr marL="62760" marR="62760" marT="41840" marB="41840">
                    <a:lnL>
                      <a:noFill/>
                    </a:lnL>
                    <a:lnR>
                      <a:noFill/>
                    </a:lnR>
                    <a:lnT>
                      <a:noFill/>
                    </a:lnT>
                    <a:lnB>
                      <a:noFill/>
                    </a:lnB>
                  </a:tcPr>
                </a:tc>
                <a:extLst>
                  <a:ext uri="{0D108BD9-81ED-4DB2-BD59-A6C34878D82A}">
                    <a16:rowId xmlns:a16="http://schemas.microsoft.com/office/drawing/2014/main" val="1038256407"/>
                  </a:ext>
                </a:extLst>
              </a:tr>
              <a:tr h="371781">
                <a:tc>
                  <a:txBody>
                    <a:bodyPr/>
                    <a:lstStyle/>
                    <a:p>
                      <a:pPr algn="r" rtl="0" fontAlgn="t">
                        <a:spcBef>
                          <a:spcPts val="0"/>
                        </a:spcBef>
                        <a:spcAft>
                          <a:spcPts val="0"/>
                        </a:spcAft>
                      </a:pPr>
                      <a:r>
                        <a:rPr lang="en-US" sz="2400" b="0" i="0" u="none" strike="noStrike">
                          <a:solidFill>
                            <a:srgbClr val="000000"/>
                          </a:solidFill>
                          <a:effectLst/>
                          <a:latin typeface="Times New Roman" panose="02020603050405020304" pitchFamily="18" charset="0"/>
                        </a:rPr>
                        <a:t>Secondary Trauma Exposure from Learning</a:t>
                      </a:r>
                      <a:endParaRPr lang="en-US" sz="3600">
                        <a:effectLst/>
                      </a:endParaRPr>
                    </a:p>
                  </a:txBody>
                  <a:tcPr marL="62760" marR="62760" marT="41840" marB="41840">
                    <a:lnL>
                      <a:noFill/>
                    </a:lnL>
                    <a:lnR>
                      <a:noFill/>
                    </a:lnR>
                    <a:lnT>
                      <a:noFill/>
                    </a:lnT>
                    <a:lnB>
                      <a:noFill/>
                    </a:lnB>
                  </a:tcPr>
                </a:tc>
                <a:tc>
                  <a:txBody>
                    <a:bodyPr/>
                    <a:lstStyle/>
                    <a:p>
                      <a:pPr algn="ctr" rtl="0" fontAlgn="t">
                        <a:spcBef>
                          <a:spcPts val="0"/>
                        </a:spcBef>
                        <a:spcAft>
                          <a:spcPts val="0"/>
                        </a:spcAft>
                      </a:pPr>
                      <a:r>
                        <a:rPr lang="en-US" sz="2400" b="0" i="0" u="none" strike="noStrike">
                          <a:solidFill>
                            <a:srgbClr val="000000"/>
                          </a:solidFill>
                          <a:effectLst/>
                          <a:latin typeface="Times New Roman" panose="02020603050405020304" pitchFamily="18" charset="0"/>
                        </a:rPr>
                        <a:t>6.56 (5.41)</a:t>
                      </a:r>
                      <a:endParaRPr lang="en-US" sz="3600">
                        <a:effectLst/>
                      </a:endParaRPr>
                    </a:p>
                  </a:txBody>
                  <a:tcPr marL="62760" marR="62760" marT="41840" marB="41840">
                    <a:lnL>
                      <a:noFill/>
                    </a:lnL>
                    <a:lnR>
                      <a:noFill/>
                    </a:lnR>
                    <a:lnT>
                      <a:noFill/>
                    </a:lnT>
                    <a:lnB>
                      <a:noFill/>
                    </a:lnB>
                  </a:tcPr>
                </a:tc>
                <a:extLst>
                  <a:ext uri="{0D108BD9-81ED-4DB2-BD59-A6C34878D82A}">
                    <a16:rowId xmlns:a16="http://schemas.microsoft.com/office/drawing/2014/main" val="4040457527"/>
                  </a:ext>
                </a:extLst>
              </a:tr>
              <a:tr h="371781">
                <a:tc>
                  <a:txBody>
                    <a:bodyPr/>
                    <a:lstStyle/>
                    <a:p>
                      <a:pPr algn="r" rtl="0" fontAlgn="t">
                        <a:spcBef>
                          <a:spcPts val="0"/>
                        </a:spcBef>
                        <a:spcAft>
                          <a:spcPts val="0"/>
                        </a:spcAft>
                      </a:pPr>
                      <a:r>
                        <a:rPr lang="en-US" sz="2400" b="0" i="0" u="none" strike="noStrike">
                          <a:solidFill>
                            <a:srgbClr val="000000"/>
                          </a:solidFill>
                          <a:effectLst/>
                          <a:latin typeface="Times New Roman" panose="02020603050405020304" pitchFamily="18" charset="0"/>
                        </a:rPr>
                        <a:t>Work-Related Exposure</a:t>
                      </a:r>
                      <a:endParaRPr lang="en-US" sz="3600">
                        <a:effectLst/>
                      </a:endParaRPr>
                    </a:p>
                  </a:txBody>
                  <a:tcPr marL="62760" marR="62760" marT="41840" marB="41840">
                    <a:lnL>
                      <a:noFill/>
                    </a:lnL>
                    <a:lnR>
                      <a:noFill/>
                    </a:lnR>
                    <a:lnT>
                      <a:noFill/>
                    </a:lnT>
                    <a:lnB>
                      <a:noFill/>
                    </a:lnB>
                  </a:tcPr>
                </a:tc>
                <a:tc>
                  <a:txBody>
                    <a:bodyPr/>
                    <a:lstStyle/>
                    <a:p>
                      <a:pPr algn="ctr" rtl="0" fontAlgn="t">
                        <a:spcBef>
                          <a:spcPts val="0"/>
                        </a:spcBef>
                        <a:spcAft>
                          <a:spcPts val="0"/>
                        </a:spcAft>
                      </a:pPr>
                      <a:r>
                        <a:rPr lang="en-US" sz="2400" b="0" i="0" u="none" strike="noStrike">
                          <a:solidFill>
                            <a:srgbClr val="000000"/>
                          </a:solidFill>
                          <a:effectLst/>
                          <a:latin typeface="Times New Roman" panose="02020603050405020304" pitchFamily="18" charset="0"/>
                        </a:rPr>
                        <a:t>6.59 (5.43)</a:t>
                      </a:r>
                      <a:endParaRPr lang="en-US" sz="3600">
                        <a:effectLst/>
                      </a:endParaRPr>
                    </a:p>
                  </a:txBody>
                  <a:tcPr marL="62760" marR="62760" marT="41840" marB="41840">
                    <a:lnL>
                      <a:noFill/>
                    </a:lnL>
                    <a:lnR>
                      <a:noFill/>
                    </a:lnR>
                    <a:lnT>
                      <a:noFill/>
                    </a:lnT>
                    <a:lnB>
                      <a:noFill/>
                    </a:lnB>
                  </a:tcPr>
                </a:tc>
                <a:extLst>
                  <a:ext uri="{0D108BD9-81ED-4DB2-BD59-A6C34878D82A}">
                    <a16:rowId xmlns:a16="http://schemas.microsoft.com/office/drawing/2014/main" val="805437369"/>
                  </a:ext>
                </a:extLst>
              </a:tr>
              <a:tr h="484505">
                <a:tc>
                  <a:txBody>
                    <a:bodyPr/>
                    <a:lstStyle/>
                    <a:p>
                      <a:pPr rtl="0" fontAlgn="t">
                        <a:spcBef>
                          <a:spcPts val="0"/>
                        </a:spcBef>
                        <a:spcAft>
                          <a:spcPts val="0"/>
                        </a:spcAft>
                      </a:pPr>
                      <a:r>
                        <a:rPr lang="en-US" sz="2400" b="0" i="0" u="none" strike="noStrike" dirty="0">
                          <a:solidFill>
                            <a:srgbClr val="000000"/>
                          </a:solidFill>
                          <a:effectLst/>
                          <a:latin typeface="Times New Roman" panose="02020603050405020304" pitchFamily="18" charset="0"/>
                        </a:rPr>
                        <a:t>Maslach’s Burnout Inventory (MBI)</a:t>
                      </a:r>
                      <a:endParaRPr lang="en-US" sz="3600" dirty="0">
                        <a:effectLst/>
                      </a:endParaRPr>
                    </a:p>
                  </a:txBody>
                  <a:tcPr marL="62760" marR="62760" marT="41840" marB="41840">
                    <a:lnL>
                      <a:noFill/>
                    </a:lnL>
                    <a:lnR>
                      <a:noFill/>
                    </a:lnR>
                    <a:lnT>
                      <a:noFill/>
                    </a:lnT>
                    <a:lnB>
                      <a:noFill/>
                    </a:lnB>
                  </a:tcPr>
                </a:tc>
                <a:tc>
                  <a:txBody>
                    <a:bodyPr/>
                    <a:lstStyle/>
                    <a:p>
                      <a:pPr fontAlgn="t"/>
                      <a:endParaRPr lang="en-US" sz="3600" dirty="0">
                        <a:effectLst/>
                      </a:endParaRPr>
                    </a:p>
                  </a:txBody>
                  <a:tcPr marL="62760" marR="62760" marT="41840" marB="41840">
                    <a:lnL>
                      <a:noFill/>
                    </a:lnL>
                    <a:lnR>
                      <a:noFill/>
                    </a:lnR>
                    <a:lnT>
                      <a:noFill/>
                    </a:lnT>
                    <a:lnB>
                      <a:noFill/>
                    </a:lnB>
                  </a:tcPr>
                </a:tc>
                <a:extLst>
                  <a:ext uri="{0D108BD9-81ED-4DB2-BD59-A6C34878D82A}">
                    <a16:rowId xmlns:a16="http://schemas.microsoft.com/office/drawing/2014/main" val="657797708"/>
                  </a:ext>
                </a:extLst>
              </a:tr>
              <a:tr h="371781">
                <a:tc>
                  <a:txBody>
                    <a:bodyPr/>
                    <a:lstStyle/>
                    <a:p>
                      <a:pPr algn="r" rtl="0" fontAlgn="t">
                        <a:spcBef>
                          <a:spcPts val="0"/>
                        </a:spcBef>
                        <a:spcAft>
                          <a:spcPts val="0"/>
                        </a:spcAft>
                      </a:pPr>
                      <a:r>
                        <a:rPr lang="en-US" sz="2400" b="0" i="0" u="none" strike="noStrike">
                          <a:solidFill>
                            <a:srgbClr val="000000"/>
                          </a:solidFill>
                          <a:effectLst/>
                          <a:latin typeface="Times New Roman" panose="02020603050405020304" pitchFamily="18" charset="0"/>
                        </a:rPr>
                        <a:t>Emotional Exhaustion</a:t>
                      </a:r>
                      <a:endParaRPr lang="en-US" sz="3600">
                        <a:effectLst/>
                      </a:endParaRPr>
                    </a:p>
                  </a:txBody>
                  <a:tcPr marL="62760" marR="62760" marT="41840" marB="41840">
                    <a:lnL>
                      <a:noFill/>
                    </a:lnL>
                    <a:lnR>
                      <a:noFill/>
                    </a:lnR>
                    <a:lnT>
                      <a:noFill/>
                    </a:lnT>
                    <a:lnB>
                      <a:noFill/>
                    </a:lnB>
                  </a:tcPr>
                </a:tc>
                <a:tc>
                  <a:txBody>
                    <a:bodyPr/>
                    <a:lstStyle/>
                    <a:p>
                      <a:pPr algn="ctr" rtl="0" fontAlgn="t">
                        <a:spcBef>
                          <a:spcPts val="0"/>
                        </a:spcBef>
                        <a:spcAft>
                          <a:spcPts val="0"/>
                        </a:spcAft>
                      </a:pPr>
                      <a:r>
                        <a:rPr lang="en-US" sz="2400" b="0" i="0" u="none" strike="noStrike">
                          <a:solidFill>
                            <a:srgbClr val="000000"/>
                          </a:solidFill>
                          <a:effectLst/>
                          <a:latin typeface="Times New Roman" panose="02020603050405020304" pitchFamily="18" charset="0"/>
                        </a:rPr>
                        <a:t>28.28 (11.45)</a:t>
                      </a:r>
                      <a:endParaRPr lang="en-US" sz="3600">
                        <a:effectLst/>
                      </a:endParaRPr>
                    </a:p>
                  </a:txBody>
                  <a:tcPr marL="62760" marR="62760" marT="41840" marB="41840">
                    <a:lnL>
                      <a:noFill/>
                    </a:lnL>
                    <a:lnR>
                      <a:noFill/>
                    </a:lnR>
                    <a:lnT>
                      <a:noFill/>
                    </a:lnT>
                    <a:lnB>
                      <a:noFill/>
                    </a:lnB>
                  </a:tcPr>
                </a:tc>
                <a:extLst>
                  <a:ext uri="{0D108BD9-81ED-4DB2-BD59-A6C34878D82A}">
                    <a16:rowId xmlns:a16="http://schemas.microsoft.com/office/drawing/2014/main" val="2967084462"/>
                  </a:ext>
                </a:extLst>
              </a:tr>
              <a:tr h="371781">
                <a:tc>
                  <a:txBody>
                    <a:bodyPr/>
                    <a:lstStyle/>
                    <a:p>
                      <a:pPr algn="r" rtl="0" fontAlgn="t">
                        <a:spcBef>
                          <a:spcPts val="0"/>
                        </a:spcBef>
                        <a:spcAft>
                          <a:spcPts val="0"/>
                        </a:spcAft>
                      </a:pPr>
                      <a:r>
                        <a:rPr lang="en-US" sz="2400" b="0" i="0" u="none" strike="noStrike">
                          <a:solidFill>
                            <a:srgbClr val="000000"/>
                          </a:solidFill>
                          <a:effectLst/>
                          <a:latin typeface="Times New Roman" panose="02020603050405020304" pitchFamily="18" charset="0"/>
                        </a:rPr>
                        <a:t>Depersonalization</a:t>
                      </a:r>
                      <a:endParaRPr lang="en-US" sz="3600">
                        <a:effectLst/>
                      </a:endParaRPr>
                    </a:p>
                  </a:txBody>
                  <a:tcPr marL="62760" marR="62760" marT="41840" marB="41840">
                    <a:lnL>
                      <a:noFill/>
                    </a:lnL>
                    <a:lnR>
                      <a:noFill/>
                    </a:lnR>
                    <a:lnT>
                      <a:noFill/>
                    </a:lnT>
                    <a:lnB>
                      <a:noFill/>
                    </a:lnB>
                  </a:tcPr>
                </a:tc>
                <a:tc>
                  <a:txBody>
                    <a:bodyPr/>
                    <a:lstStyle/>
                    <a:p>
                      <a:pPr algn="ctr" rtl="0" fontAlgn="t">
                        <a:spcBef>
                          <a:spcPts val="0"/>
                        </a:spcBef>
                        <a:spcAft>
                          <a:spcPts val="0"/>
                        </a:spcAft>
                      </a:pPr>
                      <a:r>
                        <a:rPr lang="en-US" sz="2400" b="0" i="0" u="none" strike="noStrike">
                          <a:solidFill>
                            <a:srgbClr val="000000"/>
                          </a:solidFill>
                          <a:effectLst/>
                          <a:latin typeface="Times New Roman" panose="02020603050405020304" pitchFamily="18" charset="0"/>
                        </a:rPr>
                        <a:t>8.79 (5.90)</a:t>
                      </a:r>
                      <a:endParaRPr lang="en-US" sz="3600">
                        <a:effectLst/>
                      </a:endParaRPr>
                    </a:p>
                  </a:txBody>
                  <a:tcPr marL="62760" marR="62760" marT="41840" marB="41840">
                    <a:lnL>
                      <a:noFill/>
                    </a:lnL>
                    <a:lnR>
                      <a:noFill/>
                    </a:lnR>
                    <a:lnT>
                      <a:noFill/>
                    </a:lnT>
                    <a:lnB>
                      <a:noFill/>
                    </a:lnB>
                  </a:tcPr>
                </a:tc>
                <a:extLst>
                  <a:ext uri="{0D108BD9-81ED-4DB2-BD59-A6C34878D82A}">
                    <a16:rowId xmlns:a16="http://schemas.microsoft.com/office/drawing/2014/main" val="1075824957"/>
                  </a:ext>
                </a:extLst>
              </a:tr>
              <a:tr h="371781">
                <a:tc>
                  <a:txBody>
                    <a:bodyPr/>
                    <a:lstStyle/>
                    <a:p>
                      <a:pPr algn="r" rtl="0" fontAlgn="t">
                        <a:spcBef>
                          <a:spcPts val="0"/>
                        </a:spcBef>
                        <a:spcAft>
                          <a:spcPts val="0"/>
                        </a:spcAft>
                      </a:pPr>
                      <a:r>
                        <a:rPr lang="en-US" sz="2400" b="0" i="0" u="none" strike="noStrike" dirty="0">
                          <a:solidFill>
                            <a:srgbClr val="000000"/>
                          </a:solidFill>
                          <a:effectLst/>
                          <a:latin typeface="Times New Roman" panose="02020603050405020304" pitchFamily="18" charset="0"/>
                        </a:rPr>
                        <a:t>Personal Accomplishment</a:t>
                      </a:r>
                      <a:endParaRPr lang="en-US" sz="3600" dirty="0">
                        <a:effectLst/>
                      </a:endParaRPr>
                    </a:p>
                  </a:txBody>
                  <a:tcPr marL="62760" marR="62760" marT="41840" marB="41840">
                    <a:lnL>
                      <a:noFill/>
                    </a:lnL>
                    <a:lnR>
                      <a:noFill/>
                    </a:lnR>
                    <a:lnT>
                      <a:noFill/>
                    </a:lnT>
                    <a:lnB>
                      <a:noFill/>
                    </a:lnB>
                  </a:tcPr>
                </a:tc>
                <a:tc>
                  <a:txBody>
                    <a:bodyPr/>
                    <a:lstStyle/>
                    <a:p>
                      <a:pPr algn="ctr" rtl="0" fontAlgn="t">
                        <a:spcBef>
                          <a:spcPts val="0"/>
                        </a:spcBef>
                        <a:spcAft>
                          <a:spcPts val="0"/>
                        </a:spcAft>
                      </a:pPr>
                      <a:r>
                        <a:rPr lang="en-US" sz="2400" b="0" i="0" u="none" strike="noStrike">
                          <a:solidFill>
                            <a:srgbClr val="000000"/>
                          </a:solidFill>
                          <a:effectLst/>
                          <a:latin typeface="Times New Roman" panose="02020603050405020304" pitchFamily="18" charset="0"/>
                        </a:rPr>
                        <a:t>36.02 (6.04)</a:t>
                      </a:r>
                      <a:endParaRPr lang="en-US" sz="3600">
                        <a:effectLst/>
                      </a:endParaRPr>
                    </a:p>
                  </a:txBody>
                  <a:tcPr marL="62760" marR="62760" marT="41840" marB="41840">
                    <a:lnL>
                      <a:noFill/>
                    </a:lnL>
                    <a:lnR>
                      <a:noFill/>
                    </a:lnR>
                    <a:lnT>
                      <a:noFill/>
                    </a:lnT>
                    <a:lnB>
                      <a:noFill/>
                    </a:lnB>
                  </a:tcPr>
                </a:tc>
                <a:extLst>
                  <a:ext uri="{0D108BD9-81ED-4DB2-BD59-A6C34878D82A}">
                    <a16:rowId xmlns:a16="http://schemas.microsoft.com/office/drawing/2014/main" val="3856319382"/>
                  </a:ext>
                </a:extLst>
              </a:tr>
              <a:tr h="371781">
                <a:tc>
                  <a:txBody>
                    <a:bodyPr/>
                    <a:lstStyle/>
                    <a:p>
                      <a:pPr rtl="0" fontAlgn="t">
                        <a:spcBef>
                          <a:spcPts val="0"/>
                        </a:spcBef>
                        <a:spcAft>
                          <a:spcPts val="0"/>
                        </a:spcAft>
                      </a:pPr>
                      <a:r>
                        <a:rPr lang="en-US" sz="2400" b="0" i="0" u="none" strike="noStrike">
                          <a:solidFill>
                            <a:srgbClr val="000000"/>
                          </a:solidFill>
                          <a:effectLst/>
                          <a:latin typeface="Times New Roman" panose="02020603050405020304" pitchFamily="18" charset="0"/>
                        </a:rPr>
                        <a:t>Patient Health Questionnaire – 9 (PHQ-9)</a:t>
                      </a:r>
                      <a:endParaRPr lang="en-US" sz="3600">
                        <a:effectLst/>
                      </a:endParaRPr>
                    </a:p>
                  </a:txBody>
                  <a:tcPr marL="62760" marR="62760" marT="41840" marB="41840">
                    <a:lnL>
                      <a:noFill/>
                    </a:lnL>
                    <a:lnR>
                      <a:noFill/>
                    </a:lnR>
                    <a:lnT>
                      <a:noFill/>
                    </a:lnT>
                    <a:lnB>
                      <a:noFill/>
                    </a:lnB>
                  </a:tcPr>
                </a:tc>
                <a:tc>
                  <a:txBody>
                    <a:bodyPr/>
                    <a:lstStyle/>
                    <a:p>
                      <a:pPr algn="ctr" rtl="0" fontAlgn="t">
                        <a:spcBef>
                          <a:spcPts val="0"/>
                        </a:spcBef>
                        <a:spcAft>
                          <a:spcPts val="0"/>
                        </a:spcAft>
                      </a:pPr>
                      <a:r>
                        <a:rPr lang="en-US" sz="2400" b="0" i="0" u="none" strike="noStrike" dirty="0">
                          <a:solidFill>
                            <a:srgbClr val="000000"/>
                          </a:solidFill>
                          <a:effectLst/>
                          <a:latin typeface="Times New Roman" panose="02020603050405020304" pitchFamily="18" charset="0"/>
                        </a:rPr>
                        <a:t>5.65 (4.71)</a:t>
                      </a:r>
                      <a:endParaRPr lang="en-US" sz="3600" dirty="0">
                        <a:effectLst/>
                      </a:endParaRPr>
                    </a:p>
                  </a:txBody>
                  <a:tcPr marL="62760" marR="62760" marT="41840" marB="41840">
                    <a:lnL>
                      <a:noFill/>
                    </a:lnL>
                    <a:lnR>
                      <a:noFill/>
                    </a:lnR>
                    <a:lnT>
                      <a:noFill/>
                    </a:lnT>
                    <a:lnB>
                      <a:noFill/>
                    </a:lnB>
                  </a:tcPr>
                </a:tc>
                <a:extLst>
                  <a:ext uri="{0D108BD9-81ED-4DB2-BD59-A6C34878D82A}">
                    <a16:rowId xmlns:a16="http://schemas.microsoft.com/office/drawing/2014/main" val="2016411857"/>
                  </a:ext>
                </a:extLst>
              </a:tr>
              <a:tr h="371781">
                <a:tc>
                  <a:txBody>
                    <a:bodyPr/>
                    <a:lstStyle/>
                    <a:p>
                      <a:pPr rtl="0" fontAlgn="t">
                        <a:spcBef>
                          <a:spcPts val="0"/>
                        </a:spcBef>
                        <a:spcAft>
                          <a:spcPts val="0"/>
                        </a:spcAft>
                      </a:pPr>
                      <a:r>
                        <a:rPr lang="en-US" sz="2400" b="0" i="0" u="none" strike="noStrike">
                          <a:solidFill>
                            <a:srgbClr val="000000"/>
                          </a:solidFill>
                          <a:effectLst/>
                          <a:latin typeface="Times New Roman" panose="02020603050405020304" pitchFamily="18" charset="0"/>
                        </a:rPr>
                        <a:t>Generalized Anxiety Disorder – 7 (GAD-7)</a:t>
                      </a:r>
                      <a:endParaRPr lang="en-US" sz="3600">
                        <a:effectLst/>
                      </a:endParaRPr>
                    </a:p>
                  </a:txBody>
                  <a:tcPr marL="62760" marR="62760" marT="41840" marB="41840">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dirty="0">
                          <a:solidFill>
                            <a:srgbClr val="000000"/>
                          </a:solidFill>
                          <a:effectLst/>
                          <a:latin typeface="Times New Roman" panose="02020603050405020304" pitchFamily="18" charset="0"/>
                        </a:rPr>
                        <a:t>6.12 (5.00)</a:t>
                      </a:r>
                      <a:endParaRPr lang="en-US" sz="3600" dirty="0">
                        <a:effectLst/>
                      </a:endParaRPr>
                    </a:p>
                  </a:txBody>
                  <a:tcPr marL="62760" marR="62760" marT="41840" marB="4184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20791"/>
                  </a:ext>
                </a:extLst>
              </a:tr>
            </a:tbl>
          </a:graphicData>
        </a:graphic>
      </p:graphicFrame>
      <p:sp>
        <p:nvSpPr>
          <p:cNvPr id="3080" name="Text Placeholder 8">
            <a:extLst>
              <a:ext uri="{FF2B5EF4-FFF2-40B4-BE49-F238E27FC236}">
                <a16:creationId xmlns:a16="http://schemas.microsoft.com/office/drawing/2014/main" id="{092B2CA2-C0C3-4740-B533-E0494631D2E8}"/>
              </a:ext>
            </a:extLst>
          </p:cNvPr>
          <p:cNvSpPr>
            <a:spLocks noGrp="1" noChangeArrowheads="1"/>
          </p:cNvSpPr>
          <p:nvPr>
            <p:ph type="body" sz="quarter" idx="15"/>
          </p:nvPr>
        </p:nvSpPr>
        <p:spPr bwMode="auto">
          <a:xfrm>
            <a:off x="3327081" y="17068800"/>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Objectives</a:t>
            </a:r>
          </a:p>
        </p:txBody>
      </p:sp>
      <p:sp>
        <p:nvSpPr>
          <p:cNvPr id="3081" name="Text Placeholder 9">
            <a:extLst>
              <a:ext uri="{FF2B5EF4-FFF2-40B4-BE49-F238E27FC236}">
                <a16:creationId xmlns:a16="http://schemas.microsoft.com/office/drawing/2014/main" id="{F97FB454-893C-E14A-BF2F-D52F0AD739C3}"/>
              </a:ext>
            </a:extLst>
          </p:cNvPr>
          <p:cNvSpPr>
            <a:spLocks noGrp="1" noChangeArrowheads="1"/>
          </p:cNvSpPr>
          <p:nvPr>
            <p:ph type="body" sz="quarter" idx="16"/>
          </p:nvPr>
        </p:nvSpPr>
        <p:spPr bwMode="auto">
          <a:xfrm>
            <a:off x="14953298" y="17288585"/>
            <a:ext cx="7239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Findings</a:t>
            </a:r>
          </a:p>
        </p:txBody>
      </p:sp>
      <p:sp>
        <p:nvSpPr>
          <p:cNvPr id="3082" name="Text Placeholder 10">
            <a:extLst>
              <a:ext uri="{FF2B5EF4-FFF2-40B4-BE49-F238E27FC236}">
                <a16:creationId xmlns:a16="http://schemas.microsoft.com/office/drawing/2014/main" id="{FC63459B-1FA4-D746-A33C-CD1981821ACF}"/>
              </a:ext>
            </a:extLst>
          </p:cNvPr>
          <p:cNvSpPr>
            <a:spLocks noGrp="1" noChangeArrowheads="1"/>
          </p:cNvSpPr>
          <p:nvPr>
            <p:ph type="body" sz="quarter" idx="17"/>
          </p:nvPr>
        </p:nvSpPr>
        <p:spPr bwMode="auto">
          <a:xfrm>
            <a:off x="1019175" y="7953162"/>
            <a:ext cx="10871835"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600" dirty="0">
                <a:effectLst/>
                <a:latin typeface="Times New Roman" panose="02020603050405020304" pitchFamily="18" charset="0"/>
                <a:ea typeface="Times New Roman" panose="02020603050405020304" pitchFamily="18" charset="0"/>
              </a:rPr>
              <a:t>These past few years, frontline medical workers have been under pressure to treat the coronavirus (COVID-19) pandemic, while mental health workers have responded to a parallel, yet invisible, mental health crisis. These workers already inhabit high stress work environments with limited resources, a combination which leads to adverse outcomes, such as burnout, poor job satisfaction and retention, and mental health symptoms and diagnoses (Ritchie, 2019; National Academies of Medicine, 2019). In short, research has demonstrated that our healthcare workers are </a:t>
            </a:r>
            <a:r>
              <a:rPr lang="en-US" sz="2600" i="1" dirty="0">
                <a:effectLst/>
                <a:latin typeface="Times New Roman" panose="02020603050405020304" pitchFamily="18" charset="0"/>
                <a:ea typeface="Times New Roman" panose="02020603050405020304" pitchFamily="18" charset="0"/>
              </a:rPr>
              <a:t>not</a:t>
            </a:r>
            <a:r>
              <a:rPr lang="en-US" sz="2600" dirty="0">
                <a:effectLst/>
                <a:latin typeface="Times New Roman" panose="02020603050405020304" pitchFamily="18" charset="0"/>
                <a:ea typeface="Times New Roman" panose="02020603050405020304" pitchFamily="18" charset="0"/>
              </a:rPr>
              <a:t> doing well (</a:t>
            </a:r>
            <a:r>
              <a:rPr lang="en-US" sz="2600" dirty="0" err="1">
                <a:effectLst/>
                <a:latin typeface="Times New Roman" panose="02020603050405020304" pitchFamily="18" charset="0"/>
                <a:ea typeface="Times New Roman" panose="02020603050405020304" pitchFamily="18" charset="0"/>
              </a:rPr>
              <a:t>Vagni</a:t>
            </a:r>
            <a:r>
              <a:rPr lang="en-US" sz="2600" dirty="0">
                <a:effectLst/>
                <a:latin typeface="Times New Roman" panose="02020603050405020304" pitchFamily="18" charset="0"/>
                <a:ea typeface="Times New Roman" panose="02020603050405020304" pitchFamily="18" charset="0"/>
              </a:rPr>
              <a:t> et al., 2020; Dean et al., 2020). Increasingly the role of clinical social workers on healthcare teams (i.e., healthcare social workers [HSWs]) is central to the implementation of patient services; social workers are considered the glue on many interdisciplinary teams, as they are trained to actively listen, build rapport, and work within complex systems (Craig &amp; Muskat, 2013). </a:t>
            </a:r>
          </a:p>
          <a:p>
            <a:endParaRPr lang="en-US" altLang="en-US" sz="3200" dirty="0">
              <a:solidFill>
                <a:srgbClr val="000000"/>
              </a:solidFill>
              <a:latin typeface="Times New Roman" panose="02020603050405020304" pitchFamily="18" charset="0"/>
              <a:cs typeface="Arial" panose="020B0604020202020204" pitchFamily="34" charset="0"/>
            </a:endParaRPr>
          </a:p>
          <a:p>
            <a:r>
              <a:rPr lang="en-US" sz="2600" dirty="0">
                <a:effectLst/>
                <a:latin typeface="Times New Roman" panose="02020603050405020304" pitchFamily="18" charset="0"/>
                <a:ea typeface="Times New Roman" panose="02020603050405020304" pitchFamily="18" charset="0"/>
              </a:rPr>
              <a:t>The pandemic introduced complex moral situations for the healthcare industry to navigate, including HSWs in their roles. Moral injury is an innovative indicator of the health and well-being of the HSW workforce. </a:t>
            </a:r>
            <a:r>
              <a:rPr lang="en-US" sz="2600" i="1" dirty="0">
                <a:latin typeface="Times New Roman" panose="02020603050405020304" pitchFamily="18" charset="0"/>
                <a:ea typeface="Times New Roman" panose="02020603050405020304" pitchFamily="18" charset="0"/>
              </a:rPr>
              <a:t>M</a:t>
            </a:r>
            <a:r>
              <a:rPr lang="en-US" sz="2600" i="1" dirty="0">
                <a:effectLst/>
                <a:latin typeface="Times New Roman" panose="02020603050405020304" pitchFamily="18" charset="0"/>
                <a:ea typeface="Times New Roman" panose="02020603050405020304" pitchFamily="18" charset="0"/>
              </a:rPr>
              <a:t>oral injury </a:t>
            </a:r>
            <a:r>
              <a:rPr lang="en-US" sz="2600" dirty="0">
                <a:effectLst/>
                <a:latin typeface="Times New Roman" panose="02020603050405020304" pitchFamily="18" charset="0"/>
                <a:ea typeface="Times New Roman" panose="02020603050405020304" pitchFamily="18" charset="0"/>
              </a:rPr>
              <a:t>is defined as, the moral transgression (or boundary breaking) by oneself or someone in a position of power in high stakes situations and the negative outcomes of those experiences (</a:t>
            </a:r>
            <a:r>
              <a:rPr lang="en-US" sz="2600" dirty="0" err="1">
                <a:effectLst/>
                <a:latin typeface="Times New Roman" panose="02020603050405020304" pitchFamily="18" charset="0"/>
                <a:ea typeface="Times New Roman" panose="02020603050405020304" pitchFamily="18" charset="0"/>
              </a:rPr>
              <a:t>Litz</a:t>
            </a:r>
            <a:r>
              <a:rPr lang="en-US" sz="2600" dirty="0">
                <a:effectLst/>
                <a:latin typeface="Times New Roman" panose="02020603050405020304" pitchFamily="18" charset="0"/>
                <a:ea typeface="Times New Roman" panose="02020603050405020304" pitchFamily="18" charset="0"/>
              </a:rPr>
              <a:t> &amp; </a:t>
            </a:r>
            <a:r>
              <a:rPr lang="en-US" sz="2600" dirty="0" err="1">
                <a:effectLst/>
                <a:latin typeface="Times New Roman" panose="02020603050405020304" pitchFamily="18" charset="0"/>
                <a:ea typeface="Times New Roman" panose="02020603050405020304" pitchFamily="18" charset="0"/>
              </a:rPr>
              <a:t>Kerig</a:t>
            </a:r>
            <a:r>
              <a:rPr lang="en-US" sz="2600" dirty="0">
                <a:effectLst/>
                <a:latin typeface="Times New Roman" panose="02020603050405020304" pitchFamily="18" charset="0"/>
                <a:ea typeface="Times New Roman" panose="02020603050405020304" pitchFamily="18" charset="0"/>
              </a:rPr>
              <a:t>, 2019; Shay, 2014). A scale exists to measure moral injury amongst healthcare workers, primarily doctors and nurses; Moral </a:t>
            </a:r>
            <a:r>
              <a:rPr lang="en-US" sz="2600" dirty="0">
                <a:latin typeface="Times New Roman" panose="02020603050405020304" pitchFamily="18" charset="0"/>
                <a:ea typeface="Times New Roman" panose="02020603050405020304" pitchFamily="18" charset="0"/>
              </a:rPr>
              <a:t>Injury Symptom Scale- Healthcare Provider (MISS-HP).</a:t>
            </a:r>
            <a:r>
              <a:rPr lang="en-US" sz="2600" dirty="0">
                <a:effectLst/>
                <a:latin typeface="Times New Roman" panose="02020603050405020304" pitchFamily="18" charset="0"/>
                <a:ea typeface="Times New Roman" panose="02020603050405020304" pitchFamily="18" charset="0"/>
              </a:rPr>
              <a:t> </a:t>
            </a:r>
            <a:endParaRPr lang="en-US" altLang="en-US" sz="2600" dirty="0">
              <a:latin typeface="Arial" panose="020B0604020202020204" pitchFamily="34" charset="0"/>
              <a:cs typeface="Arial" panose="020B0604020202020204" pitchFamily="34" charset="0"/>
            </a:endParaRPr>
          </a:p>
        </p:txBody>
      </p:sp>
      <p:sp>
        <p:nvSpPr>
          <p:cNvPr id="3083" name="Text Placeholder 11">
            <a:extLst>
              <a:ext uri="{FF2B5EF4-FFF2-40B4-BE49-F238E27FC236}">
                <a16:creationId xmlns:a16="http://schemas.microsoft.com/office/drawing/2014/main" id="{A441E044-8F25-EA43-A758-D22761A63DBA}"/>
              </a:ext>
            </a:extLst>
          </p:cNvPr>
          <p:cNvSpPr>
            <a:spLocks noGrp="1" noChangeArrowheads="1"/>
          </p:cNvSpPr>
          <p:nvPr>
            <p:ph type="body" sz="quarter" idx="19"/>
          </p:nvPr>
        </p:nvSpPr>
        <p:spPr bwMode="auto">
          <a:xfrm>
            <a:off x="13973175" y="7953162"/>
            <a:ext cx="8553450" cy="5608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600" dirty="0">
                <a:latin typeface="Times New Roman" panose="02020603050405020304" pitchFamily="18" charset="0"/>
                <a:cs typeface="Times New Roman" panose="02020603050405020304" pitchFamily="18" charset="0"/>
              </a:rPr>
              <a:t>This study used a sequential mixed methodological approach with five phases of data collection and analysis. First, qualitative semi-structured interviews were conducted with exploratory questions (part 1) and structured questions (part 2). Second, thematic qualitative analysis was conducted on the exploratory questions. Third, rapid analysis was conducted on the structured scale related questions. Fourth, a national cross-sectional survey was administered. Fifth, descriptive and psychometric statistical analyses were conducted. </a:t>
            </a:r>
          </a:p>
        </p:txBody>
      </p:sp>
      <p:sp>
        <p:nvSpPr>
          <p:cNvPr id="3084" name="Text Placeholder 12">
            <a:extLst>
              <a:ext uri="{FF2B5EF4-FFF2-40B4-BE49-F238E27FC236}">
                <a16:creationId xmlns:a16="http://schemas.microsoft.com/office/drawing/2014/main" id="{2E7C554E-1B7C-B94E-A593-6B46F4EB4B86}"/>
              </a:ext>
            </a:extLst>
          </p:cNvPr>
          <p:cNvSpPr>
            <a:spLocks noGrp="1" noChangeArrowheads="1"/>
          </p:cNvSpPr>
          <p:nvPr>
            <p:ph type="body" sz="quarter" idx="20"/>
          </p:nvPr>
        </p:nvSpPr>
        <p:spPr bwMode="auto">
          <a:xfrm>
            <a:off x="25069800" y="15353226"/>
            <a:ext cx="9833610" cy="37627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HSWs have essential roles in healthcare</a:t>
            </a:r>
          </a:p>
          <a:p>
            <a:pPr marL="457200" indent="-4572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HSWs need to be better supported and retained</a:t>
            </a:r>
          </a:p>
          <a:p>
            <a:pPr marL="457200" indent="-4572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Moral injury is a serious condition that needs to be addressed.</a:t>
            </a:r>
          </a:p>
          <a:p>
            <a:pPr marL="457200" indent="-4572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MISS-HSW is more internally consistent than MISS-HP</a:t>
            </a:r>
          </a:p>
          <a:p>
            <a:pPr marL="457200" indent="-4572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MISS-HSW can be used to self assess and intervene on well-being.</a:t>
            </a:r>
          </a:p>
          <a:p>
            <a:pPr marL="457200" indent="-4572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Moral injury and well-being interventions are necessary.</a:t>
            </a:r>
          </a:p>
          <a:p>
            <a:pPr marL="457200" indent="-4572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HSW integration on teams is beneficial.</a:t>
            </a:r>
          </a:p>
          <a:p>
            <a:pPr marL="457200" indent="-4572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Resource scarcity needs to be addressed at the policy-level.</a:t>
            </a:r>
          </a:p>
        </p:txBody>
      </p:sp>
      <p:sp>
        <p:nvSpPr>
          <p:cNvPr id="3086" name="Text Placeholder 14">
            <a:extLst>
              <a:ext uri="{FF2B5EF4-FFF2-40B4-BE49-F238E27FC236}">
                <a16:creationId xmlns:a16="http://schemas.microsoft.com/office/drawing/2014/main" id="{C3F6C5AF-5BEC-1944-AAC8-A770F79B1EBA}"/>
              </a:ext>
            </a:extLst>
          </p:cNvPr>
          <p:cNvSpPr>
            <a:spLocks noGrp="1" noChangeArrowheads="1"/>
          </p:cNvSpPr>
          <p:nvPr>
            <p:ph type="body" sz="quarter" idx="22"/>
          </p:nvPr>
        </p:nvSpPr>
        <p:spPr bwMode="auto">
          <a:xfrm>
            <a:off x="1019175" y="18288000"/>
            <a:ext cx="10871834" cy="408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effectLst/>
                <a:latin typeface="Times New Roman" panose="02020603050405020304" pitchFamily="18" charset="0"/>
                <a:ea typeface="Times New Roman" panose="02020603050405020304" pitchFamily="18" charset="0"/>
              </a:rPr>
              <a:t>Aim 1 </a:t>
            </a:r>
            <a:r>
              <a:rPr lang="en-US" sz="2400" dirty="0">
                <a:effectLst/>
                <a:latin typeface="Times New Roman" panose="02020603050405020304" pitchFamily="18" charset="0"/>
                <a:ea typeface="Times New Roman" panose="02020603050405020304" pitchFamily="18" charset="0"/>
              </a:rPr>
              <a:t>explores the phenomenon of moral injury amongst HSWs to provide a</a:t>
            </a:r>
            <a:r>
              <a:rPr lang="en-US" sz="2400" dirty="0">
                <a:effectLst/>
                <a:highlight>
                  <a:srgbClr val="FFFFFF"/>
                </a:highlight>
                <a:latin typeface="Times New Roman" panose="02020603050405020304" pitchFamily="18" charset="0"/>
                <a:ea typeface="Times New Roman" panose="02020603050405020304" pitchFamily="18" charset="0"/>
              </a:rPr>
              <a:t> holistic und</a:t>
            </a:r>
            <a:r>
              <a:rPr lang="en-US" sz="2400" dirty="0">
                <a:effectLst/>
                <a:latin typeface="Times New Roman" panose="02020603050405020304" pitchFamily="18" charset="0"/>
                <a:ea typeface="Times New Roman" panose="02020603050405020304" pitchFamily="18" charset="0"/>
              </a:rPr>
              <a:t>erstanding on how HSWs’ experiences are impacted by moral injury. Phenomenological qualitative interviews are utilized to explore moral injury amongst HSWs. Additionally, specific questions are asked regarding development of a moral injury scale for HSWs. </a:t>
            </a:r>
          </a:p>
          <a:p>
            <a:endParaRPr lang="en-US" altLang="en-US" sz="2400" dirty="0">
              <a:solidFill>
                <a:srgbClr val="000000"/>
              </a:solidFill>
              <a:latin typeface="Times New Roman" panose="02020603050405020304" pitchFamily="18" charset="0"/>
              <a:cs typeface="Arial" panose="020B0604020202020204" pitchFamily="34" charset="0"/>
            </a:endParaRPr>
          </a:p>
          <a:p>
            <a:r>
              <a:rPr lang="en-US" sz="2400" b="1" dirty="0">
                <a:effectLst/>
                <a:latin typeface="Times New Roman" panose="02020603050405020304" pitchFamily="18" charset="0"/>
                <a:ea typeface="Times New Roman" panose="02020603050405020304" pitchFamily="18" charset="0"/>
              </a:rPr>
              <a:t>Aim 2 </a:t>
            </a:r>
            <a:r>
              <a:rPr lang="en-US" sz="2400" dirty="0">
                <a:effectLst/>
                <a:latin typeface="Times New Roman" panose="02020603050405020304" pitchFamily="18" charset="0"/>
                <a:ea typeface="Times New Roman" panose="02020603050405020304" pitchFamily="18" charset="0"/>
              </a:rPr>
              <a:t>adapts the MISS-HP to better reflect the experiences of moral injury amongst HSWs, creating a new scale, the Moral Injury Symptom Scale-Healthcare Social Work (MISS-HSW), which is tested nationally. Additional professional and personal well-being scales are administered to study the relationship between moral injury, burnout, and mental health functioning. </a:t>
            </a:r>
            <a:endParaRPr lang="en-US" altLang="en-US" sz="3600" dirty="0">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D6EB999C-7E41-65B2-E071-E8389CC156E1}"/>
              </a:ext>
            </a:extLst>
          </p:cNvPr>
          <p:cNvGrpSpPr/>
          <p:nvPr/>
        </p:nvGrpSpPr>
        <p:grpSpPr>
          <a:xfrm>
            <a:off x="25342143" y="19477838"/>
            <a:ext cx="10121510" cy="2920163"/>
            <a:chOff x="24781900" y="19656113"/>
            <a:chExt cx="10121510" cy="2920163"/>
          </a:xfrm>
        </p:grpSpPr>
        <p:sp>
          <p:nvSpPr>
            <p:cNvPr id="28" name="Oval 27">
              <a:extLst>
                <a:ext uri="{FF2B5EF4-FFF2-40B4-BE49-F238E27FC236}">
                  <a16:creationId xmlns:a16="http://schemas.microsoft.com/office/drawing/2014/main" id="{A8A82AD3-F042-36C9-FF89-5408723244A3}"/>
                </a:ext>
              </a:extLst>
            </p:cNvPr>
            <p:cNvSpPr/>
            <p:nvPr/>
          </p:nvSpPr>
          <p:spPr>
            <a:xfrm>
              <a:off x="25069800" y="19700179"/>
              <a:ext cx="2743200" cy="28635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HSW Definition &amp; Characteristics of Moral Injury</a:t>
              </a:r>
            </a:p>
          </p:txBody>
        </p:sp>
        <p:sp>
          <p:nvSpPr>
            <p:cNvPr id="29" name="Oval 28">
              <a:extLst>
                <a:ext uri="{FF2B5EF4-FFF2-40B4-BE49-F238E27FC236}">
                  <a16:creationId xmlns:a16="http://schemas.microsoft.com/office/drawing/2014/main" id="{1A89FEE6-A455-3DE0-F226-EA841ED0B2B9}"/>
                </a:ext>
              </a:extLst>
            </p:cNvPr>
            <p:cNvSpPr/>
            <p:nvPr/>
          </p:nvSpPr>
          <p:spPr>
            <a:xfrm>
              <a:off x="28615005" y="19712691"/>
              <a:ext cx="2743200" cy="28635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HSW as the “in between” or policy &amp; practice</a:t>
              </a:r>
            </a:p>
          </p:txBody>
        </p:sp>
        <p:sp>
          <p:nvSpPr>
            <p:cNvPr id="30" name="Oval 29">
              <a:extLst>
                <a:ext uri="{FF2B5EF4-FFF2-40B4-BE49-F238E27FC236}">
                  <a16:creationId xmlns:a16="http://schemas.microsoft.com/office/drawing/2014/main" id="{E2EDF3A2-DCFA-0551-1987-5BF8FF9EB155}"/>
                </a:ext>
              </a:extLst>
            </p:cNvPr>
            <p:cNvSpPr/>
            <p:nvPr/>
          </p:nvSpPr>
          <p:spPr>
            <a:xfrm>
              <a:off x="32160210" y="19656113"/>
              <a:ext cx="2743200" cy="28635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Upholding social work values in healthcare</a:t>
              </a:r>
            </a:p>
          </p:txBody>
        </p:sp>
        <p:sp>
          <p:nvSpPr>
            <p:cNvPr id="31" name="Rectangle 30">
              <a:extLst>
                <a:ext uri="{FF2B5EF4-FFF2-40B4-BE49-F238E27FC236}">
                  <a16:creationId xmlns:a16="http://schemas.microsoft.com/office/drawing/2014/main" id="{F21315BA-3ACC-D1EC-01FF-F5B1745977C8}"/>
                </a:ext>
              </a:extLst>
            </p:cNvPr>
            <p:cNvSpPr/>
            <p:nvPr/>
          </p:nvSpPr>
          <p:spPr>
            <a:xfrm>
              <a:off x="24781900" y="21545899"/>
              <a:ext cx="575799" cy="923330"/>
            </a:xfrm>
            <a:prstGeom prst="rect">
              <a:avLst/>
            </a:prstGeom>
            <a:noFill/>
            <a:ln>
              <a:noFill/>
            </a:ln>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1</a:t>
              </a:r>
            </a:p>
          </p:txBody>
        </p:sp>
        <p:sp>
          <p:nvSpPr>
            <p:cNvPr id="32" name="Rectangle 31">
              <a:extLst>
                <a:ext uri="{FF2B5EF4-FFF2-40B4-BE49-F238E27FC236}">
                  <a16:creationId xmlns:a16="http://schemas.microsoft.com/office/drawing/2014/main" id="{673EAD6D-AB9E-790E-1890-382990235FA4}"/>
                </a:ext>
              </a:extLst>
            </p:cNvPr>
            <p:cNvSpPr/>
            <p:nvPr/>
          </p:nvSpPr>
          <p:spPr>
            <a:xfrm>
              <a:off x="28280645" y="21545899"/>
              <a:ext cx="575799" cy="923330"/>
            </a:xfrm>
            <a:prstGeom prst="rect">
              <a:avLst/>
            </a:prstGeom>
            <a:noFill/>
            <a:ln>
              <a:noFill/>
            </a:ln>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2</a:t>
              </a:r>
            </a:p>
          </p:txBody>
        </p:sp>
        <p:sp>
          <p:nvSpPr>
            <p:cNvPr id="33" name="Rectangle 32">
              <a:extLst>
                <a:ext uri="{FF2B5EF4-FFF2-40B4-BE49-F238E27FC236}">
                  <a16:creationId xmlns:a16="http://schemas.microsoft.com/office/drawing/2014/main" id="{5BEAE9E5-691B-E01B-F264-48B361210A8C}"/>
                </a:ext>
              </a:extLst>
            </p:cNvPr>
            <p:cNvSpPr/>
            <p:nvPr/>
          </p:nvSpPr>
          <p:spPr>
            <a:xfrm>
              <a:off x="31872310" y="21545899"/>
              <a:ext cx="575799" cy="923330"/>
            </a:xfrm>
            <a:prstGeom prst="rect">
              <a:avLst/>
            </a:prstGeom>
            <a:noFill/>
            <a:ln>
              <a:noFill/>
            </a:ln>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3</a:t>
              </a:r>
            </a:p>
          </p:txBody>
        </p:sp>
      </p:grpSp>
      <p:graphicFrame>
        <p:nvGraphicFramePr>
          <p:cNvPr id="34" name="Table 34">
            <a:extLst>
              <a:ext uri="{FF2B5EF4-FFF2-40B4-BE49-F238E27FC236}">
                <a16:creationId xmlns:a16="http://schemas.microsoft.com/office/drawing/2014/main" id="{DCC895B2-D3BC-6773-4F90-A197926888A0}"/>
              </a:ext>
            </a:extLst>
          </p:cNvPr>
          <p:cNvGraphicFramePr>
            <a:graphicFrameLocks noGrp="1"/>
          </p:cNvGraphicFramePr>
          <p:nvPr/>
        </p:nvGraphicFramePr>
        <p:xfrm>
          <a:off x="12693013" y="18342166"/>
          <a:ext cx="11621240" cy="3886617"/>
        </p:xfrm>
        <a:graphic>
          <a:graphicData uri="http://schemas.openxmlformats.org/drawingml/2006/table">
            <a:tbl>
              <a:tblPr firstRow="1" bandRow="1">
                <a:tableStyleId>{5C22544A-7EE6-4342-B048-85BDC9FD1C3A}</a:tableStyleId>
              </a:tblPr>
              <a:tblGrid>
                <a:gridCol w="4604387">
                  <a:extLst>
                    <a:ext uri="{9D8B030D-6E8A-4147-A177-3AD203B41FA5}">
                      <a16:colId xmlns:a16="http://schemas.microsoft.com/office/drawing/2014/main" val="2238704537"/>
                    </a:ext>
                  </a:extLst>
                </a:gridCol>
                <a:gridCol w="7016853">
                  <a:extLst>
                    <a:ext uri="{9D8B030D-6E8A-4147-A177-3AD203B41FA5}">
                      <a16:colId xmlns:a16="http://schemas.microsoft.com/office/drawing/2014/main" val="2680831655"/>
                    </a:ext>
                  </a:extLst>
                </a:gridCol>
              </a:tblGrid>
              <a:tr h="468981">
                <a:tc>
                  <a:txBody>
                    <a:bodyPr/>
                    <a:lstStyle/>
                    <a:p>
                      <a:pPr algn="ctr"/>
                      <a:r>
                        <a:rPr lang="en-US" sz="2600" dirty="0">
                          <a:latin typeface="Times New Roman" panose="02020603050405020304" pitchFamily="18" charset="0"/>
                          <a:cs typeface="Times New Roman" panose="02020603050405020304" pitchFamily="18" charset="0"/>
                        </a:rPr>
                        <a:t>Qualitative Findings</a:t>
                      </a:r>
                    </a:p>
                  </a:txBody>
                  <a:tcPr/>
                </a:tc>
                <a:tc>
                  <a:txBody>
                    <a:bodyPr/>
                    <a:lstStyle/>
                    <a:p>
                      <a:pPr algn="ctr"/>
                      <a:r>
                        <a:rPr lang="en-US" sz="2600" dirty="0">
                          <a:latin typeface="Times New Roman" panose="02020603050405020304" pitchFamily="18" charset="0"/>
                          <a:cs typeface="Times New Roman" panose="02020603050405020304" pitchFamily="18" charset="0"/>
                        </a:rPr>
                        <a:t>Quantitative Results</a:t>
                      </a:r>
                    </a:p>
                  </a:txBody>
                  <a:tcPr/>
                </a:tc>
                <a:extLst>
                  <a:ext uri="{0D108BD9-81ED-4DB2-BD59-A6C34878D82A}">
                    <a16:rowId xmlns:a16="http://schemas.microsoft.com/office/drawing/2014/main" val="1037436065"/>
                  </a:ext>
                </a:extLst>
              </a:tr>
              <a:tr h="468981">
                <a:tc>
                  <a:txBody>
                    <a:bodyPr/>
                    <a:lstStyle/>
                    <a:p>
                      <a:pPr algn="ctr"/>
                      <a:r>
                        <a:rPr lang="en-US" sz="2600" dirty="0">
                          <a:latin typeface="Times New Roman" panose="02020603050405020304" pitchFamily="18" charset="0"/>
                          <a:cs typeface="Times New Roman" panose="02020603050405020304" pitchFamily="18" charset="0"/>
                        </a:rPr>
                        <a:t>N = 24</a:t>
                      </a:r>
                    </a:p>
                  </a:txBody>
                  <a:tcPr anchor="ctr"/>
                </a:tc>
                <a:tc>
                  <a:txBody>
                    <a:bodyPr/>
                    <a:lstStyle/>
                    <a:p>
                      <a:pPr algn="ctr"/>
                      <a:r>
                        <a:rPr lang="en-US" sz="2600" dirty="0">
                          <a:latin typeface="Times New Roman" panose="02020603050405020304" pitchFamily="18" charset="0"/>
                          <a:cs typeface="Times New Roman" panose="02020603050405020304" pitchFamily="18" charset="0"/>
                        </a:rPr>
                        <a:t>N = 158</a:t>
                      </a:r>
                    </a:p>
                  </a:txBody>
                  <a:tcPr anchor="ctr"/>
                </a:tc>
                <a:extLst>
                  <a:ext uri="{0D108BD9-81ED-4DB2-BD59-A6C34878D82A}">
                    <a16:rowId xmlns:a16="http://schemas.microsoft.com/office/drawing/2014/main" val="2395476367"/>
                  </a:ext>
                </a:extLst>
              </a:tr>
              <a:tr h="850028">
                <a:tc>
                  <a:txBody>
                    <a:bodyPr/>
                    <a:lstStyle/>
                    <a:p>
                      <a:pPr algn="ctr"/>
                      <a:r>
                        <a:rPr lang="en-US" sz="2600" dirty="0">
                          <a:latin typeface="Times New Roman" panose="02020603050405020304" pitchFamily="18" charset="0"/>
                          <a:cs typeface="Times New Roman" panose="02020603050405020304" pitchFamily="18" charset="0"/>
                        </a:rPr>
                        <a:t>Majority white, cis-female, hospital social workers.</a:t>
                      </a:r>
                    </a:p>
                  </a:txBody>
                  <a:tcPr anchor="ctr"/>
                </a:tc>
                <a:tc>
                  <a:txBody>
                    <a:bodyPr/>
                    <a:lstStyle/>
                    <a:p>
                      <a:pPr algn="ctr"/>
                      <a:r>
                        <a:rPr lang="en-US" sz="2600" dirty="0">
                          <a:latin typeface="Times New Roman" panose="02020603050405020304" pitchFamily="18" charset="0"/>
                          <a:cs typeface="Times New Roman" panose="02020603050405020304" pitchFamily="18" charset="0"/>
                        </a:rPr>
                        <a:t>Majority white, cis-female, hospital social workers</a:t>
                      </a:r>
                    </a:p>
                  </a:txBody>
                  <a:tcPr anchor="ctr"/>
                </a:tc>
                <a:extLst>
                  <a:ext uri="{0D108BD9-81ED-4DB2-BD59-A6C34878D82A}">
                    <a16:rowId xmlns:a16="http://schemas.microsoft.com/office/drawing/2014/main" val="3336572186"/>
                  </a:ext>
                </a:extLst>
              </a:tr>
              <a:tr h="468981">
                <a:tc rowSpan="3">
                  <a:txBody>
                    <a:bodyPr/>
                    <a:lstStyle/>
                    <a:p>
                      <a:pPr algn="ctr"/>
                      <a:r>
                        <a:rPr lang="en-US" sz="2600" dirty="0">
                          <a:latin typeface="Times New Roman" panose="02020603050405020304" pitchFamily="18" charset="0"/>
                          <a:cs typeface="Times New Roman" panose="02020603050405020304" pitchFamily="18" charset="0"/>
                        </a:rPr>
                        <a:t>3 Themes (see figure right)</a:t>
                      </a:r>
                    </a:p>
                  </a:txBody>
                  <a:tcPr anchor="ctr"/>
                </a:tc>
                <a:tc>
                  <a:txBody>
                    <a:bodyPr/>
                    <a:lstStyle/>
                    <a:p>
                      <a:pPr algn="ctr"/>
                      <a:r>
                        <a:rPr lang="en-US" sz="2600" dirty="0">
                          <a:latin typeface="Times New Roman" panose="02020603050405020304" pitchFamily="18" charset="0"/>
                          <a:cs typeface="Times New Roman" panose="02020603050405020304" pitchFamily="18" charset="0"/>
                        </a:rPr>
                        <a:t>MISS-HSW alpha = 0.86</a:t>
                      </a:r>
                    </a:p>
                  </a:txBody>
                  <a:tcPr anchor="ctr"/>
                </a:tc>
                <a:extLst>
                  <a:ext uri="{0D108BD9-81ED-4DB2-BD59-A6C34878D82A}">
                    <a16:rowId xmlns:a16="http://schemas.microsoft.com/office/drawing/2014/main" val="1793283052"/>
                  </a:ext>
                </a:extLst>
              </a:tr>
              <a:tr h="850028">
                <a:tc vMerge="1">
                  <a:txBody>
                    <a:bodyPr/>
                    <a:lstStyle/>
                    <a:p>
                      <a:pPr algn="ctr"/>
                      <a:endParaRPr lang="en-US" sz="2600" dirty="0"/>
                    </a:p>
                  </a:txBody>
                  <a:tcPr/>
                </a:tc>
                <a:tc>
                  <a:txBody>
                    <a:bodyPr/>
                    <a:lstStyle/>
                    <a:p>
                      <a:pPr algn="ctr"/>
                      <a:r>
                        <a:rPr lang="en-US" sz="2600" dirty="0">
                          <a:latin typeface="Times New Roman" panose="02020603050405020304" pitchFamily="18" charset="0"/>
                          <a:cs typeface="Times New Roman" panose="02020603050405020304" pitchFamily="18" charset="0"/>
                        </a:rPr>
                        <a:t>2 Factors Produced </a:t>
                      </a:r>
                    </a:p>
                    <a:p>
                      <a:pPr algn="ctr"/>
                      <a:r>
                        <a:rPr lang="en-US" sz="2600" dirty="0">
                          <a:latin typeface="Times New Roman" panose="02020603050405020304" pitchFamily="18" charset="0"/>
                          <a:cs typeface="Times New Roman" panose="02020603050405020304" pitchFamily="18" charset="0"/>
                        </a:rPr>
                        <a:t>(emotions factor, purpose/values factor)</a:t>
                      </a:r>
                    </a:p>
                  </a:txBody>
                  <a:tcPr anchor="ctr"/>
                </a:tc>
                <a:extLst>
                  <a:ext uri="{0D108BD9-81ED-4DB2-BD59-A6C34878D82A}">
                    <a16:rowId xmlns:a16="http://schemas.microsoft.com/office/drawing/2014/main" val="1151786357"/>
                  </a:ext>
                </a:extLst>
              </a:tr>
              <a:tr h="655737">
                <a:tc vMerge="1">
                  <a:txBody>
                    <a:bodyPr/>
                    <a:lstStyle/>
                    <a:p>
                      <a:pPr algn="ctr"/>
                      <a:endParaRPr lang="en-US" sz="2600" dirty="0"/>
                    </a:p>
                  </a:txBody>
                  <a:tcPr/>
                </a:tc>
                <a:tc>
                  <a:txBody>
                    <a:bodyPr/>
                    <a:lstStyle/>
                    <a:p>
                      <a:pPr algn="ctr"/>
                      <a:r>
                        <a:rPr lang="en-US" sz="2600" dirty="0">
                          <a:latin typeface="Times New Roman" panose="02020603050405020304" pitchFamily="18" charset="0"/>
                          <a:cs typeface="Times New Roman" panose="02020603050405020304" pitchFamily="18" charset="0"/>
                        </a:rPr>
                        <a:t>HSWs are experiencing adverse wellbeing</a:t>
                      </a:r>
                    </a:p>
                  </a:txBody>
                  <a:tcPr anchor="ctr"/>
                </a:tc>
                <a:extLst>
                  <a:ext uri="{0D108BD9-81ED-4DB2-BD59-A6C34878D82A}">
                    <a16:rowId xmlns:a16="http://schemas.microsoft.com/office/drawing/2014/main" val="1994714919"/>
                  </a:ext>
                </a:extLst>
              </a:tr>
            </a:tbl>
          </a:graphicData>
        </a:graphic>
      </p:graphicFrame>
      <p:pic>
        <p:nvPicPr>
          <p:cNvPr id="36" name="Picture 35" descr="Diagram&#10;&#10;Description automatically generated">
            <a:extLst>
              <a:ext uri="{FF2B5EF4-FFF2-40B4-BE49-F238E27FC236}">
                <a16:creationId xmlns:a16="http://schemas.microsoft.com/office/drawing/2014/main" id="{5F33F72B-7DA1-01D8-5C84-B6F179740680}"/>
              </a:ext>
            </a:extLst>
          </p:cNvPr>
          <p:cNvPicPr>
            <a:picLocks noChangeAspect="1"/>
          </p:cNvPicPr>
          <p:nvPr/>
        </p:nvPicPr>
        <p:blipFill rotWithShape="1">
          <a:blip r:embed="rId2">
            <a:extLst>
              <a:ext uri="{28A0092B-C50C-407E-A947-70E740481C1C}">
                <a14:useLocalDpi xmlns:a14="http://schemas.microsoft.com/office/drawing/2010/main" val="0"/>
              </a:ext>
            </a:extLst>
          </a:blip>
          <a:srcRect b="21260"/>
          <a:stretch/>
        </p:blipFill>
        <p:spPr>
          <a:xfrm>
            <a:off x="13130591" y="11795358"/>
            <a:ext cx="10238618" cy="5273442"/>
          </a:xfrm>
          <a:prstGeom prst="rect">
            <a:avLst/>
          </a:prstGeom>
        </p:spPr>
      </p:pic>
      <p:pic>
        <p:nvPicPr>
          <p:cNvPr id="39" name="Picture 38" descr="Text&#10;&#10;Description automatically generated with medium confidence">
            <a:extLst>
              <a:ext uri="{FF2B5EF4-FFF2-40B4-BE49-F238E27FC236}">
                <a16:creationId xmlns:a16="http://schemas.microsoft.com/office/drawing/2014/main" id="{B2B574B0-E8AC-6EF4-4EA8-6586A5DE3B56}"/>
              </a:ext>
            </a:extLst>
          </p:cNvPr>
          <p:cNvPicPr>
            <a:picLocks noChangeAspect="1"/>
          </p:cNvPicPr>
          <p:nvPr/>
        </p:nvPicPr>
        <p:blipFill rotWithShape="1">
          <a:blip r:embed="rId3">
            <a:extLst>
              <a:ext uri="{28A0092B-C50C-407E-A947-70E740481C1C}">
                <a14:useLocalDpi xmlns:a14="http://schemas.microsoft.com/office/drawing/2010/main" val="0"/>
              </a:ext>
            </a:extLst>
          </a:blip>
          <a:srcRect t="1" r="63606" b="-29399"/>
          <a:stretch/>
        </p:blipFill>
        <p:spPr>
          <a:xfrm>
            <a:off x="533400" y="2129518"/>
            <a:ext cx="2451492" cy="19658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Placeholder 3">
            <a:extLst>
              <a:ext uri="{FF2B5EF4-FFF2-40B4-BE49-F238E27FC236}">
                <a16:creationId xmlns:a16="http://schemas.microsoft.com/office/drawing/2014/main" id="{18868D57-F73C-A843-A3B8-8F86551E00DA}"/>
              </a:ext>
            </a:extLst>
          </p:cNvPr>
          <p:cNvSpPr>
            <a:spLocks noGrp="1" noChangeArrowheads="1"/>
          </p:cNvSpPr>
          <p:nvPr>
            <p:ph type="body" sz="quarter" idx="10"/>
          </p:nvPr>
        </p:nvSpPr>
        <p:spPr bwMode="auto">
          <a:xfrm>
            <a:off x="306388" y="3436763"/>
            <a:ext cx="35814000" cy="21928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dirty="0">
                <a:latin typeface="Arial" panose="020B0604020202020204" pitchFamily="34" charset="0"/>
                <a:cs typeface="Arial" panose="020B0604020202020204" pitchFamily="34" charset="0"/>
              </a:rPr>
              <a:t>Risk Factors for Kidney Injury Among Male and Female Sugarcane Workers in Central America</a:t>
            </a:r>
          </a:p>
        </p:txBody>
      </p:sp>
      <p:sp>
        <p:nvSpPr>
          <p:cNvPr id="3076" name="Text Placeholder 4">
            <a:extLst>
              <a:ext uri="{FF2B5EF4-FFF2-40B4-BE49-F238E27FC236}">
                <a16:creationId xmlns:a16="http://schemas.microsoft.com/office/drawing/2014/main" id="{10861478-4B19-1243-BC61-D0AB16C2B507}"/>
              </a:ext>
            </a:extLst>
          </p:cNvPr>
          <p:cNvSpPr>
            <a:spLocks noGrp="1" noChangeArrowheads="1"/>
          </p:cNvSpPr>
          <p:nvPr>
            <p:ph type="body" sz="quarter" idx="11"/>
          </p:nvPr>
        </p:nvSpPr>
        <p:spPr bwMode="auto">
          <a:xfrm>
            <a:off x="3937000" y="4504848"/>
            <a:ext cx="27051000" cy="14962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750" dirty="0">
                <a:latin typeface="Arial" panose="020B0604020202020204" pitchFamily="34" charset="0"/>
                <a:cs typeface="Arial" panose="020B0604020202020204" pitchFamily="34" charset="0"/>
              </a:rPr>
              <a:t>Sara Hull, MPH Candidate EHOH and Epidemiology</a:t>
            </a:r>
          </a:p>
          <a:p>
            <a:r>
              <a:rPr lang="en-US" altLang="en-US" sz="3750" dirty="0">
                <a:latin typeface="Arial" panose="020B0604020202020204" pitchFamily="34" charset="0"/>
                <a:cs typeface="Arial" panose="020B0604020202020204" pitchFamily="34" charset="0"/>
              </a:rPr>
              <a:t>Preceptor: Dr. Jaime Butler-Dawson </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3077" name="Text Placeholder 5">
            <a:extLst>
              <a:ext uri="{FF2B5EF4-FFF2-40B4-BE49-F238E27FC236}">
                <a16:creationId xmlns:a16="http://schemas.microsoft.com/office/drawing/2014/main" id="{D93A9EBB-E5B7-D240-88F6-8940CE416EDE}"/>
              </a:ext>
            </a:extLst>
          </p:cNvPr>
          <p:cNvSpPr>
            <a:spLocks noGrp="1" noChangeArrowheads="1"/>
          </p:cNvSpPr>
          <p:nvPr>
            <p:ph type="body" sz="quarter" idx="12"/>
          </p:nvPr>
        </p:nvSpPr>
        <p:spPr bwMode="auto">
          <a:xfrm>
            <a:off x="277416" y="4750552"/>
            <a:ext cx="10501312" cy="1064778"/>
          </a:xfrm>
          <a:solidFill>
            <a:schemeClr val="bg2"/>
          </a:solidFill>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Background</a:t>
            </a:r>
          </a:p>
        </p:txBody>
      </p:sp>
      <p:sp>
        <p:nvSpPr>
          <p:cNvPr id="3078" name="Text Placeholder 6">
            <a:extLst>
              <a:ext uri="{FF2B5EF4-FFF2-40B4-BE49-F238E27FC236}">
                <a16:creationId xmlns:a16="http://schemas.microsoft.com/office/drawing/2014/main" id="{39C13F0E-0CFA-DB4C-9BA1-669C60C44B25}"/>
              </a:ext>
            </a:extLst>
          </p:cNvPr>
          <p:cNvSpPr>
            <a:spLocks noGrp="1" noChangeArrowheads="1"/>
          </p:cNvSpPr>
          <p:nvPr>
            <p:ph type="body" sz="quarter" idx="13"/>
          </p:nvPr>
        </p:nvSpPr>
        <p:spPr bwMode="auto">
          <a:xfrm>
            <a:off x="143330" y="16773255"/>
            <a:ext cx="11038919" cy="964686"/>
          </a:xfrm>
          <a:solidFill>
            <a:schemeClr val="bg2"/>
          </a:solidFill>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Methods</a:t>
            </a:r>
          </a:p>
        </p:txBody>
      </p:sp>
      <p:sp>
        <p:nvSpPr>
          <p:cNvPr id="3080" name="Text Placeholder 8">
            <a:extLst>
              <a:ext uri="{FF2B5EF4-FFF2-40B4-BE49-F238E27FC236}">
                <a16:creationId xmlns:a16="http://schemas.microsoft.com/office/drawing/2014/main" id="{092B2CA2-C0C3-4740-B533-E0494631D2E8}"/>
              </a:ext>
            </a:extLst>
          </p:cNvPr>
          <p:cNvSpPr>
            <a:spLocks noGrp="1" noChangeArrowheads="1"/>
          </p:cNvSpPr>
          <p:nvPr>
            <p:ph type="body" sz="quarter" idx="15"/>
          </p:nvPr>
        </p:nvSpPr>
        <p:spPr bwMode="auto">
          <a:xfrm>
            <a:off x="217488" y="12280900"/>
            <a:ext cx="10663872" cy="1025877"/>
          </a:xfrm>
          <a:solidFill>
            <a:schemeClr val="bg2"/>
          </a:solidFill>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Objectives </a:t>
            </a:r>
          </a:p>
        </p:txBody>
      </p:sp>
      <p:sp>
        <p:nvSpPr>
          <p:cNvPr id="3082" name="Text Placeholder 10">
            <a:extLst>
              <a:ext uri="{FF2B5EF4-FFF2-40B4-BE49-F238E27FC236}">
                <a16:creationId xmlns:a16="http://schemas.microsoft.com/office/drawing/2014/main" id="{FC63459B-1FA4-D746-A33C-CD1981821ACF}"/>
              </a:ext>
            </a:extLst>
          </p:cNvPr>
          <p:cNvSpPr>
            <a:spLocks noGrp="1" noChangeArrowheads="1"/>
          </p:cNvSpPr>
          <p:nvPr>
            <p:ph type="body" sz="quarter" idx="17"/>
          </p:nvPr>
        </p:nvSpPr>
        <p:spPr bwMode="auto">
          <a:xfrm>
            <a:off x="248445" y="5740400"/>
            <a:ext cx="10559256" cy="64483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altLang="en-US" dirty="0">
                <a:latin typeface="+mn-lt"/>
                <a:cs typeface="Arial" panose="020B0604020202020204" pitchFamily="34" charset="0"/>
              </a:rPr>
              <a:t>Agricultural workers in Central America, such as sugarcane and production workers in Guatemala, Nicaragua, and Mexico are at an increased risk of developing Chronic Kidney Disease of Unknown Cause (CKDu). CKDu it is thought to have a multifactorial etiology, and several mechanisms have been proposed including; exposure to agrochemicals, heavy metals, and NSAIDS. Many of these exposures may play a role in developing CKDu, however, the current leading hypothesis is that strenuous physical labor in in hot climates may lead to recurrent heat stress and dehydration, which may result in an increased risk of acute kidney injury (AKI), and reduced kidney function over time. Many previous studies have focused on male workers; however, female workers may also be at risk of CKDu. </a:t>
            </a:r>
          </a:p>
        </p:txBody>
      </p:sp>
      <p:sp>
        <p:nvSpPr>
          <p:cNvPr id="3086" name="Text Placeholder 14">
            <a:extLst>
              <a:ext uri="{FF2B5EF4-FFF2-40B4-BE49-F238E27FC236}">
                <a16:creationId xmlns:a16="http://schemas.microsoft.com/office/drawing/2014/main" id="{C3F6C5AF-5BEC-1944-AAC8-A770F79B1EBA}"/>
              </a:ext>
            </a:extLst>
          </p:cNvPr>
          <p:cNvSpPr>
            <a:spLocks noGrp="1" noChangeArrowheads="1"/>
          </p:cNvSpPr>
          <p:nvPr>
            <p:ph type="body" sz="quarter" idx="22"/>
          </p:nvPr>
        </p:nvSpPr>
        <p:spPr bwMode="auto">
          <a:xfrm>
            <a:off x="217489" y="13296900"/>
            <a:ext cx="10918028" cy="2106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latin typeface="Arial" panose="020B0604020202020204" pitchFamily="34" charset="0"/>
                <a:cs typeface="Arial" panose="020B0604020202020204" pitchFamily="34" charset="0"/>
              </a:rPr>
              <a:t>This study examined hydration status and kidney function across the work shift among 431 male and female sugarcane workers in Guatemala, Nicaragua, and Mexico. </a:t>
            </a:r>
          </a:p>
          <a:p>
            <a:r>
              <a:rPr lang="en-US" altLang="en-US" b="1" dirty="0">
                <a:latin typeface="Arial" panose="020B0604020202020204" pitchFamily="34" charset="0"/>
                <a:cs typeface="Arial" panose="020B0604020202020204" pitchFamily="34" charset="0"/>
              </a:rPr>
              <a:t>Aim 1: </a:t>
            </a:r>
            <a:r>
              <a:rPr lang="en-US" altLang="en-US" dirty="0">
                <a:latin typeface="Arial" panose="020B0604020202020204" pitchFamily="34" charset="0"/>
                <a:cs typeface="Arial" panose="020B0604020202020204" pitchFamily="34" charset="0"/>
              </a:rPr>
              <a:t>Investigate biomarkers associated with change in creatinine (kidney injury) in male &amp; female sugarcane workers </a:t>
            </a:r>
          </a:p>
          <a:p>
            <a:r>
              <a:rPr lang="en-US" altLang="en-US" b="1" dirty="0">
                <a:latin typeface="Arial" panose="020B0604020202020204" pitchFamily="34" charset="0"/>
                <a:cs typeface="Arial" panose="020B0604020202020204" pitchFamily="34" charset="0"/>
              </a:rPr>
              <a:t>Aim 2: </a:t>
            </a:r>
            <a:r>
              <a:rPr lang="en-US" altLang="en-US" dirty="0">
                <a:latin typeface="Arial" panose="020B0604020202020204" pitchFamily="34" charset="0"/>
                <a:cs typeface="Arial" panose="020B0604020202020204" pitchFamily="34" charset="0"/>
              </a:rPr>
              <a:t>Investigate risk factors for pre- and post-shift dehydration in male &amp; female sugarcane workers  </a:t>
            </a:r>
          </a:p>
        </p:txBody>
      </p:sp>
      <p:pic>
        <p:nvPicPr>
          <p:cNvPr id="3102" name="Picture 3101">
            <a:extLst>
              <a:ext uri="{FF2B5EF4-FFF2-40B4-BE49-F238E27FC236}">
                <a16:creationId xmlns:a16="http://schemas.microsoft.com/office/drawing/2014/main" id="{E16297F5-27BA-5B0E-E14C-63370E617B75}"/>
              </a:ext>
            </a:extLst>
          </p:cNvPr>
          <p:cNvPicPr>
            <a:picLocks noChangeAspect="1"/>
          </p:cNvPicPr>
          <p:nvPr/>
        </p:nvPicPr>
        <p:blipFill>
          <a:blip r:embed="rId3"/>
          <a:stretch>
            <a:fillRect/>
          </a:stretch>
        </p:blipFill>
        <p:spPr>
          <a:xfrm>
            <a:off x="11264771" y="6028688"/>
            <a:ext cx="14046458" cy="5778804"/>
          </a:xfrm>
          <a:prstGeom prst="rect">
            <a:avLst/>
          </a:prstGeom>
        </p:spPr>
      </p:pic>
      <p:sp>
        <p:nvSpPr>
          <p:cNvPr id="3103" name="TextBox 3102">
            <a:extLst>
              <a:ext uri="{FF2B5EF4-FFF2-40B4-BE49-F238E27FC236}">
                <a16:creationId xmlns:a16="http://schemas.microsoft.com/office/drawing/2014/main" id="{DE19B3EE-ED53-24EB-60BB-367CE08B7FCE}"/>
              </a:ext>
            </a:extLst>
          </p:cNvPr>
          <p:cNvSpPr txBox="1"/>
          <p:nvPr/>
        </p:nvSpPr>
        <p:spPr>
          <a:xfrm>
            <a:off x="124024" y="17737941"/>
            <a:ext cx="11077533" cy="3323987"/>
          </a:xfrm>
          <a:prstGeom prst="rect">
            <a:avLst/>
          </a:prstGeom>
          <a:noFill/>
        </p:spPr>
        <p:txBody>
          <a:bodyPr wrap="square" rtlCol="0">
            <a:spAutoFit/>
          </a:bodyPr>
          <a:lstStyle/>
          <a:p>
            <a:pPr marL="476231" indent="-476231">
              <a:buFont typeface="Arial" panose="020B0604020202020204" pitchFamily="34" charset="0"/>
              <a:buChar char="•"/>
            </a:pPr>
            <a:r>
              <a:rPr lang="en-US" sz="3000" dirty="0"/>
              <a:t>Bivariate analysis of demographics, pre- &amp; post-shift biomarkers, and change in creatinine across work shift</a:t>
            </a:r>
          </a:p>
          <a:p>
            <a:pPr marL="476231" indent="-476231">
              <a:buFont typeface="Arial" panose="020B0604020202020204" pitchFamily="34" charset="0"/>
              <a:buChar char="•"/>
            </a:pPr>
            <a:r>
              <a:rPr lang="en-US" sz="3000" dirty="0"/>
              <a:t>Model selection for multivariable models based </a:t>
            </a:r>
            <a:r>
              <a:rPr lang="en-US" sz="3000"/>
              <a:t>on bivariate  </a:t>
            </a:r>
            <a:r>
              <a:rPr lang="en-US" sz="3000" dirty="0"/>
              <a:t>analysis: borderline significant variables (p-value &lt;0.1) and potential confounders were included in the final models </a:t>
            </a:r>
          </a:p>
          <a:p>
            <a:pPr marL="476231" indent="-476231">
              <a:buFont typeface="Arial" panose="020B0604020202020204" pitchFamily="34" charset="0"/>
              <a:buChar char="•"/>
            </a:pPr>
            <a:r>
              <a:rPr lang="en-US" sz="3000" dirty="0"/>
              <a:t>Multivariable models: 1) pre &amp; post-shift biomarkers and change and creatinine, 2) risk factors and dehydration</a:t>
            </a:r>
          </a:p>
        </p:txBody>
      </p:sp>
      <p:sp>
        <p:nvSpPr>
          <p:cNvPr id="3104" name="Text Placeholder 5">
            <a:extLst>
              <a:ext uri="{FF2B5EF4-FFF2-40B4-BE49-F238E27FC236}">
                <a16:creationId xmlns:a16="http://schemas.microsoft.com/office/drawing/2014/main" id="{074EF654-8114-1915-24EE-109E5BA08BF7}"/>
              </a:ext>
            </a:extLst>
          </p:cNvPr>
          <p:cNvSpPr txBox="1">
            <a:spLocks noChangeArrowheads="1"/>
          </p:cNvSpPr>
          <p:nvPr/>
        </p:nvSpPr>
        <p:spPr bwMode="auto">
          <a:xfrm>
            <a:off x="25619077" y="4533177"/>
            <a:ext cx="10501312" cy="1064778"/>
          </a:xfrm>
          <a:prstGeom prst="rect">
            <a:avLst/>
          </a:prstGeom>
          <a:solidFill>
            <a:schemeClr val="bg2"/>
          </a:solidFill>
        </p:spPr>
        <p:txBody>
          <a:bodyPr vert="horz" wrap="square" lIns="91440" tIns="45720" rIns="91440" bIns="45720" numCol="1" anchor="t" anchorCtr="0" compatLnSpc="1">
            <a:prstTxWarp prst="textNoShape">
              <a:avLst/>
            </a:prstTxWarp>
          </a:bodyPr>
          <a:lstStyle>
            <a:lvl1pPr marL="0" indent="0" algn="ctr" defTabSz="4200526" rtl="0" eaLnBrk="1" fontAlgn="base" hangingPunct="1">
              <a:spcBef>
                <a:spcPct val="20000"/>
              </a:spcBef>
              <a:spcAft>
                <a:spcPct val="0"/>
              </a:spcAft>
              <a:buFont typeface="Arial" panose="020B0604020202020204" pitchFamily="34" charset="0"/>
              <a:buNone/>
              <a:defRPr sz="7200" b="1" kern="1200" baseline="0">
                <a:solidFill>
                  <a:schemeClr val="tx1"/>
                </a:solidFill>
                <a:latin typeface="Arial" charset="0"/>
                <a:ea typeface="Arial" charset="0"/>
                <a:cs typeface="Arial" charset="0"/>
              </a:defRPr>
            </a:lvl1pPr>
            <a:lvl2pPr marL="2100354" indent="0" algn="l" defTabSz="4200526" rtl="0" eaLnBrk="1" fontAlgn="base" hangingPunct="1">
              <a:spcBef>
                <a:spcPct val="20000"/>
              </a:spcBef>
              <a:spcAft>
                <a:spcPct val="0"/>
              </a:spcAft>
              <a:buFont typeface="Arial" panose="020B0604020202020204" pitchFamily="34" charset="0"/>
              <a:buNone/>
              <a:defRPr sz="7200" kern="1200">
                <a:solidFill>
                  <a:schemeClr val="tx1"/>
                </a:solidFill>
                <a:latin typeface="+mn-lt"/>
                <a:ea typeface="+mn-ea"/>
                <a:cs typeface="+mn-cs"/>
              </a:defRPr>
            </a:lvl2pPr>
            <a:lvl3pPr marL="4200709" indent="0" algn="l" defTabSz="4200526" rtl="0" eaLnBrk="1" fontAlgn="base" hangingPunct="1">
              <a:spcBef>
                <a:spcPct val="20000"/>
              </a:spcBef>
              <a:spcAft>
                <a:spcPct val="0"/>
              </a:spcAft>
              <a:buFont typeface="Arial" panose="020B0604020202020204" pitchFamily="34" charset="0"/>
              <a:buNone/>
              <a:defRPr sz="7200" kern="1200">
                <a:solidFill>
                  <a:schemeClr val="tx1"/>
                </a:solidFill>
                <a:latin typeface="+mn-lt"/>
                <a:ea typeface="+mn-ea"/>
                <a:cs typeface="+mn-cs"/>
              </a:defRPr>
            </a:lvl3pPr>
            <a:lvl4pPr marL="6301064" indent="0" algn="l" defTabSz="4200526" rtl="0" eaLnBrk="1" fontAlgn="base" hangingPunct="1">
              <a:spcBef>
                <a:spcPct val="20000"/>
              </a:spcBef>
              <a:spcAft>
                <a:spcPct val="0"/>
              </a:spcAft>
              <a:buFont typeface="Arial" panose="020B0604020202020204" pitchFamily="34" charset="0"/>
              <a:buNone/>
              <a:defRPr sz="7200" kern="1200">
                <a:solidFill>
                  <a:schemeClr val="tx1"/>
                </a:solidFill>
                <a:latin typeface="+mn-lt"/>
                <a:ea typeface="+mn-ea"/>
                <a:cs typeface="+mn-cs"/>
              </a:defRPr>
            </a:lvl4pPr>
            <a:lvl5pPr marL="8401418" indent="0" algn="l" defTabSz="4200526" rtl="0" eaLnBrk="1" fontAlgn="base" hangingPunct="1">
              <a:spcBef>
                <a:spcPct val="20000"/>
              </a:spcBef>
              <a:spcAft>
                <a:spcPct val="0"/>
              </a:spcAft>
              <a:buFont typeface="Arial" panose="020B0604020202020204" pitchFamily="34" charset="0"/>
              <a:buNone/>
              <a:defRPr sz="7200" kern="1200">
                <a:solidFill>
                  <a:schemeClr val="tx1"/>
                </a:solidFill>
                <a:latin typeface="+mn-lt"/>
                <a:ea typeface="+mn-ea"/>
                <a:cs typeface="+mn-cs"/>
              </a:defRPr>
            </a:lvl5pPr>
            <a:lvl6pPr marL="11551950" indent="-1050178" algn="l" defTabSz="4200709" rtl="0" eaLnBrk="1" latinLnBrk="0" hangingPunct="1">
              <a:spcBef>
                <a:spcPct val="20000"/>
              </a:spcBef>
              <a:buFont typeface="Arial" pitchFamily="34" charset="0"/>
              <a:buChar char="•"/>
              <a:defRPr sz="9240" kern="1200">
                <a:solidFill>
                  <a:schemeClr val="tx1"/>
                </a:solidFill>
                <a:latin typeface="+mn-lt"/>
                <a:ea typeface="+mn-ea"/>
                <a:cs typeface="+mn-cs"/>
              </a:defRPr>
            </a:lvl6pPr>
            <a:lvl7pPr marL="13652305" indent="-1050178" algn="l" defTabSz="4200709" rtl="0" eaLnBrk="1" latinLnBrk="0" hangingPunct="1">
              <a:spcBef>
                <a:spcPct val="20000"/>
              </a:spcBef>
              <a:buFont typeface="Arial" pitchFamily="34" charset="0"/>
              <a:buChar char="•"/>
              <a:defRPr sz="9240" kern="1200">
                <a:solidFill>
                  <a:schemeClr val="tx1"/>
                </a:solidFill>
                <a:latin typeface="+mn-lt"/>
                <a:ea typeface="+mn-ea"/>
                <a:cs typeface="+mn-cs"/>
              </a:defRPr>
            </a:lvl7pPr>
            <a:lvl8pPr marL="15752660" indent="-1050178" algn="l" defTabSz="4200709" rtl="0" eaLnBrk="1" latinLnBrk="0" hangingPunct="1">
              <a:spcBef>
                <a:spcPct val="20000"/>
              </a:spcBef>
              <a:buFont typeface="Arial" pitchFamily="34" charset="0"/>
              <a:buChar char="•"/>
              <a:defRPr sz="9240" kern="1200">
                <a:solidFill>
                  <a:schemeClr val="tx1"/>
                </a:solidFill>
                <a:latin typeface="+mn-lt"/>
                <a:ea typeface="+mn-ea"/>
                <a:cs typeface="+mn-cs"/>
              </a:defRPr>
            </a:lvl8pPr>
            <a:lvl9pPr marL="17853014" indent="-1050178" algn="l" defTabSz="4200709" rtl="0" eaLnBrk="1" latinLnBrk="0" hangingPunct="1">
              <a:spcBef>
                <a:spcPct val="20000"/>
              </a:spcBef>
              <a:buFont typeface="Arial" pitchFamily="34" charset="0"/>
              <a:buChar char="•"/>
              <a:defRPr sz="9240" kern="1200">
                <a:solidFill>
                  <a:schemeClr val="tx1"/>
                </a:solidFill>
                <a:latin typeface="+mn-lt"/>
                <a:ea typeface="+mn-ea"/>
                <a:cs typeface="+mn-cs"/>
              </a:defRPr>
            </a:lvl9pPr>
          </a:lstStyle>
          <a:p>
            <a:r>
              <a:rPr lang="en-US" altLang="en-US" sz="6000" dirty="0">
                <a:latin typeface="Arial" panose="020B0604020202020204" pitchFamily="34" charset="0"/>
                <a:cs typeface="Arial" panose="020B0604020202020204" pitchFamily="34" charset="0"/>
              </a:rPr>
              <a:t>Results </a:t>
            </a:r>
          </a:p>
        </p:txBody>
      </p:sp>
      <p:sp>
        <p:nvSpPr>
          <p:cNvPr id="3105" name="Text Placeholder 5">
            <a:extLst>
              <a:ext uri="{FF2B5EF4-FFF2-40B4-BE49-F238E27FC236}">
                <a16:creationId xmlns:a16="http://schemas.microsoft.com/office/drawing/2014/main" id="{77188606-67B5-7D94-890C-086BAE7D38CB}"/>
              </a:ext>
            </a:extLst>
          </p:cNvPr>
          <p:cNvSpPr txBox="1">
            <a:spLocks noChangeArrowheads="1"/>
          </p:cNvSpPr>
          <p:nvPr/>
        </p:nvSpPr>
        <p:spPr bwMode="auto">
          <a:xfrm>
            <a:off x="11457537" y="18050207"/>
            <a:ext cx="13655847" cy="1116383"/>
          </a:xfrm>
          <a:prstGeom prst="rect">
            <a:avLst/>
          </a:prstGeom>
          <a:solidFill>
            <a:schemeClr val="bg2"/>
          </a:solidFill>
        </p:spPr>
        <p:txBody>
          <a:bodyPr vert="horz" wrap="square" lIns="91440" tIns="45720" rIns="91440" bIns="45720" numCol="1" anchor="t" anchorCtr="0" compatLnSpc="1">
            <a:prstTxWarp prst="textNoShape">
              <a:avLst/>
            </a:prstTxWarp>
          </a:bodyPr>
          <a:lstStyle>
            <a:lvl1pPr marL="0" indent="0" algn="ctr" defTabSz="4200526" rtl="0" eaLnBrk="1" fontAlgn="base" hangingPunct="1">
              <a:spcBef>
                <a:spcPct val="20000"/>
              </a:spcBef>
              <a:spcAft>
                <a:spcPct val="0"/>
              </a:spcAft>
              <a:buFont typeface="Arial" panose="020B0604020202020204" pitchFamily="34" charset="0"/>
              <a:buNone/>
              <a:defRPr sz="7200" b="1" kern="1200" baseline="0">
                <a:solidFill>
                  <a:schemeClr val="tx1"/>
                </a:solidFill>
                <a:latin typeface="Arial" charset="0"/>
                <a:ea typeface="Arial" charset="0"/>
                <a:cs typeface="Arial" charset="0"/>
              </a:defRPr>
            </a:lvl1pPr>
            <a:lvl2pPr marL="2100354" indent="0" algn="l" defTabSz="4200526" rtl="0" eaLnBrk="1" fontAlgn="base" hangingPunct="1">
              <a:spcBef>
                <a:spcPct val="20000"/>
              </a:spcBef>
              <a:spcAft>
                <a:spcPct val="0"/>
              </a:spcAft>
              <a:buFont typeface="Arial" panose="020B0604020202020204" pitchFamily="34" charset="0"/>
              <a:buNone/>
              <a:defRPr sz="7200" kern="1200">
                <a:solidFill>
                  <a:schemeClr val="tx1"/>
                </a:solidFill>
                <a:latin typeface="+mn-lt"/>
                <a:ea typeface="+mn-ea"/>
                <a:cs typeface="+mn-cs"/>
              </a:defRPr>
            </a:lvl2pPr>
            <a:lvl3pPr marL="4200709" indent="0" algn="l" defTabSz="4200526" rtl="0" eaLnBrk="1" fontAlgn="base" hangingPunct="1">
              <a:spcBef>
                <a:spcPct val="20000"/>
              </a:spcBef>
              <a:spcAft>
                <a:spcPct val="0"/>
              </a:spcAft>
              <a:buFont typeface="Arial" panose="020B0604020202020204" pitchFamily="34" charset="0"/>
              <a:buNone/>
              <a:defRPr sz="7200" kern="1200">
                <a:solidFill>
                  <a:schemeClr val="tx1"/>
                </a:solidFill>
                <a:latin typeface="+mn-lt"/>
                <a:ea typeface="+mn-ea"/>
                <a:cs typeface="+mn-cs"/>
              </a:defRPr>
            </a:lvl3pPr>
            <a:lvl4pPr marL="6301064" indent="0" algn="l" defTabSz="4200526" rtl="0" eaLnBrk="1" fontAlgn="base" hangingPunct="1">
              <a:spcBef>
                <a:spcPct val="20000"/>
              </a:spcBef>
              <a:spcAft>
                <a:spcPct val="0"/>
              </a:spcAft>
              <a:buFont typeface="Arial" panose="020B0604020202020204" pitchFamily="34" charset="0"/>
              <a:buNone/>
              <a:defRPr sz="7200" kern="1200">
                <a:solidFill>
                  <a:schemeClr val="tx1"/>
                </a:solidFill>
                <a:latin typeface="+mn-lt"/>
                <a:ea typeface="+mn-ea"/>
                <a:cs typeface="+mn-cs"/>
              </a:defRPr>
            </a:lvl4pPr>
            <a:lvl5pPr marL="8401418" indent="0" algn="l" defTabSz="4200526" rtl="0" eaLnBrk="1" fontAlgn="base" hangingPunct="1">
              <a:spcBef>
                <a:spcPct val="20000"/>
              </a:spcBef>
              <a:spcAft>
                <a:spcPct val="0"/>
              </a:spcAft>
              <a:buFont typeface="Arial" panose="020B0604020202020204" pitchFamily="34" charset="0"/>
              <a:buNone/>
              <a:defRPr sz="7200" kern="1200">
                <a:solidFill>
                  <a:schemeClr val="tx1"/>
                </a:solidFill>
                <a:latin typeface="+mn-lt"/>
                <a:ea typeface="+mn-ea"/>
                <a:cs typeface="+mn-cs"/>
              </a:defRPr>
            </a:lvl5pPr>
            <a:lvl6pPr marL="11551950" indent="-1050178" algn="l" defTabSz="4200709" rtl="0" eaLnBrk="1" latinLnBrk="0" hangingPunct="1">
              <a:spcBef>
                <a:spcPct val="20000"/>
              </a:spcBef>
              <a:buFont typeface="Arial" pitchFamily="34" charset="0"/>
              <a:buChar char="•"/>
              <a:defRPr sz="9240" kern="1200">
                <a:solidFill>
                  <a:schemeClr val="tx1"/>
                </a:solidFill>
                <a:latin typeface="+mn-lt"/>
                <a:ea typeface="+mn-ea"/>
                <a:cs typeface="+mn-cs"/>
              </a:defRPr>
            </a:lvl6pPr>
            <a:lvl7pPr marL="13652305" indent="-1050178" algn="l" defTabSz="4200709" rtl="0" eaLnBrk="1" latinLnBrk="0" hangingPunct="1">
              <a:spcBef>
                <a:spcPct val="20000"/>
              </a:spcBef>
              <a:buFont typeface="Arial" pitchFamily="34" charset="0"/>
              <a:buChar char="•"/>
              <a:defRPr sz="9240" kern="1200">
                <a:solidFill>
                  <a:schemeClr val="tx1"/>
                </a:solidFill>
                <a:latin typeface="+mn-lt"/>
                <a:ea typeface="+mn-ea"/>
                <a:cs typeface="+mn-cs"/>
              </a:defRPr>
            </a:lvl7pPr>
            <a:lvl8pPr marL="15752660" indent="-1050178" algn="l" defTabSz="4200709" rtl="0" eaLnBrk="1" latinLnBrk="0" hangingPunct="1">
              <a:spcBef>
                <a:spcPct val="20000"/>
              </a:spcBef>
              <a:buFont typeface="Arial" pitchFamily="34" charset="0"/>
              <a:buChar char="•"/>
              <a:defRPr sz="9240" kern="1200">
                <a:solidFill>
                  <a:schemeClr val="tx1"/>
                </a:solidFill>
                <a:latin typeface="+mn-lt"/>
                <a:ea typeface="+mn-ea"/>
                <a:cs typeface="+mn-cs"/>
              </a:defRPr>
            </a:lvl8pPr>
            <a:lvl9pPr marL="17853014" indent="-1050178" algn="l" defTabSz="4200709" rtl="0" eaLnBrk="1" latinLnBrk="0" hangingPunct="1">
              <a:spcBef>
                <a:spcPct val="20000"/>
              </a:spcBef>
              <a:buFont typeface="Arial" pitchFamily="34" charset="0"/>
              <a:buChar char="•"/>
              <a:defRPr sz="9240" kern="1200">
                <a:solidFill>
                  <a:schemeClr val="tx1"/>
                </a:solidFill>
                <a:latin typeface="+mn-lt"/>
                <a:ea typeface="+mn-ea"/>
                <a:cs typeface="+mn-cs"/>
              </a:defRPr>
            </a:lvl9pPr>
          </a:lstStyle>
          <a:p>
            <a:r>
              <a:rPr lang="en-US" altLang="en-US" sz="6000" dirty="0">
                <a:latin typeface="Arial" panose="020B0604020202020204" pitchFamily="34" charset="0"/>
                <a:cs typeface="Arial" panose="020B0604020202020204" pitchFamily="34" charset="0"/>
              </a:rPr>
              <a:t>Recommendations</a:t>
            </a:r>
          </a:p>
          <a:p>
            <a:endParaRPr lang="en-US" altLang="en-US" sz="6000" dirty="0">
              <a:latin typeface="Arial" panose="020B0604020202020204" pitchFamily="34" charset="0"/>
              <a:cs typeface="Arial" panose="020B0604020202020204" pitchFamily="34" charset="0"/>
            </a:endParaRPr>
          </a:p>
        </p:txBody>
      </p:sp>
      <p:sp>
        <p:nvSpPr>
          <p:cNvPr id="3135" name="TextBox 3134">
            <a:extLst>
              <a:ext uri="{FF2B5EF4-FFF2-40B4-BE49-F238E27FC236}">
                <a16:creationId xmlns:a16="http://schemas.microsoft.com/office/drawing/2014/main" id="{39F06F0D-DF71-0A72-471F-CF52208690D0}"/>
              </a:ext>
            </a:extLst>
          </p:cNvPr>
          <p:cNvSpPr txBox="1"/>
          <p:nvPr/>
        </p:nvSpPr>
        <p:spPr>
          <a:xfrm>
            <a:off x="25694641" y="12420600"/>
            <a:ext cx="10425748" cy="8875763"/>
          </a:xfrm>
          <a:prstGeom prst="rect">
            <a:avLst/>
          </a:prstGeom>
          <a:noFill/>
        </p:spPr>
        <p:txBody>
          <a:bodyPr wrap="square" rtlCol="0">
            <a:spAutoFit/>
          </a:bodyPr>
          <a:lstStyle/>
          <a:p>
            <a:pPr marL="714346" indent="-714346">
              <a:buFont typeface="Arial" panose="020B0604020202020204" pitchFamily="34" charset="0"/>
              <a:buChar char="•"/>
            </a:pPr>
            <a:r>
              <a:rPr lang="en-US" sz="3583" dirty="0">
                <a:solidFill>
                  <a:schemeClr val="tx1">
                    <a:lumMod val="50000"/>
                  </a:schemeClr>
                </a:solidFill>
              </a:rPr>
              <a:t>Female workers were at a significant increased risk of kidney injury across the work shift and there was trending significance among all production workers</a:t>
            </a:r>
          </a:p>
          <a:p>
            <a:pPr marL="714346" indent="-714346">
              <a:buFont typeface="Arial" panose="020B0604020202020204" pitchFamily="34" charset="0"/>
              <a:buChar char="•"/>
            </a:pPr>
            <a:r>
              <a:rPr lang="en-US" sz="3583" dirty="0">
                <a:solidFill>
                  <a:schemeClr val="tx1">
                    <a:lumMod val="50000"/>
                  </a:schemeClr>
                </a:solidFill>
              </a:rPr>
              <a:t>Among all workers, decreases in hydration markers were associated with kidney injury</a:t>
            </a:r>
          </a:p>
          <a:p>
            <a:pPr marL="714346" indent="-714346">
              <a:buFont typeface="Arial" panose="020B0604020202020204" pitchFamily="34" charset="0"/>
              <a:buChar char="•"/>
            </a:pPr>
            <a:r>
              <a:rPr lang="en-US" sz="3583" dirty="0">
                <a:solidFill>
                  <a:schemeClr val="tx1">
                    <a:lumMod val="50000"/>
                  </a:schemeClr>
                </a:solidFill>
              </a:rPr>
              <a:t>Younger workers were at an increased risk of kidney injury</a:t>
            </a:r>
          </a:p>
          <a:p>
            <a:pPr marL="714346" indent="-714346">
              <a:buFont typeface="Arial" panose="020B0604020202020204" pitchFamily="34" charset="0"/>
              <a:buChar char="•"/>
            </a:pPr>
            <a:r>
              <a:rPr lang="en-US" sz="3583" dirty="0">
                <a:solidFill>
                  <a:schemeClr val="tx1">
                    <a:lumMod val="50000"/>
                  </a:schemeClr>
                </a:solidFill>
              </a:rPr>
              <a:t>Those with prediabetes (n=46) or diabetes (n=3) were more likely to be dehydrated at the beginning of the work shift </a:t>
            </a:r>
          </a:p>
          <a:p>
            <a:pPr marL="714346" indent="-714346">
              <a:buFont typeface="Arial" panose="020B0604020202020204" pitchFamily="34" charset="0"/>
              <a:buChar char="•"/>
            </a:pPr>
            <a:r>
              <a:rPr lang="en-US" sz="3583" dirty="0">
                <a:solidFill>
                  <a:schemeClr val="tx1">
                    <a:lumMod val="50000"/>
                  </a:schemeClr>
                </a:solidFill>
              </a:rPr>
              <a:t>Females were more likely to be hydrated at the beginning of the work shift but were at an increased risk of dehydration at the end of the workday </a:t>
            </a:r>
          </a:p>
          <a:p>
            <a:pPr marL="714346" indent="-714346">
              <a:buFont typeface="Arial" panose="020B0604020202020204" pitchFamily="34" charset="0"/>
              <a:buChar char="•"/>
            </a:pPr>
            <a:endParaRPr lang="en-US" sz="3333" dirty="0">
              <a:solidFill>
                <a:schemeClr val="tx1">
                  <a:lumMod val="50000"/>
                </a:schemeClr>
              </a:solidFill>
            </a:endParaRPr>
          </a:p>
        </p:txBody>
      </p:sp>
      <p:sp>
        <p:nvSpPr>
          <p:cNvPr id="3136" name="Text Placeholder 5">
            <a:extLst>
              <a:ext uri="{FF2B5EF4-FFF2-40B4-BE49-F238E27FC236}">
                <a16:creationId xmlns:a16="http://schemas.microsoft.com/office/drawing/2014/main" id="{ECD1922D-3113-9F65-E9D3-3ABC939EAEB4}"/>
              </a:ext>
            </a:extLst>
          </p:cNvPr>
          <p:cNvSpPr txBox="1">
            <a:spLocks noChangeArrowheads="1"/>
          </p:cNvSpPr>
          <p:nvPr/>
        </p:nvSpPr>
        <p:spPr bwMode="auto">
          <a:xfrm>
            <a:off x="25745439" y="11408329"/>
            <a:ext cx="10501312" cy="1064778"/>
          </a:xfrm>
          <a:prstGeom prst="rect">
            <a:avLst/>
          </a:prstGeom>
          <a:solidFill>
            <a:schemeClr val="bg2"/>
          </a:solidFill>
        </p:spPr>
        <p:txBody>
          <a:bodyPr vert="horz" wrap="square" lIns="91440" tIns="45720" rIns="91440" bIns="45720" numCol="1" anchor="t" anchorCtr="0" compatLnSpc="1">
            <a:prstTxWarp prst="textNoShape">
              <a:avLst/>
            </a:prstTxWarp>
          </a:bodyPr>
          <a:lstStyle>
            <a:lvl1pPr marL="0" indent="0" algn="ctr" defTabSz="4200526" rtl="0" eaLnBrk="1" fontAlgn="base" hangingPunct="1">
              <a:spcBef>
                <a:spcPct val="20000"/>
              </a:spcBef>
              <a:spcAft>
                <a:spcPct val="0"/>
              </a:spcAft>
              <a:buFont typeface="Arial" panose="020B0604020202020204" pitchFamily="34" charset="0"/>
              <a:buNone/>
              <a:defRPr sz="7200" b="1" kern="1200" baseline="0">
                <a:solidFill>
                  <a:schemeClr val="tx1"/>
                </a:solidFill>
                <a:latin typeface="Arial" charset="0"/>
                <a:ea typeface="Arial" charset="0"/>
                <a:cs typeface="Arial" charset="0"/>
              </a:defRPr>
            </a:lvl1pPr>
            <a:lvl2pPr marL="2100354" indent="0" algn="l" defTabSz="4200526" rtl="0" eaLnBrk="1" fontAlgn="base" hangingPunct="1">
              <a:spcBef>
                <a:spcPct val="20000"/>
              </a:spcBef>
              <a:spcAft>
                <a:spcPct val="0"/>
              </a:spcAft>
              <a:buFont typeface="Arial" panose="020B0604020202020204" pitchFamily="34" charset="0"/>
              <a:buNone/>
              <a:defRPr sz="7200" kern="1200">
                <a:solidFill>
                  <a:schemeClr val="tx1"/>
                </a:solidFill>
                <a:latin typeface="+mn-lt"/>
                <a:ea typeface="+mn-ea"/>
                <a:cs typeface="+mn-cs"/>
              </a:defRPr>
            </a:lvl2pPr>
            <a:lvl3pPr marL="4200709" indent="0" algn="l" defTabSz="4200526" rtl="0" eaLnBrk="1" fontAlgn="base" hangingPunct="1">
              <a:spcBef>
                <a:spcPct val="20000"/>
              </a:spcBef>
              <a:spcAft>
                <a:spcPct val="0"/>
              </a:spcAft>
              <a:buFont typeface="Arial" panose="020B0604020202020204" pitchFamily="34" charset="0"/>
              <a:buNone/>
              <a:defRPr sz="7200" kern="1200">
                <a:solidFill>
                  <a:schemeClr val="tx1"/>
                </a:solidFill>
                <a:latin typeface="+mn-lt"/>
                <a:ea typeface="+mn-ea"/>
                <a:cs typeface="+mn-cs"/>
              </a:defRPr>
            </a:lvl3pPr>
            <a:lvl4pPr marL="6301064" indent="0" algn="l" defTabSz="4200526" rtl="0" eaLnBrk="1" fontAlgn="base" hangingPunct="1">
              <a:spcBef>
                <a:spcPct val="20000"/>
              </a:spcBef>
              <a:spcAft>
                <a:spcPct val="0"/>
              </a:spcAft>
              <a:buFont typeface="Arial" panose="020B0604020202020204" pitchFamily="34" charset="0"/>
              <a:buNone/>
              <a:defRPr sz="7200" kern="1200">
                <a:solidFill>
                  <a:schemeClr val="tx1"/>
                </a:solidFill>
                <a:latin typeface="+mn-lt"/>
                <a:ea typeface="+mn-ea"/>
                <a:cs typeface="+mn-cs"/>
              </a:defRPr>
            </a:lvl4pPr>
            <a:lvl5pPr marL="8401418" indent="0" algn="l" defTabSz="4200526" rtl="0" eaLnBrk="1" fontAlgn="base" hangingPunct="1">
              <a:spcBef>
                <a:spcPct val="20000"/>
              </a:spcBef>
              <a:spcAft>
                <a:spcPct val="0"/>
              </a:spcAft>
              <a:buFont typeface="Arial" panose="020B0604020202020204" pitchFamily="34" charset="0"/>
              <a:buNone/>
              <a:defRPr sz="7200" kern="1200">
                <a:solidFill>
                  <a:schemeClr val="tx1"/>
                </a:solidFill>
                <a:latin typeface="+mn-lt"/>
                <a:ea typeface="+mn-ea"/>
                <a:cs typeface="+mn-cs"/>
              </a:defRPr>
            </a:lvl5pPr>
            <a:lvl6pPr marL="11551950" indent="-1050178" algn="l" defTabSz="4200709" rtl="0" eaLnBrk="1" latinLnBrk="0" hangingPunct="1">
              <a:spcBef>
                <a:spcPct val="20000"/>
              </a:spcBef>
              <a:buFont typeface="Arial" pitchFamily="34" charset="0"/>
              <a:buChar char="•"/>
              <a:defRPr sz="9240" kern="1200">
                <a:solidFill>
                  <a:schemeClr val="tx1"/>
                </a:solidFill>
                <a:latin typeface="+mn-lt"/>
                <a:ea typeface="+mn-ea"/>
                <a:cs typeface="+mn-cs"/>
              </a:defRPr>
            </a:lvl6pPr>
            <a:lvl7pPr marL="13652305" indent="-1050178" algn="l" defTabSz="4200709" rtl="0" eaLnBrk="1" latinLnBrk="0" hangingPunct="1">
              <a:spcBef>
                <a:spcPct val="20000"/>
              </a:spcBef>
              <a:buFont typeface="Arial" pitchFamily="34" charset="0"/>
              <a:buChar char="•"/>
              <a:defRPr sz="9240" kern="1200">
                <a:solidFill>
                  <a:schemeClr val="tx1"/>
                </a:solidFill>
                <a:latin typeface="+mn-lt"/>
                <a:ea typeface="+mn-ea"/>
                <a:cs typeface="+mn-cs"/>
              </a:defRPr>
            </a:lvl7pPr>
            <a:lvl8pPr marL="15752660" indent="-1050178" algn="l" defTabSz="4200709" rtl="0" eaLnBrk="1" latinLnBrk="0" hangingPunct="1">
              <a:spcBef>
                <a:spcPct val="20000"/>
              </a:spcBef>
              <a:buFont typeface="Arial" pitchFamily="34" charset="0"/>
              <a:buChar char="•"/>
              <a:defRPr sz="9240" kern="1200">
                <a:solidFill>
                  <a:schemeClr val="tx1"/>
                </a:solidFill>
                <a:latin typeface="+mn-lt"/>
                <a:ea typeface="+mn-ea"/>
                <a:cs typeface="+mn-cs"/>
              </a:defRPr>
            </a:lvl8pPr>
            <a:lvl9pPr marL="17853014" indent="-1050178" algn="l" defTabSz="4200709" rtl="0" eaLnBrk="1" latinLnBrk="0" hangingPunct="1">
              <a:spcBef>
                <a:spcPct val="20000"/>
              </a:spcBef>
              <a:buFont typeface="Arial" pitchFamily="34" charset="0"/>
              <a:buChar char="•"/>
              <a:defRPr sz="9240" kern="1200">
                <a:solidFill>
                  <a:schemeClr val="tx1"/>
                </a:solidFill>
                <a:latin typeface="+mn-lt"/>
                <a:ea typeface="+mn-ea"/>
                <a:cs typeface="+mn-cs"/>
              </a:defRPr>
            </a:lvl9pPr>
          </a:lstStyle>
          <a:p>
            <a:r>
              <a:rPr lang="en-US" altLang="en-US" sz="6000" dirty="0">
                <a:latin typeface="Arial" panose="020B0604020202020204" pitchFamily="34" charset="0"/>
                <a:cs typeface="Arial" panose="020B0604020202020204" pitchFamily="34" charset="0"/>
              </a:rPr>
              <a:t>Summary  </a:t>
            </a:r>
          </a:p>
        </p:txBody>
      </p:sp>
      <p:sp>
        <p:nvSpPr>
          <p:cNvPr id="3140" name="TextBox 3139">
            <a:extLst>
              <a:ext uri="{FF2B5EF4-FFF2-40B4-BE49-F238E27FC236}">
                <a16:creationId xmlns:a16="http://schemas.microsoft.com/office/drawing/2014/main" id="{3DB50A57-4EE7-4A2C-2392-D09188076C8E}"/>
              </a:ext>
            </a:extLst>
          </p:cNvPr>
          <p:cNvSpPr txBox="1"/>
          <p:nvPr/>
        </p:nvSpPr>
        <p:spPr>
          <a:xfrm>
            <a:off x="11385465" y="19166589"/>
            <a:ext cx="14046457" cy="2400657"/>
          </a:xfrm>
          <a:prstGeom prst="rect">
            <a:avLst/>
          </a:prstGeom>
          <a:noFill/>
        </p:spPr>
        <p:txBody>
          <a:bodyPr wrap="square" rtlCol="0">
            <a:spAutoFit/>
          </a:bodyPr>
          <a:lstStyle/>
          <a:p>
            <a:pPr marL="714346" indent="-714346">
              <a:buFont typeface="Arial" panose="020B0604020202020204" pitchFamily="34" charset="0"/>
              <a:buChar char="•"/>
            </a:pPr>
            <a:r>
              <a:rPr lang="en-US" sz="3000" dirty="0"/>
              <a:t>Work with sugarcane agribusiness to educate women and production workers on the importance of rest, shade, and hydration</a:t>
            </a:r>
          </a:p>
          <a:p>
            <a:pPr marL="714346" indent="-714346">
              <a:buFont typeface="Arial" panose="020B0604020202020204" pitchFamily="34" charset="0"/>
              <a:buChar char="•"/>
            </a:pPr>
            <a:r>
              <a:rPr lang="en-US" sz="3000" dirty="0"/>
              <a:t>Reduce barriers to hydration for women and production workers</a:t>
            </a:r>
          </a:p>
          <a:p>
            <a:pPr marL="714346" indent="-714346">
              <a:buFont typeface="Arial" panose="020B0604020202020204" pitchFamily="34" charset="0"/>
              <a:buChar char="•"/>
            </a:pPr>
            <a:r>
              <a:rPr lang="en-US" sz="3000" dirty="0"/>
              <a:t>Increase access to water and electrolytes packets in the field  </a:t>
            </a:r>
          </a:p>
          <a:p>
            <a:pPr marL="714346" indent="-714346">
              <a:buFont typeface="Arial" panose="020B0604020202020204" pitchFamily="34" charset="0"/>
              <a:buChar char="•"/>
            </a:pPr>
            <a:endParaRPr lang="en-US" sz="3000" dirty="0"/>
          </a:p>
        </p:txBody>
      </p:sp>
      <p:pic>
        <p:nvPicPr>
          <p:cNvPr id="3142" name="Picture 3141">
            <a:extLst>
              <a:ext uri="{FF2B5EF4-FFF2-40B4-BE49-F238E27FC236}">
                <a16:creationId xmlns:a16="http://schemas.microsoft.com/office/drawing/2014/main" id="{2FD65545-C195-30B2-A337-155B87759589}"/>
              </a:ext>
            </a:extLst>
          </p:cNvPr>
          <p:cNvPicPr>
            <a:picLocks noChangeAspect="1"/>
          </p:cNvPicPr>
          <p:nvPr/>
        </p:nvPicPr>
        <p:blipFill>
          <a:blip r:embed="rId4"/>
          <a:stretch>
            <a:fillRect/>
          </a:stretch>
        </p:blipFill>
        <p:spPr>
          <a:xfrm>
            <a:off x="25697181" y="5851819"/>
            <a:ext cx="10505645" cy="5246860"/>
          </a:xfrm>
          <a:prstGeom prst="rect">
            <a:avLst/>
          </a:prstGeom>
        </p:spPr>
      </p:pic>
      <p:pic>
        <p:nvPicPr>
          <p:cNvPr id="3341" name="Picture 3340">
            <a:extLst>
              <a:ext uri="{FF2B5EF4-FFF2-40B4-BE49-F238E27FC236}">
                <a16:creationId xmlns:a16="http://schemas.microsoft.com/office/drawing/2014/main" id="{2667B90D-7B39-9143-3C48-A257BCACFB2D}"/>
              </a:ext>
            </a:extLst>
          </p:cNvPr>
          <p:cNvPicPr>
            <a:picLocks noChangeAspect="1"/>
          </p:cNvPicPr>
          <p:nvPr/>
        </p:nvPicPr>
        <p:blipFill>
          <a:blip r:embed="rId5"/>
          <a:stretch>
            <a:fillRect/>
          </a:stretch>
        </p:blipFill>
        <p:spPr>
          <a:xfrm>
            <a:off x="12200913" y="11872307"/>
            <a:ext cx="11945418" cy="61094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0503926-9D4C-DD44-A6FA-ED85F8D96D15}"/>
              </a:ext>
            </a:extLst>
          </p:cNvPr>
          <p:cNvSpPr/>
          <p:nvPr/>
        </p:nvSpPr>
        <p:spPr>
          <a:xfrm>
            <a:off x="12268199" y="20293578"/>
            <a:ext cx="23660553" cy="2490222"/>
          </a:xfrm>
          <a:prstGeom prst="rect">
            <a:avLst/>
          </a:prstGeom>
          <a:solidFill>
            <a:srgbClr val="F15914">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7687E759-0305-C549-B53D-5F3034C26E6B}"/>
              </a:ext>
            </a:extLst>
          </p:cNvPr>
          <p:cNvSpPr/>
          <p:nvPr/>
        </p:nvSpPr>
        <p:spPr>
          <a:xfrm>
            <a:off x="12359706" y="4563158"/>
            <a:ext cx="23660553" cy="15403218"/>
          </a:xfrm>
          <a:prstGeom prst="rect">
            <a:avLst/>
          </a:prstGeom>
          <a:solidFill>
            <a:srgbClr val="007E66">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064EFF99-50F5-8B41-BB15-02138389783C}"/>
              </a:ext>
            </a:extLst>
          </p:cNvPr>
          <p:cNvSpPr/>
          <p:nvPr/>
        </p:nvSpPr>
        <p:spPr>
          <a:xfrm>
            <a:off x="350586" y="13879286"/>
            <a:ext cx="11554162" cy="8609556"/>
          </a:xfrm>
          <a:prstGeom prst="rect">
            <a:avLst/>
          </a:prstGeom>
          <a:solidFill>
            <a:srgbClr val="007E66">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D740DFFC-D61A-C349-83E7-54D8DA616011}"/>
              </a:ext>
            </a:extLst>
          </p:cNvPr>
          <p:cNvSpPr/>
          <p:nvPr/>
        </p:nvSpPr>
        <p:spPr>
          <a:xfrm>
            <a:off x="270782" y="4563157"/>
            <a:ext cx="11554162" cy="907664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4103" name="Text Placeholder 1">
            <a:extLst>
              <a:ext uri="{FF2B5EF4-FFF2-40B4-BE49-F238E27FC236}">
                <a16:creationId xmlns:a16="http://schemas.microsoft.com/office/drawing/2014/main" id="{04E69ABC-A66B-E545-B3D5-132E4B79929F}"/>
              </a:ext>
            </a:extLst>
          </p:cNvPr>
          <p:cNvSpPr>
            <a:spLocks noGrp="1" noChangeArrowheads="1"/>
          </p:cNvSpPr>
          <p:nvPr>
            <p:ph type="body" sz="quarter" idx="10"/>
          </p:nvPr>
        </p:nvSpPr>
        <p:spPr bwMode="auto">
          <a:xfrm>
            <a:off x="270782" y="1799261"/>
            <a:ext cx="31537275"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72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Spatiotemporal Patterns of Injection &amp; Abandoned Oil &amp; Gas Wells in Colorado</a:t>
            </a:r>
            <a:r>
              <a:rPr lang="en-US" sz="7200" dirty="0">
                <a:solidFill>
                  <a:schemeClr val="accent4"/>
                </a:solidFill>
                <a:effectLst/>
              </a:rPr>
              <a:t> </a:t>
            </a:r>
            <a:endParaRPr lang="en-US" altLang="en-US" sz="7200" dirty="0">
              <a:solidFill>
                <a:schemeClr val="accent4"/>
              </a:solidFill>
              <a:latin typeface="Arial" panose="020B0604020202020204" pitchFamily="34" charset="0"/>
              <a:cs typeface="Arial" panose="020B0604020202020204" pitchFamily="34" charset="0"/>
            </a:endParaRPr>
          </a:p>
        </p:txBody>
      </p:sp>
      <p:sp>
        <p:nvSpPr>
          <p:cNvPr id="4104" name="Text Placeholder 2">
            <a:extLst>
              <a:ext uri="{FF2B5EF4-FFF2-40B4-BE49-F238E27FC236}">
                <a16:creationId xmlns:a16="http://schemas.microsoft.com/office/drawing/2014/main" id="{CFE8C6CA-46B3-EF40-BD35-CBC7EB348475}"/>
              </a:ext>
            </a:extLst>
          </p:cNvPr>
          <p:cNvSpPr>
            <a:spLocks noGrp="1" noChangeArrowheads="1"/>
          </p:cNvSpPr>
          <p:nvPr>
            <p:ph type="body" sz="quarter" idx="11"/>
          </p:nvPr>
        </p:nvSpPr>
        <p:spPr bwMode="auto">
          <a:xfrm>
            <a:off x="458559" y="3094354"/>
            <a:ext cx="27051000" cy="98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dirty="0">
                <a:solidFill>
                  <a:schemeClr val="tx2"/>
                </a:solidFill>
                <a:latin typeface="Arial" panose="020B0604020202020204" pitchFamily="34" charset="0"/>
                <a:cs typeface="Arial" panose="020B0604020202020204" pitchFamily="34" charset="0"/>
              </a:rPr>
              <a:t>Hannah L. Walters, MPH | DrPH Student, EOH, Colorado School of Public Health</a:t>
            </a:r>
          </a:p>
        </p:txBody>
      </p:sp>
      <p:sp>
        <p:nvSpPr>
          <p:cNvPr id="4105" name="Text Placeholder 3">
            <a:extLst>
              <a:ext uri="{FF2B5EF4-FFF2-40B4-BE49-F238E27FC236}">
                <a16:creationId xmlns:a16="http://schemas.microsoft.com/office/drawing/2014/main" id="{390B0291-049C-7A4C-AAA0-C27464DAC97D}"/>
              </a:ext>
            </a:extLst>
          </p:cNvPr>
          <p:cNvSpPr>
            <a:spLocks noGrp="1" noChangeArrowheads="1"/>
          </p:cNvSpPr>
          <p:nvPr>
            <p:ph type="body" sz="quarter" idx="12"/>
          </p:nvPr>
        </p:nvSpPr>
        <p:spPr bwMode="auto">
          <a:xfrm>
            <a:off x="532607" y="4724400"/>
            <a:ext cx="1063375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dirty="0">
                <a:latin typeface="Arial" panose="020B0604020202020204" pitchFamily="34" charset="0"/>
                <a:cs typeface="Arial" panose="020B0604020202020204" pitchFamily="34" charset="0"/>
              </a:rPr>
              <a:t>Background &amp; Objectives</a:t>
            </a:r>
          </a:p>
        </p:txBody>
      </p:sp>
      <p:sp>
        <p:nvSpPr>
          <p:cNvPr id="4106" name="Text Placeholder 4">
            <a:extLst>
              <a:ext uri="{FF2B5EF4-FFF2-40B4-BE49-F238E27FC236}">
                <a16:creationId xmlns:a16="http://schemas.microsoft.com/office/drawing/2014/main" id="{5E1180D3-B93C-1047-A280-2B2F5D3BE8AA}"/>
              </a:ext>
            </a:extLst>
          </p:cNvPr>
          <p:cNvSpPr>
            <a:spLocks noGrp="1" noChangeArrowheads="1"/>
          </p:cNvSpPr>
          <p:nvPr>
            <p:ph type="body" sz="quarter" idx="13"/>
          </p:nvPr>
        </p:nvSpPr>
        <p:spPr bwMode="auto">
          <a:xfrm>
            <a:off x="458559" y="13868400"/>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dirty="0">
                <a:latin typeface="Arial" panose="020B0604020202020204" pitchFamily="34" charset="0"/>
                <a:cs typeface="Arial" panose="020B0604020202020204" pitchFamily="34" charset="0"/>
              </a:rPr>
              <a:t>Methods</a:t>
            </a:r>
          </a:p>
        </p:txBody>
      </p:sp>
      <p:sp>
        <p:nvSpPr>
          <p:cNvPr id="4107" name="Text Placeholder 5">
            <a:extLst>
              <a:ext uri="{FF2B5EF4-FFF2-40B4-BE49-F238E27FC236}">
                <a16:creationId xmlns:a16="http://schemas.microsoft.com/office/drawing/2014/main" id="{9BC25294-12A0-ED4F-9C13-1C1F64E6B557}"/>
              </a:ext>
            </a:extLst>
          </p:cNvPr>
          <p:cNvSpPr>
            <a:spLocks noGrp="1" noChangeArrowheads="1"/>
          </p:cNvSpPr>
          <p:nvPr>
            <p:ph type="body" sz="quarter" idx="14"/>
          </p:nvPr>
        </p:nvSpPr>
        <p:spPr bwMode="auto">
          <a:xfrm>
            <a:off x="12350183" y="4572000"/>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dirty="0">
                <a:latin typeface="Arial" panose="020B0604020202020204" pitchFamily="34" charset="0"/>
                <a:cs typeface="Arial" panose="020B0604020202020204" pitchFamily="34" charset="0"/>
              </a:rPr>
              <a:t>Results</a:t>
            </a:r>
          </a:p>
        </p:txBody>
      </p:sp>
      <p:sp>
        <p:nvSpPr>
          <p:cNvPr id="4109" name="Text Placeholder 7">
            <a:extLst>
              <a:ext uri="{FF2B5EF4-FFF2-40B4-BE49-F238E27FC236}">
                <a16:creationId xmlns:a16="http://schemas.microsoft.com/office/drawing/2014/main" id="{59594A07-2436-5948-9EBC-F35B27E4C8F6}"/>
              </a:ext>
            </a:extLst>
          </p:cNvPr>
          <p:cNvSpPr>
            <a:spLocks noGrp="1" noChangeArrowheads="1"/>
          </p:cNvSpPr>
          <p:nvPr>
            <p:ph type="body" sz="quarter" idx="16"/>
          </p:nvPr>
        </p:nvSpPr>
        <p:spPr bwMode="auto">
          <a:xfrm>
            <a:off x="12350182" y="20345400"/>
            <a:ext cx="7239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5000" dirty="0">
                <a:latin typeface="Arial" panose="020B0604020202020204" pitchFamily="34" charset="0"/>
                <a:cs typeface="Arial" panose="020B0604020202020204" pitchFamily="34" charset="0"/>
              </a:rPr>
              <a:t>Next Steps</a:t>
            </a:r>
          </a:p>
        </p:txBody>
      </p:sp>
      <p:sp>
        <p:nvSpPr>
          <p:cNvPr id="4110" name="Text Placeholder 8">
            <a:extLst>
              <a:ext uri="{FF2B5EF4-FFF2-40B4-BE49-F238E27FC236}">
                <a16:creationId xmlns:a16="http://schemas.microsoft.com/office/drawing/2014/main" id="{8CCF9978-0C9E-AE42-BBE1-BA558E27CDF1}"/>
              </a:ext>
            </a:extLst>
          </p:cNvPr>
          <p:cNvSpPr>
            <a:spLocks noGrp="1" noChangeArrowheads="1"/>
          </p:cNvSpPr>
          <p:nvPr>
            <p:ph type="body" sz="quarter" idx="17"/>
          </p:nvPr>
        </p:nvSpPr>
        <p:spPr bwMode="auto">
          <a:xfrm>
            <a:off x="663578" y="5791200"/>
            <a:ext cx="10633754" cy="55693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effectLst/>
                <a:latin typeface="+mn-lt"/>
                <a:ea typeface="Calibri" panose="020F0502020204030204" pitchFamily="34" charset="0"/>
              </a:rPr>
              <a:t>In the last ten years, oil and gas (OG) production in Colorado has quadrupled due to innovations in extractive technology. </a:t>
            </a:r>
            <a:r>
              <a:rPr lang="en-US" b="1" dirty="0">
                <a:latin typeface="+mn-lt"/>
                <a:ea typeface="Calibri" panose="020F0502020204030204" pitchFamily="34" charset="0"/>
              </a:rPr>
              <a:t>R</a:t>
            </a:r>
            <a:r>
              <a:rPr lang="en-US" b="1" dirty="0">
                <a:effectLst/>
                <a:latin typeface="+mn-lt"/>
                <a:ea typeface="Calibri" panose="020F0502020204030204" pitchFamily="34" charset="0"/>
              </a:rPr>
              <a:t>esearch on decommissioned oil and gas infrastructure will become increasingly important as the U.S. transitions away from fossil fuels. </a:t>
            </a:r>
            <a:r>
              <a:rPr lang="en-US" dirty="0">
                <a:effectLst/>
                <a:latin typeface="+mn-lt"/>
                <a:ea typeface="Calibri" panose="020F0502020204030204" pitchFamily="34" charset="0"/>
              </a:rPr>
              <a:t>Understanding patterns of inactive wells now and which communities may be disproportionately burdened by aging infrastructure, would help illuminate the full lifecycle of risk that communities face while OG companies continue to seek new well construction. </a:t>
            </a:r>
          </a:p>
          <a:p>
            <a:endParaRPr lang="en-US" dirty="0">
              <a:effectLst/>
              <a:latin typeface="+mn-lt"/>
              <a:ea typeface="Calibri" panose="020F0502020204030204" pitchFamily="34" charset="0"/>
            </a:endParaRPr>
          </a:p>
          <a:p>
            <a:r>
              <a:rPr lang="en-US" kern="100" dirty="0">
                <a:effectLst/>
                <a:latin typeface="+mn-lt"/>
                <a:ea typeface="Calibri" panose="020F0502020204030204" pitchFamily="34" charset="0"/>
                <a:cs typeface="Calibri" panose="020F0502020204030204" pitchFamily="34" charset="0"/>
              </a:rPr>
              <a:t>This analysis sought to </a:t>
            </a:r>
            <a:r>
              <a:rPr lang="en-US" b="1" kern="100" dirty="0">
                <a:effectLst/>
                <a:latin typeface="+mn-lt"/>
                <a:ea typeface="Calibri" panose="020F0502020204030204" pitchFamily="34" charset="0"/>
                <a:cs typeface="Calibri" panose="020F0502020204030204" pitchFamily="34" charset="0"/>
              </a:rPr>
              <a:t>characterizes</a:t>
            </a:r>
            <a:r>
              <a:rPr lang="en-US" kern="100" dirty="0">
                <a:effectLst/>
                <a:latin typeface="+mn-lt"/>
                <a:ea typeface="Calibri" panose="020F0502020204030204" pitchFamily="34" charset="0"/>
                <a:cs typeface="Calibri" panose="020F0502020204030204" pitchFamily="34" charset="0"/>
              </a:rPr>
              <a:t> </a:t>
            </a:r>
            <a:r>
              <a:rPr lang="en-US" b="1" kern="100" dirty="0">
                <a:effectLst/>
                <a:latin typeface="+mn-lt"/>
                <a:ea typeface="Calibri" panose="020F0502020204030204" pitchFamily="34" charset="0"/>
                <a:cs typeface="Calibri" panose="020F0502020204030204" pitchFamily="34" charset="0"/>
              </a:rPr>
              <a:t>the spatial landscape of abandoned/repurposed oil and gas infrastructure in the state</a:t>
            </a:r>
            <a:r>
              <a:rPr lang="en-US" kern="100" dirty="0">
                <a:effectLst/>
                <a:latin typeface="+mn-lt"/>
                <a:ea typeface="Calibri" panose="020F0502020204030204" pitchFamily="34" charset="0"/>
                <a:cs typeface="Calibri" panose="020F0502020204030204" pitchFamily="34" charset="0"/>
              </a:rPr>
              <a:t>, while setting up future research questions related to the environmental justice</a:t>
            </a:r>
            <a:r>
              <a:rPr lang="en-US" kern="100" dirty="0">
                <a:latin typeface="+mn-lt"/>
                <a:ea typeface="Calibri" panose="020F0502020204030204" pitchFamily="34" charset="0"/>
                <a:cs typeface="Calibri" panose="020F0502020204030204" pitchFamily="34" charset="0"/>
              </a:rPr>
              <a:t>,</a:t>
            </a:r>
            <a:r>
              <a:rPr lang="en-US" kern="100" dirty="0">
                <a:effectLst/>
                <a:latin typeface="+mn-lt"/>
                <a:ea typeface="Calibri" panose="020F0502020204030204" pitchFamily="34" charset="0"/>
                <a:cs typeface="Calibri" panose="020F0502020204030204" pitchFamily="34" charset="0"/>
              </a:rPr>
              <a:t> and potential health risks associated with abandoned oil and gas wells in Colorado. </a:t>
            </a:r>
            <a:endParaRPr lang="en-US" kern="100" dirty="0">
              <a:effectLst/>
              <a:latin typeface="+mn-lt"/>
              <a:ea typeface="Calibri" panose="020F0502020204030204" pitchFamily="34" charset="0"/>
              <a:cs typeface="Times New Roman" panose="02020603050405020304" pitchFamily="18" charset="0"/>
            </a:endParaRPr>
          </a:p>
          <a:p>
            <a:endParaRPr lang="en-US" dirty="0">
              <a:effectLst/>
              <a:latin typeface="+mn-lt"/>
              <a:ea typeface="Calibri" panose="020F0502020204030204" pitchFamily="34" charset="0"/>
            </a:endParaRPr>
          </a:p>
          <a:p>
            <a:endParaRPr lang="en-US" altLang="en-US" dirty="0">
              <a:latin typeface="+mn-lt"/>
              <a:cs typeface="Arial" panose="020B0604020202020204" pitchFamily="34" charset="0"/>
            </a:endParaRPr>
          </a:p>
          <a:p>
            <a:endParaRPr lang="en-US" altLang="en-US" dirty="0">
              <a:latin typeface="+mn-lt"/>
              <a:cs typeface="Arial" panose="020B0604020202020204" pitchFamily="34" charset="0"/>
            </a:endParaRPr>
          </a:p>
        </p:txBody>
      </p:sp>
      <p:sp>
        <p:nvSpPr>
          <p:cNvPr id="4111" name="Text Placeholder 9">
            <a:extLst>
              <a:ext uri="{FF2B5EF4-FFF2-40B4-BE49-F238E27FC236}">
                <a16:creationId xmlns:a16="http://schemas.microsoft.com/office/drawing/2014/main" id="{71D3A2A2-D226-9A4A-B158-9A4552D01E5F}"/>
              </a:ext>
            </a:extLst>
          </p:cNvPr>
          <p:cNvSpPr>
            <a:spLocks noGrp="1" noChangeArrowheads="1"/>
          </p:cNvSpPr>
          <p:nvPr>
            <p:ph type="body" sz="quarter" idx="19"/>
          </p:nvPr>
        </p:nvSpPr>
        <p:spPr bwMode="auto">
          <a:xfrm>
            <a:off x="498196" y="14956612"/>
            <a:ext cx="11182062" cy="74548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latin typeface="Arial" panose="020B0604020202020204" pitchFamily="34" charset="0"/>
                <a:cs typeface="Arial" panose="020B0604020202020204" pitchFamily="34" charset="0"/>
              </a:rPr>
              <a:t>Study Area/Population</a:t>
            </a:r>
            <a:r>
              <a:rPr lang="en-US" altLang="en-US" dirty="0">
                <a:latin typeface="Arial" panose="020B0604020202020204" pitchFamily="34" charset="0"/>
                <a:cs typeface="Arial" panose="020B0604020202020204" pitchFamily="34" charset="0"/>
              </a:rPr>
              <a:t>: Colorado, respondents to the 2022 TABS survey.</a:t>
            </a:r>
          </a:p>
          <a:p>
            <a:r>
              <a:rPr lang="en-US" altLang="en-US" b="1" dirty="0">
                <a:latin typeface="Arial" panose="020B0604020202020204" pitchFamily="34" charset="0"/>
                <a:cs typeface="Arial" panose="020B0604020202020204" pitchFamily="34" charset="0"/>
              </a:rPr>
              <a:t>Data Sources: </a:t>
            </a:r>
          </a:p>
          <a:p>
            <a:pPr marL="457200" indent="-457200">
              <a:buFont typeface="Arial" panose="020B0604020202020204" pitchFamily="34" charset="0"/>
              <a:buChar char="•"/>
            </a:pPr>
            <a:r>
              <a:rPr lang="en-US" altLang="en-US" dirty="0">
                <a:latin typeface="Arial" panose="020B0604020202020204" pitchFamily="34" charset="0"/>
                <a:cs typeface="Arial" panose="020B0604020202020204" pitchFamily="34" charset="0"/>
              </a:rPr>
              <a:t>2021 Colorado Oil &amp; Gas Conservation Commission (COGCC)</a:t>
            </a:r>
          </a:p>
          <a:p>
            <a:pPr marL="457200" indent="-457200">
              <a:buFont typeface="Arial" panose="020B0604020202020204" pitchFamily="34" charset="0"/>
              <a:buChar char="•"/>
            </a:pPr>
            <a:r>
              <a:rPr lang="en-US" altLang="en-US" dirty="0">
                <a:latin typeface="Arial" panose="020B0604020202020204" pitchFamily="34" charset="0"/>
                <a:cs typeface="Arial" panose="020B0604020202020204" pitchFamily="34" charset="0"/>
              </a:rPr>
              <a:t>2022 The Attitudes &amp; Behavior Survey (TABS) </a:t>
            </a:r>
          </a:p>
          <a:p>
            <a:r>
              <a:rPr lang="en-US" altLang="en-US" b="1" dirty="0">
                <a:latin typeface="Arial" panose="020B0604020202020204" pitchFamily="34" charset="0"/>
                <a:cs typeface="Arial" panose="020B0604020202020204" pitchFamily="34" charset="0"/>
              </a:rPr>
              <a:t>Geospatial Analyses: </a:t>
            </a:r>
          </a:p>
          <a:p>
            <a:pPr marL="457200" indent="-457200">
              <a:buFont typeface="Arial" panose="020B0604020202020204" pitchFamily="34" charset="0"/>
              <a:buChar char="•"/>
            </a:pPr>
            <a:r>
              <a:rPr lang="en-US" altLang="en-US" dirty="0">
                <a:latin typeface="Arial" panose="020B0604020202020204" pitchFamily="34" charset="0"/>
                <a:cs typeface="Arial" panose="020B0604020202020204" pitchFamily="34" charset="0"/>
              </a:rPr>
              <a:t>Emerging hotspot analysis of injection, abandoned, producing, and permitted wells. </a:t>
            </a:r>
          </a:p>
          <a:p>
            <a:pPr marL="457200" indent="-457200">
              <a:buFont typeface="Arial" panose="020B0604020202020204" pitchFamily="34" charset="0"/>
              <a:buChar char="•"/>
            </a:pPr>
            <a:r>
              <a:rPr lang="en-US" altLang="en-US" dirty="0">
                <a:latin typeface="Arial" panose="020B0604020202020204" pitchFamily="34" charset="0"/>
                <a:cs typeface="Arial" panose="020B0604020202020204" pitchFamily="34" charset="0"/>
              </a:rPr>
              <a:t>Near distances between TABS respondent residential locations and abandoned and injection wells were calculated to classify proximity. </a:t>
            </a:r>
          </a:p>
        </p:txBody>
      </p:sp>
      <p:sp>
        <p:nvSpPr>
          <p:cNvPr id="4112" name="Text Placeholder 10">
            <a:extLst>
              <a:ext uri="{FF2B5EF4-FFF2-40B4-BE49-F238E27FC236}">
                <a16:creationId xmlns:a16="http://schemas.microsoft.com/office/drawing/2014/main" id="{09C50AA1-1B7C-7049-BEB8-41401B34B7E6}"/>
              </a:ext>
            </a:extLst>
          </p:cNvPr>
          <p:cNvSpPr>
            <a:spLocks noGrp="1" noChangeArrowheads="1"/>
          </p:cNvSpPr>
          <p:nvPr>
            <p:ph type="body" sz="quarter" idx="20"/>
          </p:nvPr>
        </p:nvSpPr>
        <p:spPr bwMode="auto">
          <a:xfrm>
            <a:off x="12350182" y="5486400"/>
            <a:ext cx="22476733" cy="304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There were unsurprising consecutive hotspots of all well types in Weld and Garfield counties. Of note was </a:t>
            </a:r>
            <a:r>
              <a:rPr lang="en-US" altLang="en-US" b="1" dirty="0">
                <a:latin typeface="Arial" panose="020B0604020202020204" pitchFamily="34" charset="0"/>
                <a:cs typeface="Arial" panose="020B0604020202020204" pitchFamily="34" charset="0"/>
              </a:rPr>
              <a:t>new emerging hotspot of injection wells in Cheyenne county</a:t>
            </a:r>
            <a:r>
              <a:rPr lang="en-US" altLang="en-US" dirty="0">
                <a:latin typeface="Arial" panose="020B0604020202020204" pitchFamily="34" charset="0"/>
                <a:cs typeface="Arial" panose="020B0604020202020204" pitchFamily="34" charset="0"/>
              </a:rPr>
              <a:t> and of abandoned wells in La Plata. </a:t>
            </a:r>
            <a:r>
              <a:rPr lang="en-US" altLang="en-US" b="1" dirty="0">
                <a:latin typeface="Arial" panose="020B0604020202020204" pitchFamily="34" charset="0"/>
                <a:cs typeface="Arial" panose="020B0604020202020204" pitchFamily="34" charset="0"/>
              </a:rPr>
              <a:t>There were no historical or diminishing hotspots of any well type</a:t>
            </a:r>
            <a:r>
              <a:rPr lang="en-US" altLang="en-US" dirty="0">
                <a:latin typeface="Arial" panose="020B0604020202020204" pitchFamily="34" charset="0"/>
                <a:cs typeface="Arial" panose="020B0604020202020204" pitchFamily="34" charset="0"/>
              </a:rPr>
              <a:t>, only an oscillating hotspot of producing wells in Weld and Garfield. Sample sizes of respondents to TABS who live within 1 mile of abandoned or injection wells was too small to test for statistical differences and reporting. </a:t>
            </a:r>
          </a:p>
          <a:p>
            <a:endParaRPr lang="en-US" altLang="en-US" dirty="0">
              <a:latin typeface="Arial" panose="020B0604020202020204" pitchFamily="34" charset="0"/>
              <a:cs typeface="Arial" panose="020B0604020202020204" pitchFamily="34" charset="0"/>
            </a:endParaRPr>
          </a:p>
        </p:txBody>
      </p:sp>
      <p:sp>
        <p:nvSpPr>
          <p:cNvPr id="4113" name="Text Placeholder 11">
            <a:extLst>
              <a:ext uri="{FF2B5EF4-FFF2-40B4-BE49-F238E27FC236}">
                <a16:creationId xmlns:a16="http://schemas.microsoft.com/office/drawing/2014/main" id="{D7EDAB3E-85B5-9145-9607-F6BDA510363A}"/>
              </a:ext>
            </a:extLst>
          </p:cNvPr>
          <p:cNvSpPr>
            <a:spLocks noGrp="1" noChangeArrowheads="1"/>
          </p:cNvSpPr>
          <p:nvPr>
            <p:ph type="body" sz="quarter" idx="21"/>
          </p:nvPr>
        </p:nvSpPr>
        <p:spPr bwMode="auto">
          <a:xfrm>
            <a:off x="12317525" y="21103449"/>
            <a:ext cx="230124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Gauge community concern around oil and gas well decommissioning and potential hazards from aging OG wells. Explore other data sources or pursue primary data collection tailored to understand sociodemographic patterns and residential proximity to injection and abandoned wells.</a:t>
            </a:r>
          </a:p>
          <a:p>
            <a:endParaRPr lang="en-US" altLang="en-US"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8F6B7241-BB57-4A0A-3F7D-898C89C49486}"/>
              </a:ext>
            </a:extLst>
          </p:cNvPr>
          <p:cNvGrpSpPr/>
          <p:nvPr/>
        </p:nvGrpSpPr>
        <p:grpSpPr>
          <a:xfrm>
            <a:off x="24613640" y="7433979"/>
            <a:ext cx="9406052" cy="6259937"/>
            <a:chOff x="16588917" y="14582728"/>
            <a:chExt cx="6728283" cy="4496772"/>
          </a:xfrm>
        </p:grpSpPr>
        <p:sp>
          <p:nvSpPr>
            <p:cNvPr id="27" name="Text Placeholder 5">
              <a:extLst>
                <a:ext uri="{FF2B5EF4-FFF2-40B4-BE49-F238E27FC236}">
                  <a16:creationId xmlns:a16="http://schemas.microsoft.com/office/drawing/2014/main" id="{73EEB8A6-0713-38C2-0325-FF3A19B71B65}"/>
                </a:ext>
              </a:extLst>
            </p:cNvPr>
            <p:cNvSpPr txBox="1">
              <a:spLocks noChangeArrowheads="1"/>
            </p:cNvSpPr>
            <p:nvPr/>
          </p:nvSpPr>
          <p:spPr bwMode="auto">
            <a:xfrm>
              <a:off x="16588917" y="14582728"/>
              <a:ext cx="3576755" cy="6484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500438" rtl="0" eaLnBrk="1" fontAlgn="base" hangingPunct="1">
                <a:spcBef>
                  <a:spcPct val="20000"/>
                </a:spcBef>
                <a:spcAft>
                  <a:spcPct val="0"/>
                </a:spcAft>
                <a:buFont typeface="Arial" panose="020B0604020202020204" pitchFamily="34" charset="0"/>
                <a:buNone/>
                <a:defRPr sz="6000" b="1" kern="1200" baseline="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2pPr>
              <a:lvl3pPr marL="3500591"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3pPr>
              <a:lvl4pPr marL="5250887"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4pPr>
              <a:lvl5pPr marL="7001182"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pPr algn="l"/>
              <a:r>
                <a:rPr lang="en-US" altLang="en-US" sz="3600" dirty="0">
                  <a:latin typeface="Arial" panose="020B0604020202020204" pitchFamily="34" charset="0"/>
                  <a:cs typeface="Arial" panose="020B0604020202020204" pitchFamily="34" charset="0"/>
                </a:rPr>
                <a:t>Abandoned</a:t>
              </a:r>
            </a:p>
          </p:txBody>
        </p:sp>
        <p:pic>
          <p:nvPicPr>
            <p:cNvPr id="31" name="Picture 30" descr="Diagram&#10;&#10;Description automatically generated">
              <a:extLst>
                <a:ext uri="{FF2B5EF4-FFF2-40B4-BE49-F238E27FC236}">
                  <a16:creationId xmlns:a16="http://schemas.microsoft.com/office/drawing/2014/main" id="{92F07348-ED39-EE06-FD34-5B3B58CECB12}"/>
                </a:ext>
              </a:extLst>
            </p:cNvPr>
            <p:cNvPicPr>
              <a:picLocks noChangeAspect="1"/>
            </p:cNvPicPr>
            <p:nvPr/>
          </p:nvPicPr>
          <p:blipFill rotWithShape="1">
            <a:blip r:embed="rId2">
              <a:extLst>
                <a:ext uri="{28A0092B-C50C-407E-A947-70E740481C1C}">
                  <a14:useLocalDpi xmlns:a14="http://schemas.microsoft.com/office/drawing/2010/main" val="0"/>
                </a:ext>
              </a:extLst>
            </a:blip>
            <a:srcRect l="3216" r="11614"/>
            <a:stretch/>
          </p:blipFill>
          <p:spPr>
            <a:xfrm>
              <a:off x="16697436" y="15153645"/>
              <a:ext cx="6619764" cy="3925855"/>
            </a:xfrm>
            <a:prstGeom prst="rect">
              <a:avLst/>
            </a:prstGeom>
          </p:spPr>
        </p:pic>
      </p:grpSp>
      <p:grpSp>
        <p:nvGrpSpPr>
          <p:cNvPr id="38" name="Group 37">
            <a:extLst>
              <a:ext uri="{FF2B5EF4-FFF2-40B4-BE49-F238E27FC236}">
                <a16:creationId xmlns:a16="http://schemas.microsoft.com/office/drawing/2014/main" id="{4C4D7A64-339E-266B-52E5-ED2396297427}"/>
              </a:ext>
            </a:extLst>
          </p:cNvPr>
          <p:cNvGrpSpPr/>
          <p:nvPr/>
        </p:nvGrpSpPr>
        <p:grpSpPr>
          <a:xfrm>
            <a:off x="14390577" y="13707165"/>
            <a:ext cx="8192192" cy="5976432"/>
            <a:chOff x="27968313" y="14091271"/>
            <a:chExt cx="6702687" cy="4577729"/>
          </a:xfrm>
        </p:grpSpPr>
        <p:sp>
          <p:nvSpPr>
            <p:cNvPr id="28" name="Text Placeholder 5">
              <a:extLst>
                <a:ext uri="{FF2B5EF4-FFF2-40B4-BE49-F238E27FC236}">
                  <a16:creationId xmlns:a16="http://schemas.microsoft.com/office/drawing/2014/main" id="{12485C3F-216D-4A13-DE39-330EC572FE09}"/>
                </a:ext>
              </a:extLst>
            </p:cNvPr>
            <p:cNvSpPr txBox="1">
              <a:spLocks noChangeArrowheads="1"/>
            </p:cNvSpPr>
            <p:nvPr/>
          </p:nvSpPr>
          <p:spPr bwMode="auto">
            <a:xfrm>
              <a:off x="27968313" y="14091271"/>
              <a:ext cx="3576755"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500438" rtl="0" eaLnBrk="1" fontAlgn="base" hangingPunct="1">
                <a:spcBef>
                  <a:spcPct val="20000"/>
                </a:spcBef>
                <a:spcAft>
                  <a:spcPct val="0"/>
                </a:spcAft>
                <a:buFont typeface="Arial" panose="020B0604020202020204" pitchFamily="34" charset="0"/>
                <a:buNone/>
                <a:defRPr sz="6000" b="1" kern="1200" baseline="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2pPr>
              <a:lvl3pPr marL="3500591"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3pPr>
              <a:lvl4pPr marL="5250887"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4pPr>
              <a:lvl5pPr marL="7001182"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pPr algn="l"/>
              <a:r>
                <a:rPr lang="en-US" altLang="en-US" sz="3600" dirty="0">
                  <a:latin typeface="Arial" panose="020B0604020202020204" pitchFamily="34" charset="0"/>
                  <a:cs typeface="Arial" panose="020B0604020202020204" pitchFamily="34" charset="0"/>
                </a:rPr>
                <a:t>Producing</a:t>
              </a:r>
            </a:p>
          </p:txBody>
        </p:sp>
        <p:pic>
          <p:nvPicPr>
            <p:cNvPr id="37" name="Picture 36" descr="Diagram&#10;&#10;Description automatically generated">
              <a:extLst>
                <a:ext uri="{FF2B5EF4-FFF2-40B4-BE49-F238E27FC236}">
                  <a16:creationId xmlns:a16="http://schemas.microsoft.com/office/drawing/2014/main" id="{BD2C7D91-4277-5448-B01C-F0922A10895C}"/>
                </a:ext>
              </a:extLst>
            </p:cNvPr>
            <p:cNvPicPr>
              <a:picLocks noChangeAspect="1"/>
            </p:cNvPicPr>
            <p:nvPr/>
          </p:nvPicPr>
          <p:blipFill rotWithShape="1">
            <a:blip r:embed="rId3">
              <a:extLst>
                <a:ext uri="{28A0092B-C50C-407E-A947-70E740481C1C}">
                  <a14:useLocalDpi xmlns:a14="http://schemas.microsoft.com/office/drawing/2010/main" val="0"/>
                </a:ext>
              </a:extLst>
            </a:blip>
            <a:srcRect l="3114" r="10649"/>
            <a:stretch/>
          </p:blipFill>
          <p:spPr>
            <a:xfrm>
              <a:off x="27968313" y="14743145"/>
              <a:ext cx="6702687" cy="3925855"/>
            </a:xfrm>
            <a:prstGeom prst="rect">
              <a:avLst/>
            </a:prstGeom>
          </p:spPr>
        </p:pic>
      </p:grpSp>
      <p:grpSp>
        <p:nvGrpSpPr>
          <p:cNvPr id="41" name="Group 40">
            <a:extLst>
              <a:ext uri="{FF2B5EF4-FFF2-40B4-BE49-F238E27FC236}">
                <a16:creationId xmlns:a16="http://schemas.microsoft.com/office/drawing/2014/main" id="{57FC5883-7A03-824C-F730-70833D15BD3D}"/>
              </a:ext>
            </a:extLst>
          </p:cNvPr>
          <p:cNvGrpSpPr/>
          <p:nvPr/>
        </p:nvGrpSpPr>
        <p:grpSpPr>
          <a:xfrm>
            <a:off x="14461304" y="7414410"/>
            <a:ext cx="9567548" cy="6225390"/>
            <a:chOff x="12457436" y="14215519"/>
            <a:chExt cx="6768944" cy="4520067"/>
          </a:xfrm>
        </p:grpSpPr>
        <p:sp>
          <p:nvSpPr>
            <p:cNvPr id="25" name="Text Placeholder 5">
              <a:extLst>
                <a:ext uri="{FF2B5EF4-FFF2-40B4-BE49-F238E27FC236}">
                  <a16:creationId xmlns:a16="http://schemas.microsoft.com/office/drawing/2014/main" id="{940FF352-990F-4E7B-27FB-8F270C346D40}"/>
                </a:ext>
              </a:extLst>
            </p:cNvPr>
            <p:cNvSpPr txBox="1">
              <a:spLocks noChangeArrowheads="1"/>
            </p:cNvSpPr>
            <p:nvPr/>
          </p:nvSpPr>
          <p:spPr bwMode="auto">
            <a:xfrm>
              <a:off x="12457436" y="14215519"/>
              <a:ext cx="3576755"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500438" rtl="0" eaLnBrk="1" fontAlgn="base" hangingPunct="1">
                <a:spcBef>
                  <a:spcPct val="20000"/>
                </a:spcBef>
                <a:spcAft>
                  <a:spcPct val="0"/>
                </a:spcAft>
                <a:buFont typeface="Arial" panose="020B0604020202020204" pitchFamily="34" charset="0"/>
                <a:buNone/>
                <a:defRPr sz="6000" b="1" kern="1200" baseline="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2pPr>
              <a:lvl3pPr marL="3500591"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3pPr>
              <a:lvl4pPr marL="5250887"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4pPr>
              <a:lvl5pPr marL="7001182"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pPr algn="l"/>
              <a:r>
                <a:rPr lang="en-US" altLang="en-US" sz="3600" dirty="0">
                  <a:latin typeface="Arial" panose="020B0604020202020204" pitchFamily="34" charset="0"/>
                  <a:cs typeface="Arial" panose="020B0604020202020204" pitchFamily="34" charset="0"/>
                </a:rPr>
                <a:t>Injection Wells</a:t>
              </a:r>
            </a:p>
          </p:txBody>
        </p:sp>
        <p:pic>
          <p:nvPicPr>
            <p:cNvPr id="40" name="Picture 39" descr="Diagram&#10;&#10;Description automatically generated">
              <a:extLst>
                <a:ext uri="{FF2B5EF4-FFF2-40B4-BE49-F238E27FC236}">
                  <a16:creationId xmlns:a16="http://schemas.microsoft.com/office/drawing/2014/main" id="{A65D2BE0-F3B8-5A10-AD05-5C6E6FDFF150}"/>
                </a:ext>
              </a:extLst>
            </p:cNvPr>
            <p:cNvPicPr>
              <a:picLocks noChangeAspect="1"/>
            </p:cNvPicPr>
            <p:nvPr/>
          </p:nvPicPr>
          <p:blipFill rotWithShape="1">
            <a:blip r:embed="rId4">
              <a:extLst>
                <a:ext uri="{28A0092B-C50C-407E-A947-70E740481C1C}">
                  <a14:useLocalDpi xmlns:a14="http://schemas.microsoft.com/office/drawing/2010/main" val="0"/>
                </a:ext>
              </a:extLst>
            </a:blip>
            <a:srcRect l="3457" r="10306"/>
            <a:stretch/>
          </p:blipFill>
          <p:spPr>
            <a:xfrm>
              <a:off x="12523693" y="14809731"/>
              <a:ext cx="6702687" cy="3925855"/>
            </a:xfrm>
            <a:prstGeom prst="rect">
              <a:avLst/>
            </a:prstGeom>
          </p:spPr>
        </p:pic>
      </p:grpSp>
      <p:pic>
        <p:nvPicPr>
          <p:cNvPr id="43" name="Picture 42" descr="Text&#10;&#10;Description automatically generated with medium confidence">
            <a:extLst>
              <a:ext uri="{FF2B5EF4-FFF2-40B4-BE49-F238E27FC236}">
                <a16:creationId xmlns:a16="http://schemas.microsoft.com/office/drawing/2014/main" id="{67C7C8FC-1EEE-21AB-7FD5-5DB8B7F708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70140" y="8502075"/>
            <a:ext cx="1839456" cy="4123747"/>
          </a:xfrm>
          <a:prstGeom prst="rect">
            <a:avLst/>
          </a:prstGeom>
        </p:spPr>
      </p:pic>
      <p:graphicFrame>
        <p:nvGraphicFramePr>
          <p:cNvPr id="47" name="Table 47">
            <a:extLst>
              <a:ext uri="{FF2B5EF4-FFF2-40B4-BE49-F238E27FC236}">
                <a16:creationId xmlns:a16="http://schemas.microsoft.com/office/drawing/2014/main" id="{350D1077-6493-EFCB-B1F3-2F1DD9029F99}"/>
              </a:ext>
            </a:extLst>
          </p:cNvPr>
          <p:cNvGraphicFramePr>
            <a:graphicFrameLocks noGrp="1"/>
          </p:cNvGraphicFramePr>
          <p:nvPr/>
        </p:nvGraphicFramePr>
        <p:xfrm>
          <a:off x="23026841" y="14525559"/>
          <a:ext cx="12807835" cy="4903460"/>
        </p:xfrm>
        <a:graphic>
          <a:graphicData uri="http://schemas.openxmlformats.org/drawingml/2006/table">
            <a:tbl>
              <a:tblPr firstRow="1" bandRow="1">
                <a:tableStyleId>{5C22544A-7EE6-4342-B048-85BDC9FD1C3A}</a:tableStyleId>
              </a:tblPr>
              <a:tblGrid>
                <a:gridCol w="2499325">
                  <a:extLst>
                    <a:ext uri="{9D8B030D-6E8A-4147-A177-3AD203B41FA5}">
                      <a16:colId xmlns:a16="http://schemas.microsoft.com/office/drawing/2014/main" val="1138785066"/>
                    </a:ext>
                  </a:extLst>
                </a:gridCol>
                <a:gridCol w="1467168">
                  <a:extLst>
                    <a:ext uri="{9D8B030D-6E8A-4147-A177-3AD203B41FA5}">
                      <a16:colId xmlns:a16="http://schemas.microsoft.com/office/drawing/2014/main" val="1683732469"/>
                    </a:ext>
                  </a:extLst>
                </a:gridCol>
                <a:gridCol w="2705926">
                  <a:extLst>
                    <a:ext uri="{9D8B030D-6E8A-4147-A177-3AD203B41FA5}">
                      <a16:colId xmlns:a16="http://schemas.microsoft.com/office/drawing/2014/main" val="3263820244"/>
                    </a:ext>
                  </a:extLst>
                </a:gridCol>
                <a:gridCol w="1934328">
                  <a:extLst>
                    <a:ext uri="{9D8B030D-6E8A-4147-A177-3AD203B41FA5}">
                      <a16:colId xmlns:a16="http://schemas.microsoft.com/office/drawing/2014/main" val="1100365038"/>
                    </a:ext>
                  </a:extLst>
                </a:gridCol>
                <a:gridCol w="2266760">
                  <a:extLst>
                    <a:ext uri="{9D8B030D-6E8A-4147-A177-3AD203B41FA5}">
                      <a16:colId xmlns:a16="http://schemas.microsoft.com/office/drawing/2014/main" val="3349811146"/>
                    </a:ext>
                  </a:extLst>
                </a:gridCol>
                <a:gridCol w="1934328">
                  <a:extLst>
                    <a:ext uri="{9D8B030D-6E8A-4147-A177-3AD203B41FA5}">
                      <a16:colId xmlns:a16="http://schemas.microsoft.com/office/drawing/2014/main" val="1146640788"/>
                    </a:ext>
                  </a:extLst>
                </a:gridCol>
              </a:tblGrid>
              <a:tr h="532474">
                <a:tc gridSpan="6">
                  <a:txBody>
                    <a:bodyPr/>
                    <a:lstStyle/>
                    <a:p>
                      <a:pPr algn="ctr"/>
                      <a:r>
                        <a:rPr lang="en-US" sz="3600" dirty="0"/>
                        <a:t>Top 5 Counties by Well Type, 2021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r>
                        <a:rPr lang="en-US" sz="3600" dirty="0"/>
                        <a:t>Top 5 Counties by Well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1393461"/>
                  </a:ext>
                </a:extLst>
              </a:tr>
              <a:tr h="532474">
                <a:tc gridSpan="2">
                  <a:txBody>
                    <a:bodyPr/>
                    <a:lstStyle/>
                    <a:p>
                      <a:pPr algn="ctr"/>
                      <a:r>
                        <a:rPr lang="en-US" sz="3600" b="1" dirty="0"/>
                        <a:t>Injection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3600" b="1" dirty="0"/>
                        <a:t>Abandoned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3600" b="1" dirty="0"/>
                        <a:t>Producing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011018213"/>
                  </a:ext>
                </a:extLst>
              </a:tr>
              <a:tr h="532474">
                <a:tc>
                  <a:txBody>
                    <a:bodyPr/>
                    <a:lstStyle/>
                    <a:p>
                      <a:r>
                        <a:rPr lang="en-US" sz="3200" b="1" dirty="0">
                          <a:latin typeface="+mn-lt"/>
                        </a:rPr>
                        <a:t>County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1" dirty="0">
                          <a:latin typeface="+mn-lt"/>
                        </a:rPr>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1" dirty="0">
                          <a:latin typeface="+mn-lt"/>
                        </a:rPr>
                        <a:t>County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1" dirty="0">
                          <a:latin typeface="+mn-lt"/>
                        </a:rPr>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1" dirty="0">
                          <a:latin typeface="+mn-lt"/>
                        </a:rPr>
                        <a:t>County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1" dirty="0">
                          <a:latin typeface="+mn-lt"/>
                        </a:rPr>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6047194"/>
                  </a:ext>
                </a:extLst>
              </a:tr>
              <a:tr h="608836">
                <a:tc>
                  <a:txBody>
                    <a:bodyPr/>
                    <a:lstStyle/>
                    <a:p>
                      <a:r>
                        <a:rPr lang="en-US" sz="2800" b="1" dirty="0"/>
                        <a:t>Rio Blanco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293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t>Weld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16,593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t>Garfield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11,140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4445832"/>
                  </a:ext>
                </a:extLst>
              </a:tr>
              <a:tr h="608836">
                <a:tc>
                  <a:txBody>
                    <a:bodyPr/>
                    <a:lstStyle/>
                    <a:p>
                      <a:r>
                        <a:rPr lang="en-US" sz="2800" b="1" dirty="0"/>
                        <a:t>Weld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t>Washington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5,091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t>Weld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11,024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838334"/>
                  </a:ext>
                </a:extLst>
              </a:tr>
              <a:tr h="608836">
                <a:tc>
                  <a:txBody>
                    <a:bodyPr/>
                    <a:lstStyle/>
                    <a:p>
                      <a:r>
                        <a:rPr lang="en-US" sz="2800" b="1" dirty="0"/>
                        <a:t>Garfield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t>Logan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3,689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t>Yuma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3,535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5716968"/>
                  </a:ext>
                </a:extLst>
              </a:tr>
              <a:tr h="608836">
                <a:tc>
                  <a:txBody>
                    <a:bodyPr/>
                    <a:lstStyle/>
                    <a:p>
                      <a:r>
                        <a:rPr lang="en-US" sz="2800" b="1" dirty="0"/>
                        <a:t>Cheyenne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t>Adams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2,980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t>La Plata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2,789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969451"/>
                  </a:ext>
                </a:extLst>
              </a:tr>
              <a:tr h="608836">
                <a:tc>
                  <a:txBody>
                    <a:bodyPr/>
                    <a:lstStyle/>
                    <a:p>
                      <a:r>
                        <a:rPr lang="en-US" sz="2800" b="1" dirty="0"/>
                        <a:t>Jackson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t>Rio Blanco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2,851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t>Las Animas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2,515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817371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0503926-9D4C-DD44-A6FA-ED85F8D96D15}"/>
              </a:ext>
            </a:extLst>
          </p:cNvPr>
          <p:cNvSpPr/>
          <p:nvPr/>
        </p:nvSpPr>
        <p:spPr>
          <a:xfrm>
            <a:off x="26441400" y="17170090"/>
            <a:ext cx="9829800" cy="80495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sz="4000"/>
          </a:p>
        </p:txBody>
      </p:sp>
      <p:sp>
        <p:nvSpPr>
          <p:cNvPr id="18" name="Rectangle 17">
            <a:extLst>
              <a:ext uri="{FF2B5EF4-FFF2-40B4-BE49-F238E27FC236}">
                <a16:creationId xmlns:a16="http://schemas.microsoft.com/office/drawing/2014/main" id="{7687E759-0305-C549-B53D-5F3034C26E6B}"/>
              </a:ext>
            </a:extLst>
          </p:cNvPr>
          <p:cNvSpPr/>
          <p:nvPr/>
        </p:nvSpPr>
        <p:spPr>
          <a:xfrm>
            <a:off x="26441400" y="5183500"/>
            <a:ext cx="9829800" cy="7315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sz="4000"/>
          </a:p>
        </p:txBody>
      </p:sp>
      <p:sp>
        <p:nvSpPr>
          <p:cNvPr id="19" name="Rectangle 18">
            <a:extLst>
              <a:ext uri="{FF2B5EF4-FFF2-40B4-BE49-F238E27FC236}">
                <a16:creationId xmlns:a16="http://schemas.microsoft.com/office/drawing/2014/main" id="{064EFF99-50F5-8B41-BB15-02138389783C}"/>
              </a:ext>
            </a:extLst>
          </p:cNvPr>
          <p:cNvSpPr/>
          <p:nvPr/>
        </p:nvSpPr>
        <p:spPr>
          <a:xfrm>
            <a:off x="10537825" y="5183501"/>
            <a:ext cx="15405100" cy="7315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sz="4000"/>
          </a:p>
        </p:txBody>
      </p:sp>
      <p:sp>
        <p:nvSpPr>
          <p:cNvPr id="20" name="Rectangle 19">
            <a:extLst>
              <a:ext uri="{FF2B5EF4-FFF2-40B4-BE49-F238E27FC236}">
                <a16:creationId xmlns:a16="http://schemas.microsoft.com/office/drawing/2014/main" id="{D740DFFC-D61A-C349-83E7-54D8DA616011}"/>
              </a:ext>
            </a:extLst>
          </p:cNvPr>
          <p:cNvSpPr/>
          <p:nvPr/>
        </p:nvSpPr>
        <p:spPr>
          <a:xfrm>
            <a:off x="323849" y="5183500"/>
            <a:ext cx="9729933" cy="7315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3890672-3F92-1A4F-AEAA-841B3F8FC759}"/>
              </a:ext>
            </a:extLst>
          </p:cNvPr>
          <p:cNvSpPr/>
          <p:nvPr/>
        </p:nvSpPr>
        <p:spPr>
          <a:xfrm>
            <a:off x="494614" y="11220236"/>
            <a:ext cx="9729933" cy="7315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sz="4000"/>
          </a:p>
        </p:txBody>
      </p:sp>
      <p:sp>
        <p:nvSpPr>
          <p:cNvPr id="4103" name="Text Placeholder 1">
            <a:extLst>
              <a:ext uri="{FF2B5EF4-FFF2-40B4-BE49-F238E27FC236}">
                <a16:creationId xmlns:a16="http://schemas.microsoft.com/office/drawing/2014/main" id="{04E69ABC-A66B-E545-B3D5-132E4B79929F}"/>
              </a:ext>
            </a:extLst>
          </p:cNvPr>
          <p:cNvSpPr>
            <a:spLocks noGrp="1" noChangeArrowheads="1"/>
          </p:cNvSpPr>
          <p:nvPr>
            <p:ph type="body" sz="quarter" idx="10"/>
          </p:nvPr>
        </p:nvSpPr>
        <p:spPr bwMode="auto">
          <a:xfrm>
            <a:off x="914400" y="1600200"/>
            <a:ext cx="34518600" cy="22620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7000" dirty="0">
                <a:latin typeface="Arial" panose="020B0604020202020204" pitchFamily="34" charset="0"/>
                <a:cs typeface="Arial" panose="020B0604020202020204" pitchFamily="34" charset="0"/>
              </a:rPr>
              <a:t>Changes in lung function after deployment to Southwest Asia among military personnel with respiratory symptoms</a:t>
            </a:r>
          </a:p>
        </p:txBody>
      </p:sp>
      <p:sp>
        <p:nvSpPr>
          <p:cNvPr id="4104" name="Text Placeholder 2">
            <a:extLst>
              <a:ext uri="{FF2B5EF4-FFF2-40B4-BE49-F238E27FC236}">
                <a16:creationId xmlns:a16="http://schemas.microsoft.com/office/drawing/2014/main" id="{CFE8C6CA-46B3-EF40-BD35-CBC7EB348475}"/>
              </a:ext>
            </a:extLst>
          </p:cNvPr>
          <p:cNvSpPr>
            <a:spLocks noGrp="1" noChangeArrowheads="1"/>
          </p:cNvSpPr>
          <p:nvPr>
            <p:ph type="body" sz="quarter" idx="11"/>
          </p:nvPr>
        </p:nvSpPr>
        <p:spPr bwMode="auto">
          <a:xfrm>
            <a:off x="742616" y="3812358"/>
            <a:ext cx="34518600" cy="140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Arial" panose="020B0604020202020204" pitchFamily="34" charset="0"/>
                <a:cs typeface="Arial" panose="020B0604020202020204" pitchFamily="34" charset="0"/>
              </a:rPr>
              <a:t>Lauren Zell-Baran</a:t>
            </a:r>
            <a:r>
              <a:rPr lang="en-US" altLang="en-US" sz="2800" baseline="30000" dirty="0">
                <a:latin typeface="Arial" panose="020B0604020202020204" pitchFamily="34" charset="0"/>
                <a:cs typeface="Arial" panose="020B0604020202020204" pitchFamily="34" charset="0"/>
              </a:rPr>
              <a:t>1,2</a:t>
            </a:r>
            <a:r>
              <a:rPr lang="en-US" altLang="en-US" sz="2800" dirty="0">
                <a:latin typeface="Arial" panose="020B0604020202020204" pitchFamily="34" charset="0"/>
                <a:cs typeface="Arial" panose="020B0604020202020204" pitchFamily="34" charset="0"/>
              </a:rPr>
              <a:t> (zell-baranl@njhealth.org ); Silpa Krefft</a:t>
            </a:r>
            <a:r>
              <a:rPr lang="en-US" altLang="en-US" sz="2800" baseline="30000" dirty="0">
                <a:latin typeface="Arial" panose="020B0604020202020204" pitchFamily="34" charset="0"/>
                <a:cs typeface="Arial" panose="020B0604020202020204" pitchFamily="34" charset="0"/>
              </a:rPr>
              <a:t>1,2,3</a:t>
            </a:r>
            <a:r>
              <a:rPr lang="en-US" altLang="en-US" sz="2800" dirty="0">
                <a:latin typeface="Arial" panose="020B0604020202020204" pitchFamily="34" charset="0"/>
                <a:cs typeface="Arial" panose="020B0604020202020204" pitchFamily="34" charset="0"/>
              </a:rPr>
              <a:t>; Matthew Strand</a:t>
            </a:r>
            <a:r>
              <a:rPr lang="en-US" altLang="en-US" sz="2800" baseline="30000" dirty="0">
                <a:latin typeface="Arial" panose="020B0604020202020204" pitchFamily="34" charset="0"/>
                <a:cs typeface="Arial" panose="020B0604020202020204" pitchFamily="34" charset="0"/>
              </a:rPr>
              <a:t>1,2</a:t>
            </a:r>
            <a:r>
              <a:rPr lang="en-US" altLang="en-US" sz="2800" dirty="0">
                <a:latin typeface="Arial" panose="020B0604020202020204" pitchFamily="34" charset="0"/>
                <a:cs typeface="Arial" panose="020B0604020202020204" pitchFamily="34" charset="0"/>
              </a:rPr>
              <a:t>; Cecile Rose</a:t>
            </a:r>
            <a:r>
              <a:rPr lang="en-US" altLang="en-US" sz="2800" baseline="30000" dirty="0">
                <a:latin typeface="Arial" panose="020B0604020202020204" pitchFamily="34" charset="0"/>
                <a:cs typeface="Arial" panose="020B0604020202020204" pitchFamily="34" charset="0"/>
              </a:rPr>
              <a:t>1,2 </a:t>
            </a:r>
          </a:p>
          <a:p>
            <a:r>
              <a:rPr lang="en-US" altLang="en-US" sz="2800" dirty="0">
                <a:latin typeface="Arial" panose="020B0604020202020204" pitchFamily="34" charset="0"/>
                <a:cs typeface="Arial" panose="020B0604020202020204" pitchFamily="34" charset="0"/>
              </a:rPr>
              <a:t>1. National Jewish Health 2. University of Colorado 3. Rocky Mountain Regional VA Medical Center</a:t>
            </a:r>
          </a:p>
          <a:p>
            <a:endParaRPr lang="en-US" altLang="en-US" sz="2800" dirty="0">
              <a:latin typeface="Arial" panose="020B0604020202020204" pitchFamily="34" charset="0"/>
              <a:cs typeface="Arial" panose="020B0604020202020204" pitchFamily="34" charset="0"/>
            </a:endParaRPr>
          </a:p>
        </p:txBody>
      </p:sp>
      <p:sp>
        <p:nvSpPr>
          <p:cNvPr id="4105" name="Text Placeholder 3">
            <a:extLst>
              <a:ext uri="{FF2B5EF4-FFF2-40B4-BE49-F238E27FC236}">
                <a16:creationId xmlns:a16="http://schemas.microsoft.com/office/drawing/2014/main" id="{390B0291-049C-7A4C-AAA0-C27464DAC97D}"/>
              </a:ext>
            </a:extLst>
          </p:cNvPr>
          <p:cNvSpPr>
            <a:spLocks noGrp="1" noChangeArrowheads="1"/>
          </p:cNvSpPr>
          <p:nvPr>
            <p:ph type="body" sz="quarter" idx="12"/>
          </p:nvPr>
        </p:nvSpPr>
        <p:spPr bwMode="auto">
          <a:xfrm>
            <a:off x="2143125" y="5212075"/>
            <a:ext cx="6096000" cy="7396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latin typeface="Arial" panose="020B0604020202020204" pitchFamily="34" charset="0"/>
                <a:cs typeface="Arial" panose="020B0604020202020204" pitchFamily="34" charset="0"/>
              </a:rPr>
              <a:t>Background</a:t>
            </a:r>
          </a:p>
        </p:txBody>
      </p:sp>
      <p:sp>
        <p:nvSpPr>
          <p:cNvPr id="4106" name="Text Placeholder 4">
            <a:extLst>
              <a:ext uri="{FF2B5EF4-FFF2-40B4-BE49-F238E27FC236}">
                <a16:creationId xmlns:a16="http://schemas.microsoft.com/office/drawing/2014/main" id="{5E1180D3-B93C-1047-A280-2B2F5D3BE8AA}"/>
              </a:ext>
            </a:extLst>
          </p:cNvPr>
          <p:cNvSpPr>
            <a:spLocks noGrp="1" noChangeArrowheads="1"/>
          </p:cNvSpPr>
          <p:nvPr>
            <p:ph type="body" sz="quarter" idx="13"/>
          </p:nvPr>
        </p:nvSpPr>
        <p:spPr bwMode="auto">
          <a:xfrm>
            <a:off x="15097125" y="5275575"/>
            <a:ext cx="6096000" cy="6761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latin typeface="Arial" panose="020B0604020202020204" pitchFamily="34" charset="0"/>
                <a:cs typeface="Arial" panose="020B0604020202020204" pitchFamily="34" charset="0"/>
              </a:rPr>
              <a:t>Methods</a:t>
            </a:r>
          </a:p>
        </p:txBody>
      </p:sp>
      <p:sp>
        <p:nvSpPr>
          <p:cNvPr id="4107" name="Text Placeholder 5">
            <a:extLst>
              <a:ext uri="{FF2B5EF4-FFF2-40B4-BE49-F238E27FC236}">
                <a16:creationId xmlns:a16="http://schemas.microsoft.com/office/drawing/2014/main" id="{9BC25294-12A0-ED4F-9C13-1C1F64E6B557}"/>
              </a:ext>
            </a:extLst>
          </p:cNvPr>
          <p:cNvSpPr>
            <a:spLocks noGrp="1" noChangeArrowheads="1"/>
          </p:cNvSpPr>
          <p:nvPr>
            <p:ph type="body" sz="quarter" idx="14"/>
          </p:nvPr>
        </p:nvSpPr>
        <p:spPr bwMode="auto">
          <a:xfrm>
            <a:off x="28241625" y="5212075"/>
            <a:ext cx="6096000" cy="8343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latin typeface="Arial" panose="020B0604020202020204" pitchFamily="34" charset="0"/>
                <a:cs typeface="Arial" panose="020B0604020202020204" pitchFamily="34" charset="0"/>
              </a:rPr>
              <a:t>Results</a:t>
            </a:r>
          </a:p>
        </p:txBody>
      </p:sp>
      <p:sp>
        <p:nvSpPr>
          <p:cNvPr id="4108" name="Text Placeholder 6">
            <a:extLst>
              <a:ext uri="{FF2B5EF4-FFF2-40B4-BE49-F238E27FC236}">
                <a16:creationId xmlns:a16="http://schemas.microsoft.com/office/drawing/2014/main" id="{7E13C309-7AA7-CD4B-9C53-B15BEF6406E7}"/>
              </a:ext>
            </a:extLst>
          </p:cNvPr>
          <p:cNvSpPr>
            <a:spLocks noGrp="1" noChangeArrowheads="1"/>
          </p:cNvSpPr>
          <p:nvPr>
            <p:ph type="body" sz="quarter" idx="15"/>
          </p:nvPr>
        </p:nvSpPr>
        <p:spPr bwMode="auto">
          <a:xfrm>
            <a:off x="2143126" y="11228095"/>
            <a:ext cx="6096000" cy="6591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latin typeface="Arial" panose="020B0604020202020204" pitchFamily="34" charset="0"/>
                <a:cs typeface="Arial" panose="020B0604020202020204" pitchFamily="34" charset="0"/>
              </a:rPr>
              <a:t>Objective</a:t>
            </a:r>
          </a:p>
        </p:txBody>
      </p:sp>
      <p:sp>
        <p:nvSpPr>
          <p:cNvPr id="4109" name="Text Placeholder 7">
            <a:extLst>
              <a:ext uri="{FF2B5EF4-FFF2-40B4-BE49-F238E27FC236}">
                <a16:creationId xmlns:a16="http://schemas.microsoft.com/office/drawing/2014/main" id="{59594A07-2436-5948-9EBC-F35B27E4C8F6}"/>
              </a:ext>
            </a:extLst>
          </p:cNvPr>
          <p:cNvSpPr>
            <a:spLocks noGrp="1" noChangeArrowheads="1"/>
          </p:cNvSpPr>
          <p:nvPr>
            <p:ph type="body" sz="quarter" idx="16"/>
          </p:nvPr>
        </p:nvSpPr>
        <p:spPr bwMode="auto">
          <a:xfrm>
            <a:off x="27670125" y="17140921"/>
            <a:ext cx="7239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latin typeface="Arial" panose="020B0604020202020204" pitchFamily="34" charset="0"/>
                <a:cs typeface="Arial" panose="020B0604020202020204" pitchFamily="34" charset="0"/>
              </a:rPr>
              <a:t>Recommendations</a:t>
            </a:r>
          </a:p>
        </p:txBody>
      </p:sp>
      <p:sp>
        <p:nvSpPr>
          <p:cNvPr id="4110" name="Text Placeholder 8">
            <a:extLst>
              <a:ext uri="{FF2B5EF4-FFF2-40B4-BE49-F238E27FC236}">
                <a16:creationId xmlns:a16="http://schemas.microsoft.com/office/drawing/2014/main" id="{8CCF9978-0C9E-AE42-BBE1-BA558E27CDF1}"/>
              </a:ext>
            </a:extLst>
          </p:cNvPr>
          <p:cNvSpPr>
            <a:spLocks noGrp="1" noChangeArrowheads="1"/>
          </p:cNvSpPr>
          <p:nvPr>
            <p:ph type="body" sz="quarter" idx="17"/>
          </p:nvPr>
        </p:nvSpPr>
        <p:spPr bwMode="auto">
          <a:xfrm>
            <a:off x="323850" y="6096000"/>
            <a:ext cx="9729932" cy="49133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Military deployment to Southwest Asia (SWA) is associated with exposure to inhalational hazards:</a:t>
            </a:r>
          </a:p>
          <a:p>
            <a:pPr marL="457200" indent="-457200">
              <a:spcBef>
                <a:spcPts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Burn pit combustion products</a:t>
            </a:r>
          </a:p>
          <a:p>
            <a:pPr marL="457200" indent="-457200">
              <a:spcBef>
                <a:spcPts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Sandstorms</a:t>
            </a:r>
          </a:p>
          <a:p>
            <a:pPr marL="457200" indent="-457200">
              <a:spcBef>
                <a:spcPts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Diesel exhaust</a:t>
            </a:r>
          </a:p>
          <a:p>
            <a:pPr marL="457200" indent="-457200">
              <a:spcBef>
                <a:spcPts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Combat dusts and improvised explosive device (IED) blasts</a:t>
            </a:r>
          </a:p>
          <a:p>
            <a:r>
              <a:rPr lang="en-US" altLang="en-US" dirty="0">
                <a:latin typeface="Arial" panose="020B0604020202020204" pitchFamily="34" charset="0"/>
                <a:cs typeface="Arial" panose="020B0604020202020204" pitchFamily="34" charset="0"/>
              </a:rPr>
              <a:t>Post-9/11 deployment can cause deployment-related respiratory diseases (DRRDs). Little is known about risk factors for and the natural history of these diseases.</a:t>
            </a:r>
          </a:p>
        </p:txBody>
      </p:sp>
      <p:sp>
        <p:nvSpPr>
          <p:cNvPr id="4111" name="Text Placeholder 9">
            <a:extLst>
              <a:ext uri="{FF2B5EF4-FFF2-40B4-BE49-F238E27FC236}">
                <a16:creationId xmlns:a16="http://schemas.microsoft.com/office/drawing/2014/main" id="{71D3A2A2-D226-9A4A-B158-9A4552D01E5F}"/>
              </a:ext>
            </a:extLst>
          </p:cNvPr>
          <p:cNvSpPr>
            <a:spLocks noGrp="1" noChangeArrowheads="1"/>
          </p:cNvSpPr>
          <p:nvPr>
            <p:ph type="body" sz="quarter" idx="19"/>
          </p:nvPr>
        </p:nvSpPr>
        <p:spPr bwMode="auto">
          <a:xfrm>
            <a:off x="10537825" y="6096001"/>
            <a:ext cx="15405100" cy="40395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altLang="en-US" sz="2900" dirty="0">
                <a:latin typeface="Arial" panose="020B0604020202020204" pitchFamily="34" charset="0"/>
                <a:cs typeface="Arial" panose="020B0604020202020204" pitchFamily="34" charset="0"/>
              </a:rPr>
              <a:t>Study subjects were SWA-deployed veterans who underwent occupational lung disease evaluation at National Jewish Health between 2009 and 2022 (n=230). </a:t>
            </a:r>
          </a:p>
          <a:p>
            <a:pPr marL="457200" indent="-457200">
              <a:buFont typeface="Arial" panose="020B0604020202020204" pitchFamily="34" charset="0"/>
              <a:buChar char="•"/>
            </a:pPr>
            <a:r>
              <a:rPr lang="en-US" altLang="en-US" sz="2900" dirty="0">
                <a:latin typeface="Arial" panose="020B0604020202020204" pitchFamily="34" charset="0"/>
                <a:cs typeface="Arial" panose="020B0604020202020204" pitchFamily="34" charset="0"/>
              </a:rPr>
              <a:t>Analyzed all available spirometry tests that met American Thoracic Society quality criteria.</a:t>
            </a:r>
          </a:p>
          <a:p>
            <a:pPr marL="457200" indent="-457200">
              <a:buFont typeface="Arial" panose="020B0604020202020204" pitchFamily="34" charset="0"/>
              <a:buChar char="•"/>
            </a:pPr>
            <a:r>
              <a:rPr lang="en-US" altLang="en-US" sz="2900" dirty="0">
                <a:latin typeface="Arial" panose="020B0604020202020204" pitchFamily="34" charset="0"/>
                <a:cs typeface="Arial" panose="020B0604020202020204" pitchFamily="34" charset="0"/>
              </a:rPr>
              <a:t>Compared differences between subjects’ cumulative exposures (grouped by </a:t>
            </a:r>
            <a:r>
              <a:rPr lang="en-US" altLang="en-US" sz="2900" dirty="0" err="1">
                <a:latin typeface="Arial" panose="020B0604020202020204" pitchFamily="34" charset="0"/>
                <a:cs typeface="Arial" panose="020B0604020202020204" pitchFamily="34" charset="0"/>
              </a:rPr>
              <a:t>tertile</a:t>
            </a:r>
            <a:r>
              <a:rPr lang="en-US" altLang="en-US" sz="2900" dirty="0">
                <a:latin typeface="Arial" panose="020B0604020202020204" pitchFamily="34" charset="0"/>
                <a:cs typeface="Arial" panose="020B0604020202020204" pitchFamily="34" charset="0"/>
              </a:rPr>
              <a:t>) and DRRDs using a linear mixed model. Models included a random intercept for each subject, group x time interactions, and a spatial power covariance structure in SAS.v.9.4.</a:t>
            </a:r>
          </a:p>
          <a:p>
            <a:pPr marL="457200" indent="-457200">
              <a:buFont typeface="Arial" panose="020B0604020202020204" pitchFamily="34" charset="0"/>
              <a:buChar char="•"/>
            </a:pPr>
            <a:r>
              <a:rPr lang="en-US" altLang="en-US" sz="2900" dirty="0">
                <a:latin typeface="Arial" panose="020B0604020202020204" pitchFamily="34" charset="0"/>
                <a:cs typeface="Arial" panose="020B0604020202020204" pitchFamily="34" charset="0"/>
              </a:rPr>
              <a:t>Potential covariates were selected based on a theoretical model and associations with exposures and/or outcomes in our dataset.</a:t>
            </a:r>
          </a:p>
        </p:txBody>
      </p:sp>
      <p:sp>
        <p:nvSpPr>
          <p:cNvPr id="4112" name="Text Placeholder 10">
            <a:extLst>
              <a:ext uri="{FF2B5EF4-FFF2-40B4-BE49-F238E27FC236}">
                <a16:creationId xmlns:a16="http://schemas.microsoft.com/office/drawing/2014/main" id="{09C50AA1-1B7C-7049-BEB8-41401B34B7E6}"/>
              </a:ext>
            </a:extLst>
          </p:cNvPr>
          <p:cNvSpPr>
            <a:spLocks noGrp="1" noChangeArrowheads="1"/>
          </p:cNvSpPr>
          <p:nvPr>
            <p:ph type="body" sz="quarter" idx="20"/>
          </p:nvPr>
        </p:nvSpPr>
        <p:spPr bwMode="auto">
          <a:xfrm>
            <a:off x="26584273" y="6095999"/>
            <a:ext cx="9686927" cy="45873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altLang="en-US" dirty="0">
                <a:latin typeface="Arial" panose="020B0604020202020204" pitchFamily="34" charset="0"/>
                <a:cs typeface="Arial" panose="020B0604020202020204" pitchFamily="34" charset="0"/>
              </a:rPr>
              <a:t>Adjusting for smoking and family history of asthma, mean [95% CI] FEV1pp was significantly different between </a:t>
            </a:r>
            <a:r>
              <a:rPr lang="en-US" altLang="en-US" b="1" u="sng" dirty="0">
                <a:latin typeface="Arial" panose="020B0604020202020204" pitchFamily="34" charset="0"/>
                <a:cs typeface="Arial" panose="020B0604020202020204" pitchFamily="34" charset="0"/>
              </a:rPr>
              <a:t>inhalational</a:t>
            </a:r>
            <a:r>
              <a:rPr lang="en-US" altLang="en-US" dirty="0">
                <a:latin typeface="Arial" panose="020B0604020202020204" pitchFamily="34" charset="0"/>
                <a:cs typeface="Arial" panose="020B0604020202020204" pitchFamily="34" charset="0"/>
              </a:rPr>
              <a:t> </a:t>
            </a:r>
            <a:r>
              <a:rPr lang="en-US" altLang="en-US" b="1" u="sng" dirty="0">
                <a:latin typeface="Arial" panose="020B0604020202020204" pitchFamily="34" charset="0"/>
                <a:cs typeface="Arial" panose="020B0604020202020204" pitchFamily="34" charset="0"/>
              </a:rPr>
              <a:t>exposure groups</a:t>
            </a:r>
            <a:r>
              <a:rPr lang="en-US" altLang="en-US" dirty="0">
                <a:latin typeface="Arial" panose="020B0604020202020204" pitchFamily="34" charset="0"/>
                <a:cs typeface="Arial" panose="020B0604020202020204" pitchFamily="34" charset="0"/>
              </a:rPr>
              <a:t> (p=0.004).</a:t>
            </a:r>
          </a:p>
          <a:p>
            <a:pPr marL="1493838" lvl="1" indent="-519113">
              <a:buFont typeface="Arial" panose="020B0604020202020204" pitchFamily="34" charset="0"/>
              <a:buChar char="•"/>
            </a:pPr>
            <a:r>
              <a:rPr lang="en-US" altLang="en-US" dirty="0">
                <a:latin typeface="Arial" panose="020B0604020202020204" pitchFamily="34" charset="0"/>
                <a:cs typeface="Arial" panose="020B0604020202020204" pitchFamily="34" charset="0"/>
              </a:rPr>
              <a:t>Highest </a:t>
            </a:r>
            <a:r>
              <a:rPr lang="en-US" altLang="en-US" dirty="0" err="1">
                <a:latin typeface="Arial" panose="020B0604020202020204" pitchFamily="34" charset="0"/>
                <a:cs typeface="Arial" panose="020B0604020202020204" pitchFamily="34" charset="0"/>
              </a:rPr>
              <a:t>tertile</a:t>
            </a:r>
            <a:r>
              <a:rPr lang="en-US" altLang="en-US" dirty="0">
                <a:latin typeface="Arial" panose="020B0604020202020204" pitchFamily="34" charset="0"/>
                <a:cs typeface="Arial" panose="020B0604020202020204" pitchFamily="34" charset="0"/>
              </a:rPr>
              <a:t>: 88.8% [84.4%, 93.2%]</a:t>
            </a:r>
          </a:p>
          <a:p>
            <a:pPr marL="1493838" lvl="1" indent="-519113">
              <a:buFont typeface="Arial" panose="020B0604020202020204" pitchFamily="34" charset="0"/>
              <a:buChar char="•"/>
            </a:pPr>
            <a:r>
              <a:rPr lang="en-US" altLang="en-US" dirty="0">
                <a:latin typeface="Arial" panose="020B0604020202020204" pitchFamily="34" charset="0"/>
                <a:cs typeface="Arial" panose="020B0604020202020204" pitchFamily="34" charset="0"/>
              </a:rPr>
              <a:t>Lowest </a:t>
            </a:r>
            <a:r>
              <a:rPr lang="en-US" altLang="en-US" dirty="0" err="1">
                <a:latin typeface="Arial" panose="020B0604020202020204" pitchFamily="34" charset="0"/>
                <a:cs typeface="Arial" panose="020B0604020202020204" pitchFamily="34" charset="0"/>
              </a:rPr>
              <a:t>tertile</a:t>
            </a:r>
            <a:r>
              <a:rPr lang="en-US" altLang="en-US" dirty="0">
                <a:latin typeface="Arial" panose="020B0604020202020204" pitchFamily="34" charset="0"/>
                <a:cs typeface="Arial" panose="020B0604020202020204" pitchFamily="34" charset="0"/>
              </a:rPr>
              <a:t>: 97.2% [93.2%, 101.2%] </a:t>
            </a:r>
          </a:p>
          <a:p>
            <a:pPr marL="396875" indent="-396875">
              <a:buFont typeface="Arial" panose="020B0604020202020204" pitchFamily="34" charset="0"/>
              <a:buChar char="•"/>
            </a:pPr>
            <a:r>
              <a:rPr lang="en-US" altLang="en-US" dirty="0">
                <a:latin typeface="Arial" panose="020B0604020202020204" pitchFamily="34" charset="0"/>
                <a:cs typeface="Arial" panose="020B0604020202020204" pitchFamily="34" charset="0"/>
              </a:rPr>
              <a:t>Both mean FEV1pp and annual changes in FEV1pp were significantly different between </a:t>
            </a:r>
            <a:r>
              <a:rPr lang="en-US" altLang="en-US" b="1" u="sng" dirty="0">
                <a:latin typeface="Arial" panose="020B0604020202020204" pitchFamily="34" charset="0"/>
                <a:cs typeface="Arial" panose="020B0604020202020204" pitchFamily="34" charset="0"/>
              </a:rPr>
              <a:t>diagnosis groups </a:t>
            </a:r>
            <a:r>
              <a:rPr lang="en-US" altLang="en-US" dirty="0">
                <a:latin typeface="Arial" panose="020B0604020202020204" pitchFamily="34" charset="0"/>
                <a:cs typeface="Arial" panose="020B0604020202020204" pitchFamily="34" charset="0"/>
              </a:rPr>
              <a:t>(</a:t>
            </a:r>
            <a:r>
              <a:rPr lang="en-US" altLang="en-US" b="1" dirty="0">
                <a:latin typeface="Arial" panose="020B0604020202020204" pitchFamily="34" charset="0"/>
                <a:cs typeface="Arial" panose="020B0604020202020204" pitchFamily="34" charset="0"/>
              </a:rPr>
              <a:t>Table 2</a:t>
            </a:r>
            <a:r>
              <a:rPr lang="en-US" altLang="en-US" dirty="0">
                <a:latin typeface="Arial" panose="020B0604020202020204" pitchFamily="34" charset="0"/>
                <a:cs typeface="Arial" panose="020B0604020202020204" pitchFamily="34" charset="0"/>
              </a:rPr>
              <a:t>). Annual changes suggest no accelerated declines in FEV1pp.</a:t>
            </a:r>
          </a:p>
          <a:p>
            <a:pPr marL="1493838" lvl="1" indent="-519113">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4113" name="Text Placeholder 11">
            <a:extLst>
              <a:ext uri="{FF2B5EF4-FFF2-40B4-BE49-F238E27FC236}">
                <a16:creationId xmlns:a16="http://schemas.microsoft.com/office/drawing/2014/main" id="{D7EDAB3E-85B5-9145-9607-F6BDA510363A}"/>
              </a:ext>
            </a:extLst>
          </p:cNvPr>
          <p:cNvSpPr>
            <a:spLocks noGrp="1" noChangeArrowheads="1"/>
          </p:cNvSpPr>
          <p:nvPr>
            <p:ph type="body" sz="quarter" idx="21"/>
          </p:nvPr>
        </p:nvSpPr>
        <p:spPr bwMode="auto">
          <a:xfrm>
            <a:off x="26584272" y="18212813"/>
            <a:ext cx="9686927" cy="472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altLang="en-US" dirty="0">
                <a:latin typeface="Arial" panose="020B0604020202020204" pitchFamily="34" charset="0"/>
                <a:cs typeface="Arial" panose="020B0604020202020204" pitchFamily="34" charset="0"/>
              </a:rPr>
              <a:t>More intense inhalational exposures -- linked to lower post-deployment lung function – should be the focus of exposure control. </a:t>
            </a:r>
          </a:p>
          <a:p>
            <a:pPr marL="457200" indent="-457200">
              <a:buFont typeface="Arial" panose="020B0604020202020204" pitchFamily="34" charset="0"/>
              <a:buChar char="•"/>
            </a:pPr>
            <a:r>
              <a:rPr lang="en-US" altLang="en-US" dirty="0">
                <a:latin typeface="Arial" panose="020B0604020202020204" pitchFamily="34" charset="0"/>
                <a:cs typeface="Arial" panose="020B0604020202020204" pitchFamily="34" charset="0"/>
              </a:rPr>
              <a:t>Future analyses are needed to explore other lung function parameters and their relation to respiratory symptom outcomes.</a:t>
            </a:r>
          </a:p>
          <a:p>
            <a:pPr marL="457200" indent="-457200">
              <a:buFont typeface="Arial" panose="020B0604020202020204" pitchFamily="34" charset="0"/>
              <a:buChar char="•"/>
            </a:pPr>
            <a:r>
              <a:rPr lang="en-US" altLang="en-US" dirty="0">
                <a:latin typeface="Arial" panose="020B0604020202020204" pitchFamily="34" charset="0"/>
                <a:cs typeface="Arial" panose="020B0604020202020204" pitchFamily="34" charset="0"/>
              </a:rPr>
              <a:t>Longitudinal follow-up of patients with deployment-related respiratory diseases is essential to inform treatment and prevention efforts.</a:t>
            </a:r>
          </a:p>
          <a:p>
            <a:endParaRPr lang="en-US" altLang="en-US" dirty="0">
              <a:latin typeface="Arial" panose="020B0604020202020204" pitchFamily="34" charset="0"/>
              <a:cs typeface="Arial" panose="020B0604020202020204" pitchFamily="34" charset="0"/>
            </a:endParaRPr>
          </a:p>
        </p:txBody>
      </p:sp>
      <p:sp>
        <p:nvSpPr>
          <p:cNvPr id="4114" name="Text Placeholder 12">
            <a:extLst>
              <a:ext uri="{FF2B5EF4-FFF2-40B4-BE49-F238E27FC236}">
                <a16:creationId xmlns:a16="http://schemas.microsoft.com/office/drawing/2014/main" id="{7D0BFBC4-2CBF-614F-9AF8-D81640E6F9FE}"/>
              </a:ext>
            </a:extLst>
          </p:cNvPr>
          <p:cNvSpPr>
            <a:spLocks noGrp="1" noChangeArrowheads="1"/>
          </p:cNvSpPr>
          <p:nvPr>
            <p:ph type="body" sz="quarter" idx="22"/>
          </p:nvPr>
        </p:nvSpPr>
        <p:spPr bwMode="auto">
          <a:xfrm>
            <a:off x="316633" y="12115800"/>
            <a:ext cx="9729935"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Examine if veterans with DRRDs have accelerated declines in lung function and if exposure hazards are linked to lung function.</a:t>
            </a:r>
          </a:p>
        </p:txBody>
      </p:sp>
      <p:sp>
        <p:nvSpPr>
          <p:cNvPr id="2" name="Rectangle 1"/>
          <p:cNvSpPr/>
          <p:nvPr/>
        </p:nvSpPr>
        <p:spPr>
          <a:xfrm>
            <a:off x="323850" y="23164800"/>
            <a:ext cx="8743950" cy="1323439"/>
          </a:xfrm>
          <a:prstGeom prst="rect">
            <a:avLst/>
          </a:prstGeom>
        </p:spPr>
        <p:txBody>
          <a:bodyPr wrap="square">
            <a:spAutoFit/>
          </a:bodyPr>
          <a:lstStyle/>
          <a:p>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This publication was supported by Grant Number T42OH009229 from CDC NIOSH Mountain and Plains Education and Research Center. Its contents are solely the responsibility of the authors and do not necessarily represent the official views of the CDC NIOSH and MAP ERC.</a:t>
            </a:r>
            <a:endParaRPr lang="en-US" sz="2000" dirty="0">
              <a:solidFill>
                <a:schemeClr val="bg1"/>
              </a:solidFill>
            </a:endParaRPr>
          </a:p>
        </p:txBody>
      </p:sp>
      <p:pic>
        <p:nvPicPr>
          <p:cNvPr id="1030" name="Picture 6" descr="VA Eastern Colorado Health Care System - Rocky Mountain Regional VA Medical  Center OverView In Hospitals | Ampliz"/>
          <p:cNvPicPr>
            <a:picLocks noChangeAspect="1" noChangeArrowheads="1"/>
          </p:cNvPicPr>
          <p:nvPr/>
        </p:nvPicPr>
        <p:blipFill rotWithShape="1">
          <a:blip r:embed="rId3">
            <a:extLst>
              <a:ext uri="{28A0092B-C50C-407E-A947-70E740481C1C}">
                <a14:useLocalDpi xmlns:a14="http://schemas.microsoft.com/office/drawing/2010/main" val="0"/>
              </a:ext>
            </a:extLst>
          </a:blip>
          <a:srcRect t="34021" b="25344"/>
          <a:stretch/>
        </p:blipFill>
        <p:spPr bwMode="auto">
          <a:xfrm>
            <a:off x="26831925" y="3810000"/>
            <a:ext cx="4359275" cy="9299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nationaljewish.org/getmedia/61d0d47f-db18-415d-82fc-bf8f3d1acc28/Bold-No-Tag-Logo.aspx?width=300&amp;height=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141" y="3864156"/>
            <a:ext cx="2857500" cy="7715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8"/>
          <p:cNvSpPr txBox="1">
            <a:spLocks noChangeArrowheads="1"/>
          </p:cNvSpPr>
          <p:nvPr/>
        </p:nvSpPr>
        <p:spPr bwMode="auto">
          <a:xfrm>
            <a:off x="252265" y="21412200"/>
            <a:ext cx="9729935"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5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Arial" panose="020B060402020202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Arial" panose="020B060402020202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Arial" panose="020B060402020202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Arial" panose="020B060402020202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US" altLang="en-US" sz="2000" b="1" dirty="0"/>
              <a:t>Figure 1. </a:t>
            </a:r>
            <a:r>
              <a:rPr lang="en-US" altLang="en-US" sz="2000" dirty="0"/>
              <a:t>(A) US Army soldiers watch garbage burn in a burn pit at Forward Operating Base Azzizulah in Maiwand District, Kandahar, Province, Afghanistan, February 4, 2013. </a:t>
            </a:r>
            <a:r>
              <a:rPr lang="en-US" altLang="en-US" sz="2000" i="1" dirty="0"/>
              <a:t>Source: REUTERS/Andrew Burton.</a:t>
            </a:r>
            <a:r>
              <a:rPr lang="en-US" altLang="en-US" sz="2000" dirty="0"/>
              <a:t> (B) Helicopter generated dust. </a:t>
            </a:r>
            <a:r>
              <a:rPr lang="en-US" altLang="en-US" sz="2000" i="1" dirty="0"/>
              <a:t>Source: www.thetimes.co.uk </a:t>
            </a:r>
            <a:r>
              <a:rPr lang="en-US" altLang="en-US" sz="2000" dirty="0"/>
              <a:t>(C) Sandstorm in Al Asad, Iraq in 2007. </a:t>
            </a:r>
            <a:r>
              <a:rPr lang="en-US" altLang="en-US" sz="2000" i="1" dirty="0"/>
              <a:t>Source: James Gordon.</a:t>
            </a:r>
          </a:p>
        </p:txBody>
      </p:sp>
      <p:grpSp>
        <p:nvGrpSpPr>
          <p:cNvPr id="4" name="Group 3"/>
          <p:cNvGrpSpPr/>
          <p:nvPr/>
        </p:nvGrpSpPr>
        <p:grpSpPr>
          <a:xfrm>
            <a:off x="1083302" y="14020800"/>
            <a:ext cx="4561809" cy="3073400"/>
            <a:chOff x="1315704" y="11574379"/>
            <a:chExt cx="4838700" cy="3225800"/>
          </a:xfrm>
        </p:grpSpPr>
        <p:pic>
          <p:nvPicPr>
            <p:cNvPr id="32" name="Picture 247" descr="us army burn pit"/>
            <p:cNvPicPr>
              <a:picLocks noChangeAspect="1" noChangeArrowheads="1"/>
            </p:cNvPicPr>
            <p:nvPr/>
          </p:nvPicPr>
          <p:blipFill>
            <a:blip r:embed="rId5"/>
            <a:srcRect/>
            <a:stretch>
              <a:fillRect/>
            </a:stretch>
          </p:blipFill>
          <p:spPr bwMode="auto">
            <a:xfrm>
              <a:off x="1315704" y="11574379"/>
              <a:ext cx="4838700" cy="322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5" name="Rectangle 34"/>
            <p:cNvSpPr/>
            <p:nvPr/>
          </p:nvSpPr>
          <p:spPr>
            <a:xfrm>
              <a:off x="1536366" y="11731541"/>
              <a:ext cx="546100" cy="533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w="0"/>
                <a:solidFill>
                  <a:schemeClr val="tx1"/>
                </a:solidFill>
                <a:effectLst>
                  <a:outerShdw blurRad="38100" dist="19050" dir="2700000" algn="tl" rotWithShape="0">
                    <a:schemeClr val="dk1">
                      <a:alpha val="40000"/>
                    </a:schemeClr>
                  </a:outerShdw>
                </a:effectLst>
              </a:endParaRPr>
            </a:p>
          </p:txBody>
        </p:sp>
        <p:sp>
          <p:nvSpPr>
            <p:cNvPr id="36" name="TextBox 10"/>
            <p:cNvSpPr txBox="1">
              <a:spLocks noChangeArrowheads="1"/>
            </p:cNvSpPr>
            <p:nvPr/>
          </p:nvSpPr>
          <p:spPr bwMode="auto">
            <a:xfrm>
              <a:off x="1657016" y="11807741"/>
              <a:ext cx="152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en-US" sz="2000" b="1" dirty="0">
                  <a:solidFill>
                    <a:schemeClr val="bg1"/>
                  </a:solidFill>
                </a:rPr>
                <a:t>A</a:t>
              </a:r>
            </a:p>
          </p:txBody>
        </p:sp>
      </p:grpSp>
      <p:grpSp>
        <p:nvGrpSpPr>
          <p:cNvPr id="5" name="Group 4"/>
          <p:cNvGrpSpPr/>
          <p:nvPr/>
        </p:nvGrpSpPr>
        <p:grpSpPr>
          <a:xfrm>
            <a:off x="5834690" y="14020800"/>
            <a:ext cx="3366460" cy="3073400"/>
            <a:chOff x="6430630" y="11574379"/>
            <a:chExt cx="3922712" cy="3247438"/>
          </a:xfrm>
        </p:grpSpPr>
        <p:pic>
          <p:nvPicPr>
            <p:cNvPr id="34" name="Picture 1"/>
            <p:cNvPicPr>
              <a:picLocks noChangeAspect="1"/>
            </p:cNvPicPr>
            <p:nvPr/>
          </p:nvPicPr>
          <p:blipFill>
            <a:blip r:embed="rId6"/>
            <a:srcRect/>
            <a:stretch>
              <a:fillRect/>
            </a:stretch>
          </p:blipFill>
          <p:spPr bwMode="auto">
            <a:xfrm>
              <a:off x="6430630" y="11574379"/>
              <a:ext cx="3922712" cy="3247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7" name="Rectangle 36"/>
            <p:cNvSpPr/>
            <p:nvPr/>
          </p:nvSpPr>
          <p:spPr>
            <a:xfrm>
              <a:off x="6643354" y="11680741"/>
              <a:ext cx="546100" cy="533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w="0"/>
                <a:solidFill>
                  <a:schemeClr val="tx1"/>
                </a:solidFill>
                <a:effectLst>
                  <a:outerShdw blurRad="38100" dist="19050" dir="2700000" algn="tl" rotWithShape="0">
                    <a:schemeClr val="dk1">
                      <a:alpha val="40000"/>
                    </a:schemeClr>
                  </a:outerShdw>
                </a:effectLst>
              </a:endParaRPr>
            </a:p>
          </p:txBody>
        </p:sp>
        <p:sp>
          <p:nvSpPr>
            <p:cNvPr id="38" name="TextBox 61"/>
            <p:cNvSpPr txBox="1">
              <a:spLocks noChangeArrowheads="1"/>
            </p:cNvSpPr>
            <p:nvPr/>
          </p:nvSpPr>
          <p:spPr bwMode="auto">
            <a:xfrm>
              <a:off x="6764004" y="11756941"/>
              <a:ext cx="152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en-US" sz="2000" b="1" dirty="0">
                  <a:solidFill>
                    <a:schemeClr val="bg1"/>
                  </a:solidFill>
                </a:rPr>
                <a:t>B</a:t>
              </a:r>
            </a:p>
          </p:txBody>
        </p:sp>
      </p:grpSp>
      <p:grpSp>
        <p:nvGrpSpPr>
          <p:cNvPr id="3" name="Group 2"/>
          <p:cNvGrpSpPr/>
          <p:nvPr/>
        </p:nvGrpSpPr>
        <p:grpSpPr>
          <a:xfrm>
            <a:off x="1049004" y="17265518"/>
            <a:ext cx="8152146" cy="4076788"/>
            <a:chOff x="1315704" y="15031955"/>
            <a:chExt cx="8152146" cy="4076788"/>
          </a:xfrm>
        </p:grpSpPr>
        <p:pic>
          <p:nvPicPr>
            <p:cNvPr id="33" name="Picture 4" descr="image006"/>
            <p:cNvPicPr>
              <a:picLocks noChangeAspect="1" noChangeArrowheads="1"/>
            </p:cNvPicPr>
            <p:nvPr/>
          </p:nvPicPr>
          <p:blipFill>
            <a:blip r:embed="rId7"/>
            <a:srcRect/>
            <a:stretch>
              <a:fillRect/>
            </a:stretch>
          </p:blipFill>
          <p:spPr bwMode="auto">
            <a:xfrm>
              <a:off x="1315704" y="15031955"/>
              <a:ext cx="8152146" cy="4076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9" name="Rectangle 38"/>
            <p:cNvSpPr/>
            <p:nvPr/>
          </p:nvSpPr>
          <p:spPr>
            <a:xfrm>
              <a:off x="1460166" y="15151810"/>
              <a:ext cx="546100" cy="533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w="0"/>
                <a:solidFill>
                  <a:schemeClr val="tx1"/>
                </a:solidFill>
                <a:effectLst>
                  <a:outerShdw blurRad="38100" dist="19050" dir="2700000" algn="tl" rotWithShape="0">
                    <a:schemeClr val="dk1">
                      <a:alpha val="40000"/>
                    </a:schemeClr>
                  </a:outerShdw>
                </a:effectLst>
              </a:endParaRPr>
            </a:p>
          </p:txBody>
        </p:sp>
        <p:sp>
          <p:nvSpPr>
            <p:cNvPr id="40" name="TextBox 63"/>
            <p:cNvSpPr txBox="1">
              <a:spLocks noChangeArrowheads="1"/>
            </p:cNvSpPr>
            <p:nvPr/>
          </p:nvSpPr>
          <p:spPr bwMode="auto">
            <a:xfrm>
              <a:off x="1580816" y="15218485"/>
              <a:ext cx="152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en-US" sz="2000" b="1" dirty="0">
                  <a:solidFill>
                    <a:schemeClr val="bg1"/>
                  </a:solidFill>
                </a:rPr>
                <a:t>C</a:t>
              </a:r>
            </a:p>
          </p:txBody>
        </p:sp>
      </p:grpSp>
      <p:sp>
        <p:nvSpPr>
          <p:cNvPr id="44" name="Rectangle 43">
            <a:extLst>
              <a:ext uri="{FF2B5EF4-FFF2-40B4-BE49-F238E27FC236}">
                <a16:creationId xmlns:a16="http://schemas.microsoft.com/office/drawing/2014/main" id="{064EFF99-50F5-8B41-BB15-02138389783C}"/>
              </a:ext>
            </a:extLst>
          </p:cNvPr>
          <p:cNvSpPr/>
          <p:nvPr/>
        </p:nvSpPr>
        <p:spPr>
          <a:xfrm>
            <a:off x="10568496" y="10241280"/>
            <a:ext cx="15405100" cy="7315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sz="4000"/>
          </a:p>
        </p:txBody>
      </p:sp>
      <p:sp>
        <p:nvSpPr>
          <p:cNvPr id="45" name="Text Placeholder 4">
            <a:extLst>
              <a:ext uri="{FF2B5EF4-FFF2-40B4-BE49-F238E27FC236}">
                <a16:creationId xmlns:a16="http://schemas.microsoft.com/office/drawing/2014/main" id="{5E1180D3-B93C-1047-A280-2B2F5D3BE8AA}"/>
              </a:ext>
            </a:extLst>
          </p:cNvPr>
          <p:cNvSpPr txBox="1">
            <a:spLocks noChangeArrowheads="1"/>
          </p:cNvSpPr>
          <p:nvPr/>
        </p:nvSpPr>
        <p:spPr bwMode="auto">
          <a:xfrm>
            <a:off x="15192375" y="10175186"/>
            <a:ext cx="6096000" cy="676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500438" rtl="0" eaLnBrk="1" fontAlgn="base" hangingPunct="1">
              <a:spcBef>
                <a:spcPct val="20000"/>
              </a:spcBef>
              <a:spcAft>
                <a:spcPct val="0"/>
              </a:spcAft>
              <a:buFont typeface="Arial" panose="020B0604020202020204" pitchFamily="34" charset="0"/>
              <a:buNone/>
              <a:defRPr sz="6000" b="1" kern="1200" baseline="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2pPr>
            <a:lvl3pPr marL="3500591"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3pPr>
            <a:lvl4pPr marL="5250887"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4pPr>
            <a:lvl5pPr marL="7001182"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r>
              <a:rPr lang="en-US" altLang="en-US" sz="4000" dirty="0">
                <a:latin typeface="Arial" panose="020B0604020202020204" pitchFamily="34" charset="0"/>
                <a:cs typeface="Arial" panose="020B0604020202020204" pitchFamily="34" charset="0"/>
              </a:rPr>
              <a:t>Results</a:t>
            </a:r>
          </a:p>
        </p:txBody>
      </p:sp>
      <p:graphicFrame>
        <p:nvGraphicFramePr>
          <p:cNvPr id="6" name="Table 5"/>
          <p:cNvGraphicFramePr>
            <a:graphicFrameLocks noGrp="1"/>
          </p:cNvGraphicFramePr>
          <p:nvPr/>
        </p:nvGraphicFramePr>
        <p:xfrm>
          <a:off x="10232814" y="12268200"/>
          <a:ext cx="7674186" cy="8382000"/>
        </p:xfrm>
        <a:graphic>
          <a:graphicData uri="http://schemas.openxmlformats.org/drawingml/2006/table">
            <a:tbl>
              <a:tblPr firstRow="1" firstCol="1" bandRow="1">
                <a:tableStyleId>{5202B0CA-FC54-4496-8BCA-5EF66A818D29}</a:tableStyleId>
              </a:tblPr>
              <a:tblGrid>
                <a:gridCol w="5396180">
                  <a:extLst>
                    <a:ext uri="{9D8B030D-6E8A-4147-A177-3AD203B41FA5}">
                      <a16:colId xmlns:a16="http://schemas.microsoft.com/office/drawing/2014/main" val="1776329403"/>
                    </a:ext>
                  </a:extLst>
                </a:gridCol>
                <a:gridCol w="2278006">
                  <a:extLst>
                    <a:ext uri="{9D8B030D-6E8A-4147-A177-3AD203B41FA5}">
                      <a16:colId xmlns:a16="http://schemas.microsoft.com/office/drawing/2014/main" val="3641796607"/>
                    </a:ext>
                  </a:extLst>
                </a:gridCol>
              </a:tblGrid>
              <a:tr h="182810">
                <a:tc gridSpan="2">
                  <a:txBody>
                    <a:bodyPr/>
                    <a:lstStyle/>
                    <a:p>
                      <a:pPr>
                        <a:spcAft>
                          <a:spcPts val="0"/>
                        </a:spcAft>
                      </a:pPr>
                      <a:r>
                        <a:rPr lang="en-US" sz="2500" dirty="0">
                          <a:effectLst/>
                          <a:latin typeface="+mn-lt"/>
                        </a:rPr>
                        <a:t>Demographics </a:t>
                      </a:r>
                      <a:endParaRPr lang="en-US" sz="2500" dirty="0">
                        <a:effectLst/>
                        <a:latin typeface="+mn-lt"/>
                        <a:cs typeface="Times New Roman" panose="02020603050405020304" pitchFamily="18" charset="0"/>
                      </a:endParaRPr>
                    </a:p>
                  </a:txBody>
                  <a:tcPr marL="68580" marR="68580" marT="0" marB="0"/>
                </a:tc>
                <a:tc hMerge="1">
                  <a:txBody>
                    <a:bodyPr/>
                    <a:lstStyle/>
                    <a:p>
                      <a:pPr>
                        <a:spcAft>
                          <a:spcPts val="0"/>
                        </a:spcAft>
                      </a:pPr>
                      <a:endParaRPr lang="en-US" sz="22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3579008340"/>
                  </a:ext>
                </a:extLst>
              </a:tr>
              <a:tr h="0">
                <a:tc>
                  <a:txBody>
                    <a:bodyPr/>
                    <a:lstStyle/>
                    <a:p>
                      <a:pPr>
                        <a:spcAft>
                          <a:spcPts val="0"/>
                        </a:spcAft>
                      </a:pPr>
                      <a:r>
                        <a:rPr lang="en-US" sz="2500" b="0" dirty="0">
                          <a:effectLst/>
                          <a:latin typeface="+mn-lt"/>
                        </a:rPr>
                        <a:t>Male</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dirty="0">
                          <a:effectLst/>
                          <a:latin typeface="+mn-lt"/>
                        </a:rPr>
                        <a:t>202 (88%)</a:t>
                      </a:r>
                      <a:endParaRPr lang="en-US" sz="25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504753278"/>
                  </a:ext>
                </a:extLst>
              </a:tr>
              <a:tr h="0">
                <a:tc>
                  <a:txBody>
                    <a:bodyPr/>
                    <a:lstStyle/>
                    <a:p>
                      <a:pPr>
                        <a:spcAft>
                          <a:spcPts val="0"/>
                        </a:spcAft>
                      </a:pPr>
                      <a:r>
                        <a:rPr lang="en-US" sz="2500" b="0" dirty="0">
                          <a:effectLst/>
                          <a:latin typeface="+mn-lt"/>
                        </a:rPr>
                        <a:t>Age at first test (years)</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dirty="0">
                          <a:effectLst/>
                          <a:latin typeface="+mn-lt"/>
                        </a:rPr>
                        <a:t>39.9 ± 9.5</a:t>
                      </a:r>
                      <a:endParaRPr lang="en-US" sz="25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1855435452"/>
                  </a:ext>
                </a:extLst>
              </a:tr>
              <a:tr h="0">
                <a:tc>
                  <a:txBody>
                    <a:bodyPr/>
                    <a:lstStyle/>
                    <a:p>
                      <a:pPr>
                        <a:spcAft>
                          <a:spcPts val="0"/>
                        </a:spcAft>
                      </a:pPr>
                      <a:r>
                        <a:rPr lang="en-US" sz="2500" b="0" dirty="0">
                          <a:effectLst/>
                          <a:latin typeface="+mn-lt"/>
                        </a:rPr>
                        <a:t>Ever smoked cigarettes</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dirty="0">
                          <a:effectLst/>
                          <a:latin typeface="+mn-lt"/>
                        </a:rPr>
                        <a:t>82 (36%)</a:t>
                      </a:r>
                      <a:endParaRPr lang="en-US" sz="25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34913786"/>
                  </a:ext>
                </a:extLst>
              </a:tr>
              <a:tr h="0">
                <a:tc>
                  <a:txBody>
                    <a:bodyPr/>
                    <a:lstStyle/>
                    <a:p>
                      <a:pPr>
                        <a:spcAft>
                          <a:spcPts val="0"/>
                        </a:spcAft>
                      </a:pPr>
                      <a:r>
                        <a:rPr lang="en-US" sz="2500" b="0" dirty="0">
                          <a:effectLst/>
                          <a:latin typeface="+mn-lt"/>
                        </a:rPr>
                        <a:t>Smoking pack-years</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a:effectLst/>
                          <a:latin typeface="+mn-lt"/>
                        </a:rPr>
                        <a:t>9.1 ± 13.0</a:t>
                      </a:r>
                      <a:endParaRPr lang="en-US" sz="250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130618099"/>
                  </a:ext>
                </a:extLst>
              </a:tr>
              <a:tr h="0">
                <a:tc>
                  <a:txBody>
                    <a:bodyPr/>
                    <a:lstStyle/>
                    <a:p>
                      <a:pPr>
                        <a:spcAft>
                          <a:spcPts val="0"/>
                        </a:spcAft>
                      </a:pPr>
                      <a:r>
                        <a:rPr lang="en-US" sz="2500" b="0" dirty="0">
                          <a:effectLst/>
                          <a:latin typeface="+mn-lt"/>
                        </a:rPr>
                        <a:t>Ever smoked other products^</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a:effectLst/>
                          <a:latin typeface="+mn-lt"/>
                        </a:rPr>
                        <a:t>33/156 (21%)</a:t>
                      </a:r>
                      <a:endParaRPr lang="en-US" sz="250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2929053722"/>
                  </a:ext>
                </a:extLst>
              </a:tr>
              <a:tr h="0">
                <a:tc gridSpan="2">
                  <a:txBody>
                    <a:bodyPr/>
                    <a:lstStyle/>
                    <a:p>
                      <a:pPr>
                        <a:spcAft>
                          <a:spcPts val="0"/>
                        </a:spcAft>
                      </a:pPr>
                      <a:r>
                        <a:rPr lang="en-US" sz="2500" b="1" dirty="0">
                          <a:solidFill>
                            <a:schemeClr val="bg1"/>
                          </a:solidFill>
                          <a:effectLst/>
                          <a:latin typeface="+mn-lt"/>
                        </a:rPr>
                        <a:t>Deployment Information</a:t>
                      </a:r>
                      <a:endParaRPr lang="en-US" sz="2500" b="1" dirty="0">
                        <a:solidFill>
                          <a:schemeClr val="bg1"/>
                        </a:solidFill>
                        <a:effectLst/>
                        <a:latin typeface="+mn-lt"/>
                        <a:cs typeface="Times New Roman" panose="02020603050405020304" pitchFamily="18" charset="0"/>
                      </a:endParaRPr>
                    </a:p>
                  </a:txBody>
                  <a:tcPr marL="68580" marR="68580" marT="0" marB="0">
                    <a:solidFill>
                      <a:schemeClr val="tx1"/>
                    </a:solidFill>
                  </a:tcPr>
                </a:tc>
                <a:tc hMerge="1">
                  <a:txBody>
                    <a:bodyPr/>
                    <a:lstStyle/>
                    <a:p>
                      <a:pPr>
                        <a:spcAft>
                          <a:spcPts val="0"/>
                        </a:spcAft>
                      </a:pPr>
                      <a:endParaRPr lang="en-US" sz="2200" b="1" dirty="0">
                        <a:solidFill>
                          <a:schemeClr val="bg1"/>
                        </a:solidFill>
                        <a:effectLst/>
                        <a:latin typeface="+mn-lt"/>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2786806117"/>
                  </a:ext>
                </a:extLst>
              </a:tr>
              <a:tr h="0">
                <a:tc>
                  <a:txBody>
                    <a:bodyPr/>
                    <a:lstStyle/>
                    <a:p>
                      <a:pPr>
                        <a:spcAft>
                          <a:spcPts val="0"/>
                        </a:spcAft>
                      </a:pPr>
                      <a:r>
                        <a:rPr lang="en-US" sz="2500" b="0" dirty="0">
                          <a:effectLst/>
                          <a:latin typeface="+mn-lt"/>
                        </a:rPr>
                        <a:t>Number of deployments, median (range)</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dirty="0">
                          <a:effectLst/>
                          <a:latin typeface="+mn-lt"/>
                        </a:rPr>
                        <a:t>2 (1-11)</a:t>
                      </a:r>
                      <a:endParaRPr lang="en-US" sz="25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3867327580"/>
                  </a:ext>
                </a:extLst>
              </a:tr>
              <a:tr h="0">
                <a:tc>
                  <a:txBody>
                    <a:bodyPr/>
                    <a:lstStyle/>
                    <a:p>
                      <a:pPr>
                        <a:spcAft>
                          <a:spcPts val="0"/>
                        </a:spcAft>
                      </a:pPr>
                      <a:r>
                        <a:rPr lang="en-US" sz="2500" b="0" dirty="0">
                          <a:effectLst/>
                          <a:latin typeface="+mn-lt"/>
                        </a:rPr>
                        <a:t>Total deployment duration (months), median (range)</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dirty="0">
                          <a:effectLst/>
                          <a:latin typeface="+mn-lt"/>
                        </a:rPr>
                        <a:t>16 (2-143)</a:t>
                      </a:r>
                      <a:endParaRPr lang="en-US" sz="25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3271279520"/>
                  </a:ext>
                </a:extLst>
              </a:tr>
              <a:tr h="0">
                <a:tc>
                  <a:txBody>
                    <a:bodyPr/>
                    <a:lstStyle/>
                    <a:p>
                      <a:pPr>
                        <a:spcAft>
                          <a:spcPts val="0"/>
                        </a:spcAft>
                      </a:pPr>
                      <a:r>
                        <a:rPr lang="en-US" sz="2500" b="0" dirty="0">
                          <a:effectLst/>
                          <a:latin typeface="+mn-lt"/>
                        </a:rPr>
                        <a:t>Deployment location</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a:effectLst/>
                          <a:latin typeface="+mn-lt"/>
                        </a:rPr>
                        <a:t> </a:t>
                      </a:r>
                      <a:endParaRPr lang="en-US" sz="250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2553732143"/>
                  </a:ext>
                </a:extLst>
              </a:tr>
              <a:tr h="0">
                <a:tc>
                  <a:txBody>
                    <a:bodyPr/>
                    <a:lstStyle/>
                    <a:p>
                      <a:pPr>
                        <a:spcAft>
                          <a:spcPts val="0"/>
                        </a:spcAft>
                      </a:pPr>
                      <a:r>
                        <a:rPr lang="en-US" sz="2500" b="0" dirty="0">
                          <a:effectLst/>
                          <a:latin typeface="+mn-lt"/>
                        </a:rPr>
                        <a:t>     Iraq</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a:effectLst/>
                          <a:latin typeface="+mn-lt"/>
                        </a:rPr>
                        <a:t>95 (41%)</a:t>
                      </a:r>
                      <a:endParaRPr lang="en-US" sz="250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1739378636"/>
                  </a:ext>
                </a:extLst>
              </a:tr>
              <a:tr h="0">
                <a:tc>
                  <a:txBody>
                    <a:bodyPr/>
                    <a:lstStyle/>
                    <a:p>
                      <a:pPr>
                        <a:spcAft>
                          <a:spcPts val="0"/>
                        </a:spcAft>
                      </a:pPr>
                      <a:r>
                        <a:rPr lang="en-US" sz="2500" b="0" dirty="0">
                          <a:effectLst/>
                          <a:latin typeface="+mn-lt"/>
                        </a:rPr>
                        <a:t>     Afghanistan</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a:effectLst/>
                          <a:latin typeface="+mn-lt"/>
                        </a:rPr>
                        <a:t>45 (20%)</a:t>
                      </a:r>
                      <a:endParaRPr lang="en-US" sz="250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3626155672"/>
                  </a:ext>
                </a:extLst>
              </a:tr>
              <a:tr h="0">
                <a:tc>
                  <a:txBody>
                    <a:bodyPr/>
                    <a:lstStyle/>
                    <a:p>
                      <a:pPr>
                        <a:spcAft>
                          <a:spcPts val="0"/>
                        </a:spcAft>
                      </a:pPr>
                      <a:r>
                        <a:rPr lang="en-US" sz="2500" b="0" dirty="0">
                          <a:effectLst/>
                          <a:latin typeface="+mn-lt"/>
                        </a:rPr>
                        <a:t>     Both</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a:effectLst/>
                          <a:latin typeface="+mn-lt"/>
                        </a:rPr>
                        <a:t>72 (31%)</a:t>
                      </a:r>
                      <a:endParaRPr lang="en-US" sz="250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2857394919"/>
                  </a:ext>
                </a:extLst>
              </a:tr>
              <a:tr h="0">
                <a:tc>
                  <a:txBody>
                    <a:bodyPr/>
                    <a:lstStyle/>
                    <a:p>
                      <a:pPr>
                        <a:spcAft>
                          <a:spcPts val="0"/>
                        </a:spcAft>
                      </a:pPr>
                      <a:r>
                        <a:rPr lang="en-US" sz="2500" b="0" dirty="0">
                          <a:effectLst/>
                          <a:latin typeface="+mn-lt"/>
                        </a:rPr>
                        <a:t>     Other</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a:effectLst/>
                          <a:latin typeface="+mn-lt"/>
                        </a:rPr>
                        <a:t>18 (8%)</a:t>
                      </a:r>
                      <a:endParaRPr lang="en-US" sz="250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1779070383"/>
                  </a:ext>
                </a:extLst>
              </a:tr>
              <a:tr h="0">
                <a:tc>
                  <a:txBody>
                    <a:bodyPr/>
                    <a:lstStyle/>
                    <a:p>
                      <a:pPr>
                        <a:spcAft>
                          <a:spcPts val="0"/>
                        </a:spcAft>
                      </a:pPr>
                      <a:r>
                        <a:rPr lang="en-US" sz="2500" b="0" dirty="0">
                          <a:effectLst/>
                          <a:latin typeface="+mn-lt"/>
                        </a:rPr>
                        <a:t>Reported exposure &gt;1-2 times per week</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dirty="0">
                          <a:effectLst/>
                          <a:latin typeface="+mn-lt"/>
                        </a:rPr>
                        <a:t> </a:t>
                      </a:r>
                      <a:endParaRPr lang="en-US" sz="25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4070241122"/>
                  </a:ext>
                </a:extLst>
              </a:tr>
              <a:tr h="0">
                <a:tc>
                  <a:txBody>
                    <a:bodyPr/>
                    <a:lstStyle/>
                    <a:p>
                      <a:pPr>
                        <a:spcAft>
                          <a:spcPts val="0"/>
                        </a:spcAft>
                      </a:pPr>
                      <a:r>
                        <a:rPr lang="en-US" sz="2500" b="0" dirty="0">
                          <a:effectLst/>
                          <a:latin typeface="+mn-lt"/>
                        </a:rPr>
                        <a:t>     Sandstorms</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a:effectLst/>
                          <a:latin typeface="+mn-lt"/>
                        </a:rPr>
                        <a:t>42/208 (20%)</a:t>
                      </a:r>
                      <a:endParaRPr lang="en-US" sz="250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2382353688"/>
                  </a:ext>
                </a:extLst>
              </a:tr>
              <a:tr h="0">
                <a:tc>
                  <a:txBody>
                    <a:bodyPr/>
                    <a:lstStyle/>
                    <a:p>
                      <a:pPr>
                        <a:spcAft>
                          <a:spcPts val="0"/>
                        </a:spcAft>
                      </a:pPr>
                      <a:r>
                        <a:rPr lang="en-US" sz="2500" b="0" dirty="0">
                          <a:effectLst/>
                          <a:latin typeface="+mn-lt"/>
                        </a:rPr>
                        <a:t>     Burn pits</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a:effectLst/>
                          <a:latin typeface="+mn-lt"/>
                        </a:rPr>
                        <a:t>170/213 (80%)</a:t>
                      </a:r>
                      <a:endParaRPr lang="en-US" sz="250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1671148696"/>
                  </a:ext>
                </a:extLst>
              </a:tr>
              <a:tr h="0">
                <a:tc>
                  <a:txBody>
                    <a:bodyPr/>
                    <a:lstStyle/>
                    <a:p>
                      <a:pPr>
                        <a:spcAft>
                          <a:spcPts val="0"/>
                        </a:spcAft>
                      </a:pPr>
                      <a:r>
                        <a:rPr lang="en-US" sz="2500" b="0" dirty="0">
                          <a:effectLst/>
                          <a:latin typeface="+mn-lt"/>
                        </a:rPr>
                        <a:t>     Diesel exhaust</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a:effectLst/>
                          <a:latin typeface="+mn-lt"/>
                        </a:rPr>
                        <a:t>187/196 (95%)</a:t>
                      </a:r>
                      <a:endParaRPr lang="en-US" sz="250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828712465"/>
                  </a:ext>
                </a:extLst>
              </a:tr>
              <a:tr h="0">
                <a:tc>
                  <a:txBody>
                    <a:bodyPr/>
                    <a:lstStyle/>
                    <a:p>
                      <a:pPr>
                        <a:spcAft>
                          <a:spcPts val="0"/>
                        </a:spcAft>
                      </a:pPr>
                      <a:r>
                        <a:rPr lang="en-US" sz="2500" b="0" dirty="0">
                          <a:effectLst/>
                          <a:latin typeface="+mn-lt"/>
                        </a:rPr>
                        <a:t>     Combat dust</a:t>
                      </a:r>
                      <a:endParaRPr lang="en-US" sz="2500" b="0" dirty="0">
                        <a:effectLst/>
                        <a:latin typeface="+mn-lt"/>
                        <a:cs typeface="Times New Roman" panose="02020603050405020304" pitchFamily="18" charset="0"/>
                      </a:endParaRPr>
                    </a:p>
                  </a:txBody>
                  <a:tcPr marL="68580" marR="68580" marT="0" marB="0"/>
                </a:tc>
                <a:tc>
                  <a:txBody>
                    <a:bodyPr/>
                    <a:lstStyle/>
                    <a:p>
                      <a:pPr>
                        <a:spcAft>
                          <a:spcPts val="0"/>
                        </a:spcAft>
                      </a:pPr>
                      <a:r>
                        <a:rPr lang="en-US" sz="2500" dirty="0">
                          <a:effectLst/>
                          <a:latin typeface="+mn-lt"/>
                        </a:rPr>
                        <a:t>33/199 (17%)</a:t>
                      </a:r>
                      <a:endParaRPr lang="en-US" sz="25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3122208592"/>
                  </a:ext>
                </a:extLst>
              </a:tr>
            </a:tbl>
          </a:graphicData>
        </a:graphic>
      </p:graphicFrame>
      <p:graphicFrame>
        <p:nvGraphicFramePr>
          <p:cNvPr id="7" name="Table 6"/>
          <p:cNvGraphicFramePr>
            <a:graphicFrameLocks noGrp="1"/>
          </p:cNvGraphicFramePr>
          <p:nvPr/>
        </p:nvGraphicFramePr>
        <p:xfrm>
          <a:off x="17983200" y="12268200"/>
          <a:ext cx="8358698" cy="8001000"/>
        </p:xfrm>
        <a:graphic>
          <a:graphicData uri="http://schemas.openxmlformats.org/drawingml/2006/table">
            <a:tbl>
              <a:tblPr firstRow="1" firstCol="1" bandRow="1">
                <a:tableStyleId>{5202B0CA-FC54-4496-8BCA-5EF66A818D29}</a:tableStyleId>
              </a:tblPr>
              <a:tblGrid>
                <a:gridCol w="6072697">
                  <a:extLst>
                    <a:ext uri="{9D8B030D-6E8A-4147-A177-3AD203B41FA5}">
                      <a16:colId xmlns:a16="http://schemas.microsoft.com/office/drawing/2014/main" val="3908200656"/>
                    </a:ext>
                  </a:extLst>
                </a:gridCol>
                <a:gridCol w="2286001">
                  <a:extLst>
                    <a:ext uri="{9D8B030D-6E8A-4147-A177-3AD203B41FA5}">
                      <a16:colId xmlns:a16="http://schemas.microsoft.com/office/drawing/2014/main" val="1017953925"/>
                    </a:ext>
                  </a:extLst>
                </a:gridCol>
              </a:tblGrid>
              <a:tr h="318655">
                <a:tc gridSpan="2">
                  <a:txBody>
                    <a:bodyPr/>
                    <a:lstStyle/>
                    <a:p>
                      <a:pPr>
                        <a:spcAft>
                          <a:spcPts val="0"/>
                        </a:spcAft>
                      </a:pPr>
                      <a:r>
                        <a:rPr lang="en-US" sz="2500" dirty="0">
                          <a:effectLst/>
                        </a:rPr>
                        <a:t>Post-Deployment Spirometry</a:t>
                      </a:r>
                      <a:endParaRPr lang="en-US" sz="2500" dirty="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147976306"/>
                  </a:ext>
                </a:extLst>
              </a:tr>
              <a:tr h="318655">
                <a:tc>
                  <a:txBody>
                    <a:bodyPr/>
                    <a:lstStyle/>
                    <a:p>
                      <a:pPr>
                        <a:spcAft>
                          <a:spcPts val="0"/>
                        </a:spcAft>
                      </a:pPr>
                      <a:r>
                        <a:rPr lang="en-US" sz="2500" b="0" dirty="0">
                          <a:effectLst/>
                        </a:rPr>
                        <a:t>Number of tests, median (range)</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r>
                        <a:rPr lang="en-US" sz="2500" dirty="0"/>
                        <a:t>3 (1-18)</a:t>
                      </a:r>
                    </a:p>
                  </a:txBody>
                  <a:tcPr marL="68580" marR="68580" marT="0" marB="0"/>
                </a:tc>
                <a:extLst>
                  <a:ext uri="{0D108BD9-81ED-4DB2-BD59-A6C34878D82A}">
                    <a16:rowId xmlns:a16="http://schemas.microsoft.com/office/drawing/2014/main" val="240491334"/>
                  </a:ext>
                </a:extLst>
              </a:tr>
              <a:tr h="637309">
                <a:tc>
                  <a:txBody>
                    <a:bodyPr/>
                    <a:lstStyle/>
                    <a:p>
                      <a:pPr>
                        <a:spcAft>
                          <a:spcPts val="0"/>
                        </a:spcAft>
                      </a:pPr>
                      <a:r>
                        <a:rPr lang="en-US" sz="2500" b="0" dirty="0">
                          <a:effectLst/>
                        </a:rPr>
                        <a:t>Duration of follow-up (months), [median (range)]</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500">
                          <a:effectLst/>
                        </a:rPr>
                        <a:t>16.5 ± 28.2 [4 (0-160)]</a:t>
                      </a:r>
                      <a:endParaRPr lang="en-US" sz="25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3138785"/>
                  </a:ext>
                </a:extLst>
              </a:tr>
              <a:tr h="318655">
                <a:tc>
                  <a:txBody>
                    <a:bodyPr/>
                    <a:lstStyle/>
                    <a:p>
                      <a:pPr>
                        <a:spcAft>
                          <a:spcPts val="0"/>
                        </a:spcAft>
                      </a:pPr>
                      <a:r>
                        <a:rPr lang="en-US" sz="2500" b="0" dirty="0">
                          <a:effectLst/>
                        </a:rPr>
                        <a:t>FEV1pp</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500">
                          <a:effectLst/>
                        </a:rPr>
                        <a:t>92.2 ± 15.5</a:t>
                      </a:r>
                      <a:endParaRPr lang="en-US" sz="25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2913080"/>
                  </a:ext>
                </a:extLst>
              </a:tr>
              <a:tr h="318655">
                <a:tc>
                  <a:txBody>
                    <a:bodyPr/>
                    <a:lstStyle/>
                    <a:p>
                      <a:pPr>
                        <a:spcAft>
                          <a:spcPts val="0"/>
                        </a:spcAft>
                      </a:pPr>
                      <a:r>
                        <a:rPr lang="en-US" sz="2500" b="0" dirty="0" err="1">
                          <a:effectLst/>
                        </a:rPr>
                        <a:t>FVCpp</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500">
                          <a:effectLst/>
                        </a:rPr>
                        <a:t>93.2 ± 13.5</a:t>
                      </a:r>
                      <a:endParaRPr lang="en-US" sz="25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0818023"/>
                  </a:ext>
                </a:extLst>
              </a:tr>
              <a:tr h="318655">
                <a:tc>
                  <a:txBody>
                    <a:bodyPr/>
                    <a:lstStyle/>
                    <a:p>
                      <a:pPr>
                        <a:spcAft>
                          <a:spcPts val="0"/>
                        </a:spcAft>
                      </a:pPr>
                      <a:r>
                        <a:rPr lang="en-US" sz="2500" b="0" dirty="0">
                          <a:effectLst/>
                        </a:rPr>
                        <a:t>FEV1/FVC</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500">
                          <a:effectLst/>
                        </a:rPr>
                        <a:t>80.0 ± 7.2</a:t>
                      </a:r>
                      <a:endParaRPr lang="en-US" sz="25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3296601"/>
                  </a:ext>
                </a:extLst>
              </a:tr>
              <a:tr h="318655">
                <a:tc gridSpan="2">
                  <a:txBody>
                    <a:bodyPr/>
                    <a:lstStyle/>
                    <a:p>
                      <a:pPr>
                        <a:spcAft>
                          <a:spcPts val="0"/>
                        </a:spcAft>
                      </a:pPr>
                      <a:r>
                        <a:rPr lang="en-US" sz="2500" b="0" dirty="0">
                          <a:effectLst/>
                        </a:rPr>
                        <a:t>Change among those with &gt;1 year follow-up (n=71) (%)</a:t>
                      </a:r>
                      <a:endParaRPr lang="en-US" sz="2500" b="0" dirty="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636173073"/>
                  </a:ext>
                </a:extLst>
              </a:tr>
              <a:tr h="318655">
                <a:tc>
                  <a:txBody>
                    <a:bodyPr/>
                    <a:lstStyle/>
                    <a:p>
                      <a:pPr>
                        <a:spcAft>
                          <a:spcPts val="0"/>
                        </a:spcAft>
                      </a:pPr>
                      <a:r>
                        <a:rPr lang="en-US" sz="2500" b="0" dirty="0">
                          <a:effectLst/>
                        </a:rPr>
                        <a:t>     </a:t>
                      </a:r>
                      <a:r>
                        <a:rPr lang="el-GR" sz="2500" b="0" dirty="0">
                          <a:effectLst/>
                        </a:rPr>
                        <a:t>Δ</a:t>
                      </a:r>
                      <a:r>
                        <a:rPr lang="en-US" sz="2500" b="0" dirty="0">
                          <a:effectLst/>
                        </a:rPr>
                        <a:t>FEV1pp</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500" dirty="0">
                          <a:effectLst/>
                        </a:rPr>
                        <a:t>3.3 ± 12.7</a:t>
                      </a:r>
                      <a:endParaRPr lang="en-US" sz="25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2200263"/>
                  </a:ext>
                </a:extLst>
              </a:tr>
              <a:tr h="318655">
                <a:tc>
                  <a:txBody>
                    <a:bodyPr/>
                    <a:lstStyle/>
                    <a:p>
                      <a:pPr>
                        <a:spcAft>
                          <a:spcPts val="0"/>
                        </a:spcAft>
                      </a:pPr>
                      <a:r>
                        <a:rPr lang="en-US" sz="2500" b="0" dirty="0">
                          <a:effectLst/>
                        </a:rPr>
                        <a:t>     </a:t>
                      </a:r>
                      <a:r>
                        <a:rPr lang="el-GR" sz="2500" b="0" dirty="0">
                          <a:effectLst/>
                        </a:rPr>
                        <a:t>Δ</a:t>
                      </a:r>
                      <a:r>
                        <a:rPr lang="en-US" sz="2500" b="0" dirty="0" err="1">
                          <a:effectLst/>
                        </a:rPr>
                        <a:t>FVCpp</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500">
                          <a:effectLst/>
                        </a:rPr>
                        <a:t>2.1 ± 11.7</a:t>
                      </a:r>
                      <a:endParaRPr lang="en-US" sz="25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8616229"/>
                  </a:ext>
                </a:extLst>
              </a:tr>
              <a:tr h="318655">
                <a:tc>
                  <a:txBody>
                    <a:bodyPr/>
                    <a:lstStyle/>
                    <a:p>
                      <a:pPr>
                        <a:spcAft>
                          <a:spcPts val="0"/>
                        </a:spcAft>
                      </a:pPr>
                      <a:r>
                        <a:rPr lang="en-US" sz="2500" b="0" dirty="0">
                          <a:effectLst/>
                        </a:rPr>
                        <a:t>     </a:t>
                      </a:r>
                      <a:r>
                        <a:rPr lang="el-GR" sz="2500" b="0" dirty="0">
                          <a:effectLst/>
                        </a:rPr>
                        <a:t>Δ</a:t>
                      </a:r>
                      <a:r>
                        <a:rPr lang="en-US" sz="2500" b="0" dirty="0">
                          <a:effectLst/>
                        </a:rPr>
                        <a:t>FEV1/FVC</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500">
                          <a:effectLst/>
                        </a:rPr>
                        <a:t>0.6 ± 5.1</a:t>
                      </a:r>
                      <a:endParaRPr lang="en-US" sz="25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085133"/>
                  </a:ext>
                </a:extLst>
              </a:tr>
              <a:tr h="318655">
                <a:tc gridSpan="2">
                  <a:txBody>
                    <a:bodyPr/>
                    <a:lstStyle/>
                    <a:p>
                      <a:pPr>
                        <a:spcAft>
                          <a:spcPts val="0"/>
                        </a:spcAft>
                      </a:pPr>
                      <a:r>
                        <a:rPr lang="en-US" sz="2500" b="1" dirty="0">
                          <a:solidFill>
                            <a:schemeClr val="bg1"/>
                          </a:solidFill>
                          <a:effectLst/>
                        </a:rPr>
                        <a:t>Disease Group</a:t>
                      </a:r>
                      <a:endParaRPr lang="en-US" sz="2500" b="1" dirty="0">
                        <a:solidFill>
                          <a:schemeClr val="bg1"/>
                        </a:solidFill>
                        <a:effectLst/>
                        <a:latin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extLst>
                  <a:ext uri="{0D108BD9-81ED-4DB2-BD59-A6C34878D82A}">
                    <a16:rowId xmlns:a16="http://schemas.microsoft.com/office/drawing/2014/main" val="3955200733"/>
                  </a:ext>
                </a:extLst>
              </a:tr>
              <a:tr h="318655">
                <a:tc>
                  <a:txBody>
                    <a:bodyPr/>
                    <a:lstStyle/>
                    <a:p>
                      <a:pPr>
                        <a:spcAft>
                          <a:spcPts val="0"/>
                        </a:spcAft>
                      </a:pPr>
                      <a:r>
                        <a:rPr lang="en-US" sz="2500" b="0" dirty="0">
                          <a:effectLst/>
                        </a:rPr>
                        <a:t>Deployment-related</a:t>
                      </a:r>
                      <a:r>
                        <a:rPr lang="en-US" sz="2500" b="0" baseline="0" dirty="0">
                          <a:effectLst/>
                        </a:rPr>
                        <a:t> a</a:t>
                      </a:r>
                      <a:r>
                        <a:rPr lang="en-US" sz="2500" b="0" dirty="0">
                          <a:effectLst/>
                        </a:rPr>
                        <a:t>sthma (DRA)</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500" dirty="0">
                          <a:effectLst/>
                        </a:rPr>
                        <a:t>29 (13%)</a:t>
                      </a:r>
                      <a:endParaRPr lang="en-US" sz="25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6176196"/>
                  </a:ext>
                </a:extLst>
              </a:tr>
              <a:tr h="441960">
                <a:tc>
                  <a:txBody>
                    <a:bodyPr/>
                    <a:lstStyle/>
                    <a:p>
                      <a:pPr>
                        <a:spcAft>
                          <a:spcPts val="0"/>
                        </a:spcAft>
                      </a:pPr>
                      <a:r>
                        <a:rPr lang="en-US" sz="2500" b="0" dirty="0">
                          <a:effectLst/>
                        </a:rPr>
                        <a:t>Deployment-related distal lung disease (DDLD)</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500" dirty="0">
                          <a:effectLst/>
                        </a:rPr>
                        <a:t>92 (40%)</a:t>
                      </a:r>
                      <a:endParaRPr lang="en-US" sz="25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8645081"/>
                  </a:ext>
                </a:extLst>
              </a:tr>
              <a:tr h="318655">
                <a:tc>
                  <a:txBody>
                    <a:bodyPr/>
                    <a:lstStyle/>
                    <a:p>
                      <a:pPr>
                        <a:spcAft>
                          <a:spcPts val="0"/>
                        </a:spcAft>
                      </a:pPr>
                      <a:r>
                        <a:rPr lang="en-US" sz="2500" b="0" dirty="0">
                          <a:effectLst/>
                        </a:rPr>
                        <a:t>Both DRA</a:t>
                      </a:r>
                      <a:r>
                        <a:rPr lang="en-US" sz="2500" b="0" baseline="0" dirty="0">
                          <a:effectLst/>
                        </a:rPr>
                        <a:t> and DDLD</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500">
                          <a:effectLst/>
                        </a:rPr>
                        <a:t>54 (23%)</a:t>
                      </a:r>
                      <a:endParaRPr lang="en-US" sz="25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2620040"/>
                  </a:ext>
                </a:extLst>
              </a:tr>
              <a:tr h="426720">
                <a:tc>
                  <a:txBody>
                    <a:bodyPr/>
                    <a:lstStyle/>
                    <a:p>
                      <a:pPr>
                        <a:spcAft>
                          <a:spcPts val="0"/>
                        </a:spcAft>
                      </a:pPr>
                      <a:r>
                        <a:rPr lang="en-US" sz="2500" b="0" dirty="0">
                          <a:effectLst/>
                        </a:rPr>
                        <a:t>Other DRRDs* (or respiratory symptoms only)</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500">
                          <a:effectLst/>
                        </a:rPr>
                        <a:t>55 (24%)</a:t>
                      </a:r>
                      <a:endParaRPr lang="en-US" sz="25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5596423"/>
                  </a:ext>
                </a:extLst>
              </a:tr>
              <a:tr h="381000">
                <a:tc>
                  <a:txBody>
                    <a:bodyPr/>
                    <a:lstStyle/>
                    <a:p>
                      <a:pPr>
                        <a:spcAft>
                          <a:spcPts val="0"/>
                        </a:spcAft>
                      </a:pPr>
                      <a:r>
                        <a:rPr lang="en-US" sz="2500" b="0" dirty="0">
                          <a:effectLst/>
                        </a:rPr>
                        <a:t>Treated with asthma medications</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500" dirty="0">
                          <a:effectLst/>
                        </a:rPr>
                        <a:t>153/228 (67%)</a:t>
                      </a:r>
                      <a:endParaRPr lang="en-US" sz="25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471372"/>
                  </a:ext>
                </a:extLst>
              </a:tr>
              <a:tr h="637309">
                <a:tc>
                  <a:txBody>
                    <a:bodyPr/>
                    <a:lstStyle/>
                    <a:p>
                      <a:pPr>
                        <a:spcAft>
                          <a:spcPts val="0"/>
                        </a:spcAft>
                      </a:pPr>
                      <a:r>
                        <a:rPr lang="en-US" sz="2500" b="0" dirty="0">
                          <a:effectLst/>
                        </a:rPr>
                        <a:t>Reported family history of asthma or emphysema</a:t>
                      </a:r>
                      <a:endParaRPr lang="en-US" sz="2500" b="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500" dirty="0">
                          <a:effectLst/>
                        </a:rPr>
                        <a:t>34/174 (20%)</a:t>
                      </a:r>
                      <a:endParaRPr lang="en-US" sz="25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7037744"/>
                  </a:ext>
                </a:extLst>
              </a:tr>
            </a:tbl>
          </a:graphicData>
        </a:graphic>
      </p:graphicFrame>
      <p:sp>
        <p:nvSpPr>
          <p:cNvPr id="8" name="Rectangle 7"/>
          <p:cNvSpPr/>
          <p:nvPr/>
        </p:nvSpPr>
        <p:spPr>
          <a:xfrm>
            <a:off x="10410826" y="20802600"/>
            <a:ext cx="16030574" cy="1938992"/>
          </a:xfrm>
          <a:prstGeom prst="rect">
            <a:avLst/>
          </a:prstGeom>
        </p:spPr>
        <p:txBody>
          <a:bodyPr wrap="square">
            <a:spAutoFit/>
          </a:bodyPr>
          <a:lstStyle/>
          <a:p>
            <a:r>
              <a:rPr lang="en-US" sz="2400" dirty="0"/>
              <a:t>Note: All values are the mean (±SD) or n (%) unless otherwise indicated.</a:t>
            </a:r>
          </a:p>
          <a:p>
            <a:r>
              <a:rPr lang="en-US" sz="2400" dirty="0"/>
              <a:t>Abbreviations: FEV1 = forced expiratory volume in the first second; FVC = forced vital capacity; pp = percent predicted</a:t>
            </a:r>
          </a:p>
          <a:p>
            <a:r>
              <a:rPr lang="en-US" sz="2400" dirty="0"/>
              <a:t>^Other products includes cigars, a pipe, water pipe, e-cigarettes, or marijuana.</a:t>
            </a:r>
          </a:p>
          <a:p>
            <a:r>
              <a:rPr lang="en-US" sz="2400" dirty="0"/>
              <a:t>*Other DRRDs include </a:t>
            </a:r>
            <a:r>
              <a:rPr lang="en-US" sz="2400" dirty="0" err="1"/>
              <a:t>rhinosinusitis</a:t>
            </a:r>
            <a:r>
              <a:rPr lang="en-US" sz="2400" dirty="0"/>
              <a:t>, vocal cord dysfunction, and/or probable mitochondrial myopathy.</a:t>
            </a:r>
            <a:endParaRPr lang="en-US" sz="2400" dirty="0">
              <a:effectLst/>
            </a:endParaRPr>
          </a:p>
        </p:txBody>
      </p:sp>
      <p:sp>
        <p:nvSpPr>
          <p:cNvPr id="9" name="Rectangle 8"/>
          <p:cNvSpPr/>
          <p:nvPr/>
        </p:nvSpPr>
        <p:spPr>
          <a:xfrm>
            <a:off x="10471150" y="11125200"/>
            <a:ext cx="15471775" cy="980910"/>
          </a:xfrm>
          <a:prstGeom prst="rect">
            <a:avLst/>
          </a:prstGeom>
        </p:spPr>
        <p:txBody>
          <a:bodyPr wrap="square">
            <a:spAutoFit/>
          </a:bodyPr>
          <a:lstStyle/>
          <a:p>
            <a:pPr marL="0" marR="0">
              <a:lnSpc>
                <a:spcPct val="107000"/>
              </a:lnSpc>
              <a:spcBef>
                <a:spcPts val="0"/>
              </a:spcBef>
              <a:spcAft>
                <a:spcPts val="800"/>
              </a:spcAft>
            </a:pPr>
            <a:r>
              <a:rPr lang="en-US" sz="2800" b="1" dirty="0">
                <a:latin typeface="+mj-lt"/>
                <a:ea typeface="Calibri" panose="020F0502020204030204" pitchFamily="34" charset="0"/>
                <a:cs typeface="Times New Roman" panose="02020603050405020304" pitchFamily="18" charset="0"/>
              </a:rPr>
              <a:t>Table 1: Characteristics of previously deployed participants with respiratory symptoms and one or more pulmonary function test</a:t>
            </a:r>
            <a:r>
              <a:rPr lang="en-US" sz="2800" dirty="0">
                <a:latin typeface="+mj-lt"/>
                <a:ea typeface="Calibri" panose="020F0502020204030204" pitchFamily="34" charset="0"/>
                <a:cs typeface="Times New Roman" panose="02020603050405020304" pitchFamily="18" charset="0"/>
              </a:rPr>
              <a:t> (n=230)</a:t>
            </a:r>
            <a:endParaRPr lang="en-US" sz="2800" dirty="0">
              <a:effectLst/>
              <a:latin typeface="+mj-lt"/>
              <a:ea typeface="Calibri" panose="020F0502020204030204" pitchFamily="34" charset="0"/>
              <a:cs typeface="Times New Roman" panose="02020603050405020304" pitchFamily="18" charset="0"/>
            </a:endParaRPr>
          </a:p>
        </p:txBody>
      </p:sp>
      <p:sp>
        <p:nvSpPr>
          <p:cNvPr id="51" name="Rectangle 50"/>
          <p:cNvSpPr/>
          <p:nvPr/>
        </p:nvSpPr>
        <p:spPr>
          <a:xfrm>
            <a:off x="27012900" y="10972800"/>
            <a:ext cx="8557260" cy="1014380"/>
          </a:xfrm>
          <a:prstGeom prst="rect">
            <a:avLst/>
          </a:prstGeom>
        </p:spPr>
        <p:txBody>
          <a:bodyPr wrap="square">
            <a:spAutoFit/>
          </a:bodyPr>
          <a:lstStyle/>
          <a:p>
            <a:pPr marL="0" marR="0">
              <a:lnSpc>
                <a:spcPct val="107000"/>
              </a:lnSpc>
              <a:spcBef>
                <a:spcPts val="0"/>
              </a:spcBef>
              <a:spcAft>
                <a:spcPts val="0"/>
              </a:spcAft>
            </a:pPr>
            <a:r>
              <a:rPr lang="en-US" sz="2800" b="1" dirty="0">
                <a:latin typeface="+mj-lt"/>
                <a:ea typeface="Calibri" panose="020F0502020204030204" pitchFamily="34" charset="0"/>
                <a:cs typeface="Times New Roman" panose="02020603050405020304" pitchFamily="18" charset="0"/>
              </a:rPr>
              <a:t>Table 2: Pre-bronchodilator FEV1pp by diagnosis group* </a:t>
            </a:r>
            <a:r>
              <a:rPr lang="en-US" sz="2800" dirty="0">
                <a:latin typeface="+mj-lt"/>
                <a:ea typeface="Calibri" panose="020F0502020204030204" pitchFamily="34" charset="0"/>
                <a:cs typeface="Times New Roman" panose="02020603050405020304" pitchFamily="18" charset="0"/>
              </a:rPr>
              <a:t>(n=174)</a:t>
            </a:r>
          </a:p>
        </p:txBody>
      </p:sp>
      <p:sp>
        <p:nvSpPr>
          <p:cNvPr id="53" name="Rectangle 52"/>
          <p:cNvSpPr/>
          <p:nvPr/>
        </p:nvSpPr>
        <p:spPr>
          <a:xfrm>
            <a:off x="27012900" y="15579804"/>
            <a:ext cx="9258298" cy="1200329"/>
          </a:xfrm>
          <a:prstGeom prst="rect">
            <a:avLst/>
          </a:prstGeom>
        </p:spPr>
        <p:txBody>
          <a:bodyPr wrap="square">
            <a:spAutoFit/>
          </a:bodyPr>
          <a:lstStyle/>
          <a:p>
            <a:r>
              <a:rPr lang="en-US" sz="2400" dirty="0"/>
              <a:t>*Adjusted for smoking and family history of asthma</a:t>
            </a:r>
          </a:p>
          <a:p>
            <a:r>
              <a:rPr lang="en-US" sz="2400" dirty="0"/>
              <a:t>**Estimated five years after last deployment</a:t>
            </a:r>
          </a:p>
          <a:p>
            <a:r>
              <a:rPr lang="en-US" sz="2400" dirty="0"/>
              <a:t>Group comparisons: a=DDLD/DRA, b=DRA, c=DDLD, d=other</a:t>
            </a:r>
            <a:endParaRPr lang="en-US" sz="2400" dirty="0">
              <a:effectLst/>
            </a:endParaRPr>
          </a:p>
        </p:txBody>
      </p:sp>
      <p:graphicFrame>
        <p:nvGraphicFramePr>
          <p:cNvPr id="11" name="Table 10"/>
          <p:cNvGraphicFramePr>
            <a:graphicFrameLocks noGrp="1"/>
          </p:cNvGraphicFramePr>
          <p:nvPr/>
        </p:nvGraphicFramePr>
        <p:xfrm>
          <a:off x="26831926" y="12089845"/>
          <a:ext cx="9439272" cy="3416636"/>
        </p:xfrm>
        <a:graphic>
          <a:graphicData uri="http://schemas.openxmlformats.org/drawingml/2006/table">
            <a:tbl>
              <a:tblPr firstRow="1" bandRow="1">
                <a:tableStyleId>{073A0DAA-6AF3-43AB-8588-CEC1D06C72B9}</a:tableStyleId>
              </a:tblPr>
              <a:tblGrid>
                <a:gridCol w="2708840">
                  <a:extLst>
                    <a:ext uri="{9D8B030D-6E8A-4147-A177-3AD203B41FA5}">
                      <a16:colId xmlns:a16="http://schemas.microsoft.com/office/drawing/2014/main" val="1610085241"/>
                    </a:ext>
                  </a:extLst>
                </a:gridCol>
                <a:gridCol w="3797736">
                  <a:extLst>
                    <a:ext uri="{9D8B030D-6E8A-4147-A177-3AD203B41FA5}">
                      <a16:colId xmlns:a16="http://schemas.microsoft.com/office/drawing/2014/main" val="3785428763"/>
                    </a:ext>
                  </a:extLst>
                </a:gridCol>
                <a:gridCol w="2932696">
                  <a:extLst>
                    <a:ext uri="{9D8B030D-6E8A-4147-A177-3AD203B41FA5}">
                      <a16:colId xmlns:a16="http://schemas.microsoft.com/office/drawing/2014/main" val="952382540"/>
                    </a:ext>
                  </a:extLst>
                </a:gridCol>
              </a:tblGrid>
              <a:tr h="905450">
                <a:tc>
                  <a:txBody>
                    <a:bodyPr/>
                    <a:lstStyle/>
                    <a:p>
                      <a:r>
                        <a:rPr lang="en-US" sz="2800" dirty="0"/>
                        <a:t>Diagnosis Group</a:t>
                      </a:r>
                    </a:p>
                  </a:txBody>
                  <a:tcPr/>
                </a:tc>
                <a:tc>
                  <a:txBody>
                    <a:bodyPr/>
                    <a:lstStyle/>
                    <a:p>
                      <a:r>
                        <a:rPr lang="en-US" sz="2800" dirty="0"/>
                        <a:t>Mean**</a:t>
                      </a:r>
                      <a:r>
                        <a:rPr lang="en-US" sz="2800" baseline="0" dirty="0"/>
                        <a:t> [95% CI]</a:t>
                      </a:r>
                      <a:endParaRPr lang="en-US" sz="2800" dirty="0"/>
                    </a:p>
                  </a:txBody>
                  <a:tcPr/>
                </a:tc>
                <a:tc>
                  <a:txBody>
                    <a:bodyPr/>
                    <a:lstStyle/>
                    <a:p>
                      <a:r>
                        <a:rPr lang="en-US" sz="2800" dirty="0"/>
                        <a:t>Mean Change per year</a:t>
                      </a:r>
                    </a:p>
                  </a:txBody>
                  <a:tcPr/>
                </a:tc>
                <a:extLst>
                  <a:ext uri="{0D108BD9-81ED-4DB2-BD59-A6C34878D82A}">
                    <a16:rowId xmlns:a16="http://schemas.microsoft.com/office/drawing/2014/main" val="3708332781"/>
                  </a:ext>
                </a:extLst>
              </a:tr>
              <a:tr h="617939">
                <a:tc>
                  <a:txBody>
                    <a:bodyPr/>
                    <a:lstStyle/>
                    <a:p>
                      <a:r>
                        <a:rPr lang="en-US" sz="2800" dirty="0"/>
                        <a:t>DDLD/DRA</a:t>
                      </a:r>
                    </a:p>
                  </a:txBody>
                  <a:tcPr/>
                </a:tc>
                <a:tc>
                  <a:txBody>
                    <a:bodyPr/>
                    <a:lstStyle/>
                    <a:p>
                      <a:r>
                        <a:rPr lang="en-US" sz="2800" dirty="0"/>
                        <a:t>81.9 [76.7, 87.1]</a:t>
                      </a:r>
                      <a:r>
                        <a:rPr lang="en-US" sz="2800" baseline="30000" dirty="0" err="1"/>
                        <a:t>b,c,d</a:t>
                      </a:r>
                      <a:endParaRPr lang="en-US" sz="2800" baseline="30000" dirty="0"/>
                    </a:p>
                  </a:txBody>
                  <a:tcPr/>
                </a:tc>
                <a:tc>
                  <a:txBody>
                    <a:bodyPr/>
                    <a:lstStyle/>
                    <a:p>
                      <a:r>
                        <a:rPr lang="en-US" sz="2800" dirty="0"/>
                        <a:t>0.55 p=0.08</a:t>
                      </a:r>
                    </a:p>
                  </a:txBody>
                  <a:tcPr/>
                </a:tc>
                <a:extLst>
                  <a:ext uri="{0D108BD9-81ED-4DB2-BD59-A6C34878D82A}">
                    <a16:rowId xmlns:a16="http://schemas.microsoft.com/office/drawing/2014/main" val="1697812592"/>
                  </a:ext>
                </a:extLst>
              </a:tr>
              <a:tr h="617939">
                <a:tc>
                  <a:txBody>
                    <a:bodyPr/>
                    <a:lstStyle/>
                    <a:p>
                      <a:r>
                        <a:rPr lang="en-US" sz="2800" dirty="0"/>
                        <a:t>DRA only</a:t>
                      </a:r>
                    </a:p>
                  </a:txBody>
                  <a:tcPr/>
                </a:tc>
                <a:tc>
                  <a:txBody>
                    <a:bodyPr/>
                    <a:lstStyle/>
                    <a:p>
                      <a:r>
                        <a:rPr lang="en-US" sz="2800" dirty="0"/>
                        <a:t>98.3 [91.6, 105]</a:t>
                      </a:r>
                      <a:r>
                        <a:rPr lang="en-US" sz="2800" baseline="30000" dirty="0" err="1"/>
                        <a:t>a,c</a:t>
                      </a:r>
                      <a:endParaRPr lang="en-US" sz="2800" baseline="30000" dirty="0"/>
                    </a:p>
                  </a:txBody>
                  <a:tcPr/>
                </a:tc>
                <a:tc>
                  <a:txBody>
                    <a:bodyPr/>
                    <a:lstStyle/>
                    <a:p>
                      <a:r>
                        <a:rPr lang="en-US" sz="2800" dirty="0"/>
                        <a:t>1.10 p=0.006</a:t>
                      </a:r>
                      <a:endParaRPr lang="en-US" sz="2800" b="1" dirty="0"/>
                    </a:p>
                  </a:txBody>
                  <a:tcPr/>
                </a:tc>
                <a:extLst>
                  <a:ext uri="{0D108BD9-81ED-4DB2-BD59-A6C34878D82A}">
                    <a16:rowId xmlns:a16="http://schemas.microsoft.com/office/drawing/2014/main" val="1694916590"/>
                  </a:ext>
                </a:extLst>
              </a:tr>
              <a:tr h="617939">
                <a:tc>
                  <a:txBody>
                    <a:bodyPr/>
                    <a:lstStyle/>
                    <a:p>
                      <a:r>
                        <a:rPr lang="en-US" sz="2800" dirty="0"/>
                        <a:t>DDLD only</a:t>
                      </a:r>
                    </a:p>
                  </a:txBody>
                  <a:tcPr/>
                </a:tc>
                <a:tc>
                  <a:txBody>
                    <a:bodyPr/>
                    <a:lstStyle/>
                    <a:p>
                      <a:r>
                        <a:rPr lang="en-US" sz="2800" dirty="0"/>
                        <a:t>93.7 [89.7, 97.7]</a:t>
                      </a:r>
                      <a:r>
                        <a:rPr lang="en-US" sz="2800" baseline="30000" dirty="0" err="1"/>
                        <a:t>a,b</a:t>
                      </a:r>
                      <a:endParaRPr lang="en-US" sz="2800" baseline="30000" dirty="0"/>
                    </a:p>
                  </a:txBody>
                  <a:tcPr/>
                </a:tc>
                <a:tc>
                  <a:txBody>
                    <a:bodyPr/>
                    <a:lstStyle/>
                    <a:p>
                      <a:r>
                        <a:rPr lang="en-US" sz="2800" dirty="0"/>
                        <a:t>0.09 p=0.63</a:t>
                      </a:r>
                    </a:p>
                  </a:txBody>
                  <a:tcPr/>
                </a:tc>
                <a:extLst>
                  <a:ext uri="{0D108BD9-81ED-4DB2-BD59-A6C34878D82A}">
                    <a16:rowId xmlns:a16="http://schemas.microsoft.com/office/drawing/2014/main" val="1806651187"/>
                  </a:ext>
                </a:extLst>
              </a:tr>
              <a:tr h="617939">
                <a:tc>
                  <a:txBody>
                    <a:bodyPr/>
                    <a:lstStyle/>
                    <a:p>
                      <a:r>
                        <a:rPr lang="en-US" sz="2800" dirty="0"/>
                        <a:t>Other DRRDs</a:t>
                      </a:r>
                    </a:p>
                  </a:txBody>
                  <a:tcPr/>
                </a:tc>
                <a:tc>
                  <a:txBody>
                    <a:bodyPr/>
                    <a:lstStyle/>
                    <a:p>
                      <a:r>
                        <a:rPr lang="en-US" sz="2800" dirty="0"/>
                        <a:t>95.5 [89.7, 101.3]</a:t>
                      </a:r>
                      <a:r>
                        <a:rPr lang="en-US" sz="2800" baseline="30000" dirty="0"/>
                        <a:t>a</a:t>
                      </a:r>
                    </a:p>
                  </a:txBody>
                  <a:tcPr/>
                </a:tc>
                <a:tc>
                  <a:txBody>
                    <a:bodyPr/>
                    <a:lstStyle/>
                    <a:p>
                      <a:r>
                        <a:rPr lang="en-US" sz="2800" dirty="0"/>
                        <a:t>0.39 p=0.24</a:t>
                      </a:r>
                    </a:p>
                  </a:txBody>
                  <a:tcPr/>
                </a:tc>
                <a:extLst>
                  <a:ext uri="{0D108BD9-81ED-4DB2-BD59-A6C34878D82A}">
                    <a16:rowId xmlns:a16="http://schemas.microsoft.com/office/drawing/2014/main" val="320926389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hart Placeholder 1">
            <a:extLst>
              <a:ext uri="{FF2B5EF4-FFF2-40B4-BE49-F238E27FC236}">
                <a16:creationId xmlns:a16="http://schemas.microsoft.com/office/drawing/2014/main" id="{58699137-C1B5-764E-8DCC-6EA323143C9A}"/>
              </a:ext>
            </a:extLst>
          </p:cNvPr>
          <p:cNvSpPr>
            <a:spLocks noGrp="1" noChangeArrowheads="1"/>
          </p:cNvSpPr>
          <p:nvPr>
            <p:ph type="chart" sz="quarter" idx="23"/>
          </p:nvPr>
        </p:nvSpPr>
        <p:spPr bwMode="auto">
          <a:xfrm>
            <a:off x="12490981" y="13275736"/>
            <a:ext cx="5734844" cy="7426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Text Placeholder 3">
            <a:extLst>
              <a:ext uri="{FF2B5EF4-FFF2-40B4-BE49-F238E27FC236}">
                <a16:creationId xmlns:a16="http://schemas.microsoft.com/office/drawing/2014/main" id="{18868D57-F73C-A843-A3B8-8F86551E00DA}"/>
              </a:ext>
            </a:extLst>
          </p:cNvPr>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nSpc>
                <a:spcPct val="107000"/>
              </a:lnSpc>
              <a:spcBef>
                <a:spcPts val="0"/>
              </a:spcBef>
              <a:spcAft>
                <a:spcPts val="667"/>
              </a:spcAft>
            </a:pPr>
            <a:r>
              <a:rPr lang="en-US" sz="5500" dirty="0">
                <a:solidFill>
                  <a:srgbClr val="C00000"/>
                </a:solidFill>
                <a:latin typeface="Calibri" panose="020F0502020204030204" pitchFamily="34" charset="0"/>
                <a:ea typeface="Calibri" panose="020F0502020204030204" pitchFamily="34" charset="0"/>
                <a:cs typeface="Times New Roman" panose="02020603050405020304" pitchFamily="18" charset="0"/>
              </a:rPr>
              <a:t>The Aging Workforce</a:t>
            </a:r>
            <a:endParaRPr lang="en-US" sz="5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667"/>
              </a:spcAft>
            </a:pPr>
            <a:r>
              <a:rPr lang="en-US" sz="5500" dirty="0">
                <a:solidFill>
                  <a:srgbClr val="C00000"/>
                </a:solidFill>
                <a:latin typeface="Calibri" panose="020F0502020204030204" pitchFamily="34" charset="0"/>
                <a:ea typeface="Calibri" panose="020F0502020204030204" pitchFamily="34" charset="0"/>
                <a:cs typeface="Times New Roman" panose="02020603050405020304" pitchFamily="18" charset="0"/>
              </a:rPr>
              <a:t>Vertebral Compression Fractures &amp; Clinical Imaging of Spinal Trauma</a:t>
            </a:r>
            <a:endParaRPr lang="en-US" sz="5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667"/>
              </a:spcAft>
            </a:pPr>
            <a:br>
              <a:rPr lang="en-US" sz="1667"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endParaRPr lang="en-US" altLang="en-US" dirty="0">
              <a:latin typeface="Arial" panose="020B0604020202020204" pitchFamily="34" charset="0"/>
              <a:cs typeface="Arial" panose="020B0604020202020204" pitchFamily="34" charset="0"/>
            </a:endParaRPr>
          </a:p>
        </p:txBody>
      </p:sp>
      <p:sp>
        <p:nvSpPr>
          <p:cNvPr id="3076" name="Text Placeholder 4">
            <a:extLst>
              <a:ext uri="{FF2B5EF4-FFF2-40B4-BE49-F238E27FC236}">
                <a16:creationId xmlns:a16="http://schemas.microsoft.com/office/drawing/2014/main" id="{10861478-4B19-1243-BC61-D0AB16C2B507}"/>
              </a:ext>
            </a:extLst>
          </p:cNvPr>
          <p:cNvSpPr>
            <a:spLocks noGrp="1" noChangeArrowheads="1"/>
          </p:cNvSpPr>
          <p:nvPr>
            <p:ph type="body" sz="quarter" idx="11"/>
          </p:nvPr>
        </p:nvSpPr>
        <p:spPr bwMode="auto">
          <a:xfrm>
            <a:off x="6985000" y="4958165"/>
            <a:ext cx="22542500" cy="820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nSpc>
                <a:spcPct val="107000"/>
              </a:lnSpc>
              <a:spcBef>
                <a:spcPts val="0"/>
              </a:spcBef>
              <a:spcAft>
                <a:spcPts val="667"/>
              </a:spcAft>
            </a:pPr>
            <a:r>
              <a:rPr lang="en-US" dirty="0">
                <a:latin typeface="Calibri" panose="020F0502020204030204" pitchFamily="34" charset="0"/>
                <a:ea typeface="Calibri" panose="020F0502020204030204" pitchFamily="34" charset="0"/>
                <a:cs typeface="Times New Roman" panose="02020603050405020304" pitchFamily="18" charset="0"/>
              </a:rPr>
              <a:t>Judith Brutus-Lestin, MD</a:t>
            </a:r>
            <a:b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CU Occupational Medicine Residency Program, PGY- 2 Resident</a:t>
            </a:r>
          </a:p>
          <a:p>
            <a:pPr>
              <a:lnSpc>
                <a:spcPct val="107000"/>
              </a:lnSpc>
              <a:spcBef>
                <a:spcPts val="0"/>
              </a:spcBef>
              <a:spcAft>
                <a:spcPts val="667"/>
              </a:spcAft>
            </a:pPr>
            <a:r>
              <a:rPr lang="en-US" dirty="0">
                <a:latin typeface="Calibri" panose="020F0502020204030204" pitchFamily="34" charset="0"/>
                <a:ea typeface="Calibri" panose="020F0502020204030204" pitchFamily="34" charset="0"/>
                <a:cs typeface="Times New Roman" panose="02020603050405020304" pitchFamily="18" charset="0"/>
              </a:rPr>
              <a:t>Colorado School of Public Health</a:t>
            </a:r>
          </a:p>
          <a:p>
            <a:endParaRPr lang="en-US" altLang="en-US" dirty="0">
              <a:latin typeface="Arial" panose="020B0604020202020204" pitchFamily="34" charset="0"/>
              <a:cs typeface="Arial" panose="020B0604020202020204" pitchFamily="34" charset="0"/>
            </a:endParaRPr>
          </a:p>
        </p:txBody>
      </p:sp>
      <p:sp>
        <p:nvSpPr>
          <p:cNvPr id="3077" name="Text Placeholder 5">
            <a:extLst>
              <a:ext uri="{FF2B5EF4-FFF2-40B4-BE49-F238E27FC236}">
                <a16:creationId xmlns:a16="http://schemas.microsoft.com/office/drawing/2014/main" id="{D93A9EBB-E5B7-D240-88F6-8940CE416EDE}"/>
              </a:ext>
            </a:extLst>
          </p:cNvPr>
          <p:cNvSpPr>
            <a:spLocks noGrp="1" noChangeArrowheads="1"/>
          </p:cNvSpPr>
          <p:nvPr>
            <p:ph type="body" sz="quarter" idx="12"/>
          </p:nvPr>
        </p:nvSpPr>
        <p:spPr bwMode="auto">
          <a:xfrm>
            <a:off x="4445000" y="7478448"/>
            <a:ext cx="5080000" cy="10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r>
              <a:rPr lang="en-US" b="1" dirty="0">
                <a:solidFill>
                  <a:srgbClr val="C00000"/>
                </a:solidFill>
                <a:effectLst/>
                <a:latin typeface="+mn-lt"/>
                <a:ea typeface="Calibri" panose="020F0502020204030204" pitchFamily="34" charset="0"/>
                <a:cs typeface="Times New Roman" panose="02020603050405020304" pitchFamily="18" charset="0"/>
              </a:rPr>
              <a:t>Background	</a:t>
            </a:r>
            <a:endParaRPr lang="en-US" altLang="en-US" dirty="0">
              <a:latin typeface="+mn-lt"/>
              <a:cs typeface="Arial" panose="020B0604020202020204" pitchFamily="34" charset="0"/>
            </a:endParaRPr>
          </a:p>
        </p:txBody>
      </p:sp>
      <p:sp>
        <p:nvSpPr>
          <p:cNvPr id="3078" name="Text Placeholder 6">
            <a:extLst>
              <a:ext uri="{FF2B5EF4-FFF2-40B4-BE49-F238E27FC236}">
                <a16:creationId xmlns:a16="http://schemas.microsoft.com/office/drawing/2014/main" id="{39C13F0E-0CFA-DB4C-9BA1-669C60C44B25}"/>
              </a:ext>
            </a:extLst>
          </p:cNvPr>
          <p:cNvSpPr>
            <a:spLocks noGrp="1" noChangeArrowheads="1"/>
          </p:cNvSpPr>
          <p:nvPr>
            <p:ph type="body" sz="quarter" idx="13"/>
          </p:nvPr>
        </p:nvSpPr>
        <p:spPr bwMode="auto">
          <a:xfrm>
            <a:off x="14661886" y="8115831"/>
            <a:ext cx="6445514" cy="10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r>
              <a:rPr lang="en-US" b="1" dirty="0">
                <a:solidFill>
                  <a:srgbClr val="C00000"/>
                </a:solidFill>
                <a:effectLst/>
                <a:latin typeface="+mn-lt"/>
                <a:ea typeface="Calibri" panose="020F0502020204030204" pitchFamily="34" charset="0"/>
                <a:cs typeface="Times New Roman" panose="02020603050405020304" pitchFamily="18" charset="0"/>
              </a:rPr>
              <a:t>Epidemiology</a:t>
            </a:r>
            <a:endParaRPr lang="en-US" dirty="0">
              <a:effectLst/>
              <a:latin typeface="+mn-lt"/>
              <a:ea typeface="Calibri" panose="020F0502020204030204" pitchFamily="34"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sp>
        <p:nvSpPr>
          <p:cNvPr id="3079" name="Text Placeholder 7">
            <a:extLst>
              <a:ext uri="{FF2B5EF4-FFF2-40B4-BE49-F238E27FC236}">
                <a16:creationId xmlns:a16="http://schemas.microsoft.com/office/drawing/2014/main" id="{CB45B330-EAC1-B148-A88A-42FE12B34BF7}"/>
              </a:ext>
            </a:extLst>
          </p:cNvPr>
          <p:cNvSpPr>
            <a:spLocks noGrp="1" noChangeArrowheads="1"/>
          </p:cNvSpPr>
          <p:nvPr>
            <p:ph type="body" sz="quarter" idx="14"/>
          </p:nvPr>
        </p:nvSpPr>
        <p:spPr bwMode="auto">
          <a:xfrm>
            <a:off x="26987500" y="5963313"/>
            <a:ext cx="5080000" cy="14261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r>
              <a:rPr lang="en-US" b="1" dirty="0">
                <a:solidFill>
                  <a:srgbClr val="C00000"/>
                </a:solidFill>
                <a:effectLst/>
                <a:latin typeface="+mn-lt"/>
                <a:ea typeface="Calibri" panose="020F0502020204030204" pitchFamily="34" charset="0"/>
                <a:cs typeface="Calibri" panose="020F0502020204030204" pitchFamily="34" charset="0"/>
              </a:rPr>
              <a:t>Radiographic Diagnosis</a:t>
            </a:r>
            <a:endParaRPr lang="en-US" dirty="0">
              <a:effectLst/>
              <a:latin typeface="+mn-lt"/>
              <a:ea typeface="Calibri" panose="020F0502020204030204" pitchFamily="34"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sp>
        <p:nvSpPr>
          <p:cNvPr id="3080" name="Text Placeholder 8">
            <a:extLst>
              <a:ext uri="{FF2B5EF4-FFF2-40B4-BE49-F238E27FC236}">
                <a16:creationId xmlns:a16="http://schemas.microsoft.com/office/drawing/2014/main" id="{092B2CA2-C0C3-4740-B533-E0494631D2E8}"/>
              </a:ext>
            </a:extLst>
          </p:cNvPr>
          <p:cNvSpPr>
            <a:spLocks noGrp="1" noChangeArrowheads="1"/>
          </p:cNvSpPr>
          <p:nvPr>
            <p:ph type="body" sz="quarter" idx="15"/>
          </p:nvPr>
        </p:nvSpPr>
        <p:spPr bwMode="auto">
          <a:xfrm>
            <a:off x="4921250" y="13931900"/>
            <a:ext cx="5080000" cy="10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r>
              <a:rPr lang="en-US" dirty="0">
                <a:solidFill>
                  <a:srgbClr val="C00000"/>
                </a:solidFill>
                <a:effectLst/>
                <a:latin typeface="+mn-lt"/>
                <a:ea typeface="Calibri" panose="020F0502020204030204" pitchFamily="34" charset="0"/>
                <a:cs typeface="Times New Roman" panose="02020603050405020304" pitchFamily="18" charset="0"/>
              </a:rPr>
              <a:t>Objectives</a:t>
            </a:r>
          </a:p>
          <a:p>
            <a:endParaRPr lang="en-US" altLang="en-US" dirty="0">
              <a:latin typeface="Arial" panose="020B0604020202020204" pitchFamily="34" charset="0"/>
              <a:cs typeface="Arial" panose="020B0604020202020204" pitchFamily="34" charset="0"/>
            </a:endParaRPr>
          </a:p>
        </p:txBody>
      </p:sp>
      <p:sp>
        <p:nvSpPr>
          <p:cNvPr id="3081" name="Text Placeholder 9">
            <a:extLst>
              <a:ext uri="{FF2B5EF4-FFF2-40B4-BE49-F238E27FC236}">
                <a16:creationId xmlns:a16="http://schemas.microsoft.com/office/drawing/2014/main" id="{F97FB454-893C-E14A-BF2F-D52F0AD739C3}"/>
              </a:ext>
            </a:extLst>
          </p:cNvPr>
          <p:cNvSpPr>
            <a:spLocks noGrp="1" noChangeArrowheads="1"/>
          </p:cNvSpPr>
          <p:nvPr>
            <p:ph type="body" sz="quarter" idx="16"/>
          </p:nvPr>
        </p:nvSpPr>
        <p:spPr bwMode="auto">
          <a:xfrm>
            <a:off x="25874397" y="15635160"/>
            <a:ext cx="6799791" cy="16470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nSpc>
                <a:spcPct val="107000"/>
              </a:lnSpc>
              <a:spcBef>
                <a:spcPts val="0"/>
              </a:spcBef>
              <a:spcAft>
                <a:spcPts val="667"/>
              </a:spcAft>
            </a:pPr>
            <a:r>
              <a:rPr lang="en-US" b="1" dirty="0">
                <a:solidFill>
                  <a:srgbClr val="C00000"/>
                </a:solidFill>
                <a:effectLst/>
                <a:latin typeface="+mj-lt"/>
                <a:ea typeface="Calibri" panose="020F0502020204030204" pitchFamily="34" charset="0"/>
                <a:cs typeface="Calibri" panose="020F0502020204030204" pitchFamily="34" charset="0"/>
              </a:rPr>
              <a:t>Conclusion/ </a:t>
            </a:r>
          </a:p>
          <a:p>
            <a:pPr>
              <a:lnSpc>
                <a:spcPct val="107000"/>
              </a:lnSpc>
              <a:spcBef>
                <a:spcPts val="0"/>
              </a:spcBef>
              <a:spcAft>
                <a:spcPts val="667"/>
              </a:spcAft>
            </a:pPr>
            <a:r>
              <a:rPr lang="en-US" b="1" dirty="0">
                <a:solidFill>
                  <a:srgbClr val="C00000"/>
                </a:solidFill>
                <a:effectLst/>
                <a:latin typeface="+mj-lt"/>
                <a:ea typeface="Calibri" panose="020F0502020204030204" pitchFamily="34" charset="0"/>
                <a:cs typeface="Calibri" panose="020F0502020204030204" pitchFamily="34" charset="0"/>
              </a:rPr>
              <a:t>The Aging Workforce</a:t>
            </a:r>
            <a:endParaRPr lang="en-US" dirty="0">
              <a:effectLst/>
              <a:latin typeface="+mj-lt"/>
              <a:ea typeface="Calibri" panose="020F0502020204030204" pitchFamily="34"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sp>
        <p:nvSpPr>
          <p:cNvPr id="3082" name="Text Placeholder 10">
            <a:extLst>
              <a:ext uri="{FF2B5EF4-FFF2-40B4-BE49-F238E27FC236}">
                <a16:creationId xmlns:a16="http://schemas.microsoft.com/office/drawing/2014/main" id="{FC63459B-1FA4-D746-A33C-CD1981821ACF}"/>
              </a:ext>
            </a:extLst>
          </p:cNvPr>
          <p:cNvSpPr>
            <a:spLocks noGrp="1" noChangeArrowheads="1"/>
          </p:cNvSpPr>
          <p:nvPr>
            <p:ph type="body" sz="quarter" idx="17"/>
          </p:nvPr>
        </p:nvSpPr>
        <p:spPr bwMode="auto">
          <a:xfrm>
            <a:off x="4118240" y="8661401"/>
            <a:ext cx="7127875" cy="57956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nSpc>
                <a:spcPct val="107000"/>
              </a:lnSpc>
              <a:spcBef>
                <a:spcPts val="0"/>
              </a:spcBef>
              <a:spcAft>
                <a:spcPts val="667"/>
              </a:spcAft>
            </a:pPr>
            <a:r>
              <a:rPr lang="en-US" sz="2333" b="1" u="sng" dirty="0">
                <a:latin typeface="+mn-lt"/>
                <a:ea typeface="Calibri" panose="020F0502020204030204" pitchFamily="34" charset="0"/>
                <a:cs typeface="Times New Roman" panose="02020603050405020304" pitchFamily="18" charset="0"/>
              </a:rPr>
              <a:t>Case Presentation</a:t>
            </a:r>
            <a:r>
              <a:rPr lang="en-US" sz="2333" dirty="0">
                <a:latin typeface="+mn-lt"/>
                <a:ea typeface="Calibri" panose="020F0502020204030204" pitchFamily="34" charset="0"/>
                <a:cs typeface="Times New Roman" panose="02020603050405020304" pitchFamily="18" charset="0"/>
              </a:rPr>
              <a:t>:</a:t>
            </a:r>
          </a:p>
          <a:p>
            <a:pPr marL="285727" indent="-285727">
              <a:lnSpc>
                <a:spcPct val="107000"/>
              </a:lnSpc>
              <a:spcBef>
                <a:spcPts val="0"/>
              </a:spcBef>
              <a:spcAft>
                <a:spcPts val="667"/>
              </a:spcAft>
              <a:buFont typeface="Symbol" panose="05050102010706020507" pitchFamily="18" charset="2"/>
              <a:buChar char=""/>
            </a:pPr>
            <a:r>
              <a:rPr lang="en-US" sz="2333" b="1" dirty="0">
                <a:latin typeface="+mn-lt"/>
                <a:ea typeface="Calibri" panose="020F0502020204030204" pitchFamily="34" charset="0"/>
                <a:cs typeface="Times New Roman" panose="02020603050405020304" pitchFamily="18" charset="0"/>
              </a:rPr>
              <a:t>68yo F librarian, otherwise healthy diagnosed with contusion of unspecified back wall of thorax secondary to fall while leaning backwards in a chair.   Presented with no focal neurological deficit.</a:t>
            </a:r>
          </a:p>
          <a:p>
            <a:pPr marL="285727" indent="-285727">
              <a:lnSpc>
                <a:spcPct val="107000"/>
              </a:lnSpc>
              <a:spcBef>
                <a:spcPts val="0"/>
              </a:spcBef>
              <a:spcAft>
                <a:spcPts val="667"/>
              </a:spcAft>
              <a:buFont typeface="Symbol" panose="05050102010706020507" pitchFamily="18" charset="2"/>
              <a:buChar char=""/>
            </a:pPr>
            <a:endParaRPr lang="en-US" sz="2333" dirty="0">
              <a:latin typeface="+mn-lt"/>
              <a:ea typeface="Calibri" panose="020F0502020204030204" pitchFamily="34" charset="0"/>
              <a:cs typeface="Times New Roman" panose="02020603050405020304" pitchFamily="18" charset="0"/>
            </a:endParaRPr>
          </a:p>
          <a:p>
            <a:pPr>
              <a:lnSpc>
                <a:spcPct val="107000"/>
              </a:lnSpc>
              <a:spcBef>
                <a:spcPts val="0"/>
              </a:spcBef>
              <a:spcAft>
                <a:spcPts val="667"/>
              </a:spcAft>
            </a:pPr>
            <a:r>
              <a:rPr lang="en-US" sz="2333" b="1" u="sng" dirty="0">
                <a:solidFill>
                  <a:srgbClr val="000000"/>
                </a:solidFill>
                <a:latin typeface="+mn-lt"/>
                <a:ea typeface="Calibri" panose="020F0502020204030204" pitchFamily="34" charset="0"/>
                <a:cs typeface="Times New Roman" panose="02020603050405020304" pitchFamily="18" charset="0"/>
              </a:rPr>
              <a:t>Classification of Vertebral Compression Fractures:</a:t>
            </a:r>
            <a:endParaRPr lang="en-US" sz="2333" dirty="0">
              <a:latin typeface="+mn-lt"/>
              <a:ea typeface="Calibri" panose="020F0502020204030204" pitchFamily="34" charset="0"/>
              <a:cs typeface="Times New Roman" panose="02020603050405020304" pitchFamily="18" charset="0"/>
            </a:endParaRPr>
          </a:p>
          <a:p>
            <a:pPr marL="285739" indent="-285739">
              <a:lnSpc>
                <a:spcPct val="107000"/>
              </a:lnSpc>
              <a:spcBef>
                <a:spcPts val="0"/>
              </a:spcBef>
              <a:spcAft>
                <a:spcPts val="667"/>
              </a:spcAft>
              <a:buFont typeface="Arial" panose="020B0604020202020204" pitchFamily="34" charset="0"/>
              <a:buChar char="•"/>
            </a:pPr>
            <a:r>
              <a:rPr lang="en-US" sz="2333" b="1" dirty="0">
                <a:solidFill>
                  <a:srgbClr val="000000"/>
                </a:solidFill>
                <a:latin typeface="+mn-lt"/>
                <a:ea typeface="Calibri" panose="020F0502020204030204" pitchFamily="34" charset="0"/>
                <a:cs typeface="Times New Roman" panose="02020603050405020304" pitchFamily="18" charset="0"/>
              </a:rPr>
              <a:t>Biconcave (Codfish Vertebra)</a:t>
            </a:r>
          </a:p>
          <a:p>
            <a:pPr marL="285739" indent="-285739">
              <a:lnSpc>
                <a:spcPct val="107000"/>
              </a:lnSpc>
              <a:spcBef>
                <a:spcPts val="0"/>
              </a:spcBef>
              <a:spcAft>
                <a:spcPts val="667"/>
              </a:spcAft>
              <a:buFont typeface="Arial" panose="020B0604020202020204" pitchFamily="34" charset="0"/>
              <a:buChar char="•"/>
            </a:pPr>
            <a:r>
              <a:rPr lang="en-US" sz="2333" b="1" dirty="0">
                <a:solidFill>
                  <a:srgbClr val="000000"/>
                </a:solidFill>
                <a:latin typeface="+mn-lt"/>
                <a:ea typeface="Calibri" panose="020F0502020204030204" pitchFamily="34" charset="0"/>
                <a:cs typeface="Times New Roman" panose="02020603050405020304" pitchFamily="18" charset="0"/>
              </a:rPr>
              <a:t>Wedge Fracture </a:t>
            </a:r>
          </a:p>
          <a:p>
            <a:pPr marL="285739" indent="-285739">
              <a:lnSpc>
                <a:spcPct val="107000"/>
              </a:lnSpc>
              <a:spcBef>
                <a:spcPts val="0"/>
              </a:spcBef>
              <a:spcAft>
                <a:spcPts val="667"/>
              </a:spcAft>
              <a:buFont typeface="Arial" panose="020B0604020202020204" pitchFamily="34" charset="0"/>
              <a:buChar char="•"/>
            </a:pPr>
            <a:r>
              <a:rPr lang="en-US" sz="2333" b="1" dirty="0">
                <a:solidFill>
                  <a:srgbClr val="000000"/>
                </a:solidFill>
                <a:latin typeface="+mn-lt"/>
                <a:ea typeface="Calibri" panose="020F0502020204030204" pitchFamily="34" charset="0"/>
                <a:cs typeface="Times New Roman" panose="02020603050405020304" pitchFamily="18" charset="0"/>
              </a:rPr>
              <a:t>Compression Fracture (Vertebra Plana) </a:t>
            </a:r>
            <a:endParaRPr lang="en-US" sz="2333" dirty="0">
              <a:latin typeface="+mn-lt"/>
              <a:ea typeface="Calibri" panose="020F0502020204030204" pitchFamily="34"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sp>
        <p:nvSpPr>
          <p:cNvPr id="3083" name="Text Placeholder 11">
            <a:extLst>
              <a:ext uri="{FF2B5EF4-FFF2-40B4-BE49-F238E27FC236}">
                <a16:creationId xmlns:a16="http://schemas.microsoft.com/office/drawing/2014/main" id="{A441E044-8F25-EA43-A758-D22761A63DBA}"/>
              </a:ext>
            </a:extLst>
          </p:cNvPr>
          <p:cNvSpPr>
            <a:spLocks noGrp="1" noChangeArrowheads="1"/>
          </p:cNvSpPr>
          <p:nvPr>
            <p:ph type="body" sz="quarter" idx="19"/>
          </p:nvPr>
        </p:nvSpPr>
        <p:spPr bwMode="auto">
          <a:xfrm>
            <a:off x="14692313" y="9013297"/>
            <a:ext cx="7127875" cy="37756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marL="285727" indent="-285727">
              <a:lnSpc>
                <a:spcPct val="107000"/>
              </a:lnSpc>
              <a:spcBef>
                <a:spcPts val="0"/>
              </a:spcBef>
              <a:spcAft>
                <a:spcPts val="0"/>
              </a:spcAft>
              <a:buFont typeface="Symbol" panose="05050102010706020507" pitchFamily="18" charset="2"/>
              <a:buChar char=""/>
            </a:pPr>
            <a:r>
              <a:rPr lang="en-US" sz="2333" b="1" dirty="0">
                <a:latin typeface="+mn-lt"/>
                <a:ea typeface="Calibri" panose="020F0502020204030204" pitchFamily="34" charset="0"/>
                <a:cs typeface="Times New Roman" panose="02020603050405020304" pitchFamily="18" charset="0"/>
              </a:rPr>
              <a:t>Vertebral Compression Fractures is the single greatest risk for future fractures at all other skeletal sites in untreated populations, including hip fractures.  </a:t>
            </a:r>
            <a:endParaRPr lang="en-US" sz="2333" dirty="0">
              <a:latin typeface="+mn-lt"/>
              <a:ea typeface="Calibri" panose="020F0502020204030204" pitchFamily="34" charset="0"/>
              <a:cs typeface="Times New Roman" panose="02020603050405020304" pitchFamily="18" charset="0"/>
            </a:endParaRPr>
          </a:p>
          <a:p>
            <a:pPr marL="285727" indent="-285727">
              <a:lnSpc>
                <a:spcPct val="107000"/>
              </a:lnSpc>
              <a:spcBef>
                <a:spcPts val="0"/>
              </a:spcBef>
              <a:spcAft>
                <a:spcPts val="0"/>
              </a:spcAft>
              <a:buFont typeface="Symbol" panose="05050102010706020507" pitchFamily="18" charset="2"/>
              <a:buChar char=""/>
            </a:pPr>
            <a:r>
              <a:rPr lang="en-US" sz="2333" b="1" dirty="0">
                <a:latin typeface="+mn-lt"/>
                <a:ea typeface="Calibri" panose="020F0502020204030204" pitchFamily="34" charset="0"/>
                <a:cs typeface="Times New Roman" panose="02020603050405020304" pitchFamily="18" charset="0"/>
              </a:rPr>
              <a:t>A Norwegian population-based </a:t>
            </a:r>
            <a:r>
              <a:rPr lang="en-US" sz="2333" b="1" dirty="0" err="1">
                <a:latin typeface="+mn-lt"/>
                <a:ea typeface="Calibri" panose="020F0502020204030204" pitchFamily="34" charset="0"/>
                <a:cs typeface="Times New Roman" panose="02020603050405020304" pitchFamily="18" charset="0"/>
              </a:rPr>
              <a:t>Tromso</a:t>
            </a:r>
            <a:r>
              <a:rPr lang="en-US" sz="2333" b="1" dirty="0">
                <a:latin typeface="+mn-lt"/>
                <a:ea typeface="Calibri" panose="020F0502020204030204" pitchFamily="34" charset="0"/>
                <a:cs typeface="Times New Roman" panose="02020603050405020304" pitchFamily="18" charset="0"/>
              </a:rPr>
              <a:t> study found that 20.3% of men and 19.2% of women aged &gt;70 years had at least 1 vertebra fracture.</a:t>
            </a:r>
            <a:endParaRPr lang="en-US" sz="2333" dirty="0">
              <a:latin typeface="+mn-lt"/>
              <a:ea typeface="Calibri" panose="020F0502020204030204" pitchFamily="34" charset="0"/>
              <a:cs typeface="Times New Roman" panose="02020603050405020304" pitchFamily="18" charset="0"/>
            </a:endParaRPr>
          </a:p>
          <a:p>
            <a:pPr marL="285727" indent="-285727">
              <a:lnSpc>
                <a:spcPct val="107000"/>
              </a:lnSpc>
              <a:spcBef>
                <a:spcPts val="0"/>
              </a:spcBef>
              <a:spcAft>
                <a:spcPts val="667"/>
              </a:spcAft>
              <a:buFont typeface="Wingdings 2" panose="05020102010507070707" pitchFamily="18" charset="2"/>
              <a:buChar char=""/>
              <a:tabLst>
                <a:tab pos="190485" algn="l"/>
              </a:tabLst>
            </a:pPr>
            <a:r>
              <a:rPr lang="en-US" sz="2333" b="1" dirty="0">
                <a:latin typeface="+mn-lt"/>
                <a:ea typeface="Calibri" panose="020F0502020204030204" pitchFamily="34" charset="0"/>
                <a:cs typeface="Times New Roman" panose="02020603050405020304" pitchFamily="18" charset="0"/>
              </a:rPr>
              <a:t>Most common vertebrae affected:  Approximately 50% in the Cervical Spine and 50% in the thoracic, lumbar &amp; sacral spine.</a:t>
            </a:r>
            <a:endParaRPr lang="en-US" sz="2333" dirty="0">
              <a:latin typeface="+mn-lt"/>
              <a:ea typeface="Calibri" panose="020F0502020204030204" pitchFamily="34"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sp>
        <p:nvSpPr>
          <p:cNvPr id="3084" name="Text Placeholder 12">
            <a:extLst>
              <a:ext uri="{FF2B5EF4-FFF2-40B4-BE49-F238E27FC236}">
                <a16:creationId xmlns:a16="http://schemas.microsoft.com/office/drawing/2014/main" id="{2E7C554E-1B7C-B94E-A593-6B46F4EB4B86}"/>
              </a:ext>
            </a:extLst>
          </p:cNvPr>
          <p:cNvSpPr>
            <a:spLocks noGrp="1" noChangeArrowheads="1"/>
          </p:cNvSpPr>
          <p:nvPr>
            <p:ph type="body" sz="quarter" idx="20"/>
          </p:nvPr>
        </p:nvSpPr>
        <p:spPr bwMode="auto">
          <a:xfrm>
            <a:off x="25772005" y="8298923"/>
            <a:ext cx="7127875" cy="27318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nSpc>
                <a:spcPct val="107000"/>
              </a:lnSpc>
              <a:spcBef>
                <a:spcPts val="0"/>
              </a:spcBef>
              <a:spcAft>
                <a:spcPts val="667"/>
              </a:spcAft>
            </a:pPr>
            <a:r>
              <a:rPr lang="en-US" sz="2333" b="1" u="sng" dirty="0">
                <a:solidFill>
                  <a:srgbClr val="000000"/>
                </a:solidFill>
                <a:latin typeface="+mn-lt"/>
                <a:ea typeface="Calibri" panose="020F0502020204030204" pitchFamily="34" charset="0"/>
                <a:cs typeface="Calibri" panose="020F0502020204030204" pitchFamily="34" charset="0"/>
              </a:rPr>
              <a:t>Plain X-ray films- Lateral View</a:t>
            </a:r>
            <a:endParaRPr lang="en-US" sz="2333" dirty="0">
              <a:latin typeface="+mn-lt"/>
              <a:ea typeface="Calibri" panose="020F0502020204030204" pitchFamily="34" charset="0"/>
              <a:cs typeface="Times New Roman" panose="02020603050405020304" pitchFamily="18" charset="0"/>
            </a:endParaRPr>
          </a:p>
          <a:p>
            <a:pPr marL="285727" indent="-285727">
              <a:lnSpc>
                <a:spcPct val="107000"/>
              </a:lnSpc>
              <a:spcBef>
                <a:spcPts val="0"/>
              </a:spcBef>
              <a:spcAft>
                <a:spcPts val="0"/>
              </a:spcAft>
              <a:buFont typeface="Wingdings 2" panose="05020102010507070707" pitchFamily="18" charset="2"/>
              <a:buChar char=""/>
              <a:tabLst>
                <a:tab pos="380970" algn="l"/>
              </a:tabLst>
            </a:pPr>
            <a:r>
              <a:rPr lang="en-US" sz="2333" b="1" dirty="0">
                <a:solidFill>
                  <a:srgbClr val="000000"/>
                </a:solidFill>
                <a:latin typeface="+mn-lt"/>
                <a:ea typeface="Calibri" panose="020F0502020204030204" pitchFamily="34" charset="0"/>
                <a:cs typeface="Calibri" panose="020F0502020204030204" pitchFamily="34" charset="0"/>
              </a:rPr>
              <a:t>There is loss of &gt;20% vertebral body height seen in thoracic kyphosis.  </a:t>
            </a:r>
            <a:endParaRPr lang="en-US" sz="2333" dirty="0">
              <a:latin typeface="+mn-lt"/>
              <a:ea typeface="Calibri" panose="020F0502020204030204" pitchFamily="34" charset="0"/>
              <a:cs typeface="Times New Roman" panose="02020603050405020304" pitchFamily="18" charset="0"/>
            </a:endParaRPr>
          </a:p>
          <a:p>
            <a:pPr marL="285727" indent="-285727">
              <a:lnSpc>
                <a:spcPct val="107000"/>
              </a:lnSpc>
              <a:spcBef>
                <a:spcPts val="0"/>
              </a:spcBef>
              <a:spcAft>
                <a:spcPts val="0"/>
              </a:spcAft>
              <a:buFont typeface="Wingdings 2" panose="05020102010507070707" pitchFamily="18" charset="2"/>
              <a:buChar char=""/>
              <a:tabLst>
                <a:tab pos="380970" algn="l"/>
              </a:tabLst>
            </a:pPr>
            <a:r>
              <a:rPr lang="en-US" sz="2333" b="1" dirty="0">
                <a:solidFill>
                  <a:srgbClr val="000000"/>
                </a:solidFill>
                <a:latin typeface="+mn-lt"/>
                <a:ea typeface="Calibri" panose="020F0502020204030204" pitchFamily="34" charset="0"/>
                <a:cs typeface="Calibri" panose="020F0502020204030204" pitchFamily="34" charset="0"/>
              </a:rPr>
              <a:t>Vertebral fracture through the posterior elements is usually present</a:t>
            </a:r>
            <a:endParaRPr lang="en-US" sz="2333" dirty="0">
              <a:latin typeface="+mn-lt"/>
              <a:ea typeface="Calibri" panose="020F0502020204030204" pitchFamily="34" charset="0"/>
              <a:cs typeface="Times New Roman" panose="02020603050405020304" pitchFamily="18" charset="0"/>
            </a:endParaRPr>
          </a:p>
          <a:p>
            <a:pPr marL="285727" indent="-285727">
              <a:lnSpc>
                <a:spcPct val="107000"/>
              </a:lnSpc>
              <a:spcBef>
                <a:spcPts val="0"/>
              </a:spcBef>
              <a:spcAft>
                <a:spcPts val="667"/>
              </a:spcAft>
              <a:buFont typeface="Wingdings 2" panose="05020102010507070707" pitchFamily="18" charset="2"/>
              <a:buChar char=""/>
              <a:tabLst>
                <a:tab pos="380970" algn="l"/>
              </a:tabLst>
            </a:pPr>
            <a:r>
              <a:rPr lang="en-US" sz="2333" b="1" dirty="0">
                <a:solidFill>
                  <a:srgbClr val="000000"/>
                </a:solidFill>
                <a:latin typeface="+mn-lt"/>
                <a:ea typeface="Calibri" panose="020F0502020204030204" pitchFamily="34" charset="0"/>
                <a:cs typeface="Calibri" panose="020F0502020204030204" pitchFamily="34" charset="0"/>
              </a:rPr>
              <a:t>Flexion and extension radiographs may also be useful in assessing spinal stability</a:t>
            </a:r>
            <a:endParaRPr lang="en-US" sz="2333" dirty="0">
              <a:latin typeface="+mn-lt"/>
              <a:ea typeface="Calibri" panose="020F0502020204030204" pitchFamily="34"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sp>
        <p:nvSpPr>
          <p:cNvPr id="3085" name="Text Placeholder 13">
            <a:extLst>
              <a:ext uri="{FF2B5EF4-FFF2-40B4-BE49-F238E27FC236}">
                <a16:creationId xmlns:a16="http://schemas.microsoft.com/office/drawing/2014/main" id="{3B4022E5-E1E5-1643-AD95-1FE3078B13E5}"/>
              </a:ext>
            </a:extLst>
          </p:cNvPr>
          <p:cNvSpPr>
            <a:spLocks noGrp="1" noChangeArrowheads="1"/>
          </p:cNvSpPr>
          <p:nvPr>
            <p:ph type="body" sz="quarter" idx="21"/>
          </p:nvPr>
        </p:nvSpPr>
        <p:spPr bwMode="auto">
          <a:xfrm>
            <a:off x="25658762" y="18928292"/>
            <a:ext cx="7127875" cy="3065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marL="285727" indent="-285727">
              <a:buFont typeface="Arial" panose="020B0604020202020204" pitchFamily="34" charset="0"/>
              <a:buChar char="•"/>
            </a:pPr>
            <a:r>
              <a:rPr lang="en-US" sz="2333" b="1" dirty="0">
                <a:solidFill>
                  <a:srgbClr val="000000"/>
                </a:solidFill>
                <a:latin typeface="+mn-lt"/>
                <a:ea typeface="Calibri" panose="020F0502020204030204" pitchFamily="34" charset="0"/>
                <a:cs typeface="Calibri" panose="020F0502020204030204" pitchFamily="34" charset="0"/>
              </a:rPr>
              <a:t>Currently, &gt;12% of the employed civilian labor force in the United States is composed of individuals in their 60s and 70s.  </a:t>
            </a:r>
            <a:endParaRPr lang="en-US" sz="2333" dirty="0">
              <a:latin typeface="+mn-lt"/>
              <a:ea typeface="Calibri" panose="020F0502020204030204" pitchFamily="34" charset="0"/>
              <a:cs typeface="Times New Roman" panose="02020603050405020304" pitchFamily="18" charset="0"/>
            </a:endParaRPr>
          </a:p>
          <a:p>
            <a:pPr marL="285727" indent="-285727">
              <a:lnSpc>
                <a:spcPct val="107000"/>
              </a:lnSpc>
              <a:spcBef>
                <a:spcPts val="0"/>
              </a:spcBef>
              <a:spcAft>
                <a:spcPts val="667"/>
              </a:spcAft>
              <a:buFont typeface="Wingdings 2" panose="05020102010507070707" pitchFamily="18" charset="2"/>
              <a:buChar char=""/>
              <a:tabLst>
                <a:tab pos="380970" algn="l"/>
              </a:tabLst>
            </a:pPr>
            <a:r>
              <a:rPr lang="en-US" sz="2333" b="1" dirty="0">
                <a:solidFill>
                  <a:srgbClr val="000000"/>
                </a:solidFill>
                <a:latin typeface="+mn-lt"/>
                <a:ea typeface="Calibri" panose="020F0502020204030204" pitchFamily="34" charset="0"/>
                <a:cs typeface="Calibri" panose="020F0502020204030204" pitchFamily="34" charset="0"/>
              </a:rPr>
              <a:t>There is a lack of awareness that vertebral compression fractures are asymptomatic.</a:t>
            </a:r>
            <a:endParaRPr lang="en-US" sz="2333" dirty="0">
              <a:latin typeface="+mn-lt"/>
              <a:ea typeface="Calibri" panose="020F0502020204030204" pitchFamily="34" charset="0"/>
              <a:cs typeface="Times New Roman" panose="02020603050405020304" pitchFamily="18" charset="0"/>
            </a:endParaRPr>
          </a:p>
          <a:p>
            <a:pPr marL="285727" indent="-285727">
              <a:lnSpc>
                <a:spcPct val="107000"/>
              </a:lnSpc>
              <a:spcBef>
                <a:spcPts val="0"/>
              </a:spcBef>
              <a:spcAft>
                <a:spcPts val="667"/>
              </a:spcAft>
              <a:buFont typeface="Wingdings 2" panose="05020102010507070707" pitchFamily="18" charset="2"/>
              <a:buChar char=""/>
              <a:tabLst>
                <a:tab pos="380970" algn="l"/>
              </a:tabLst>
            </a:pPr>
            <a:r>
              <a:rPr lang="en-US" sz="2333" b="1" dirty="0">
                <a:solidFill>
                  <a:srgbClr val="000000"/>
                </a:solidFill>
                <a:latin typeface="+mn-lt"/>
                <a:ea typeface="Calibri" panose="020F0502020204030204" pitchFamily="34" charset="0"/>
                <a:cs typeface="Calibri" panose="020F0502020204030204" pitchFamily="34" charset="0"/>
              </a:rPr>
              <a:t>Recommendations for primary screening are being developed to reduce mortality and morbidity caused by fragility fractures.</a:t>
            </a:r>
            <a:endParaRPr lang="en-US" sz="2333" dirty="0">
              <a:latin typeface="+mn-lt"/>
              <a:ea typeface="Calibri" panose="020F0502020204030204" pitchFamily="34"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sp>
        <p:nvSpPr>
          <p:cNvPr id="3086" name="Text Placeholder 14">
            <a:extLst>
              <a:ext uri="{FF2B5EF4-FFF2-40B4-BE49-F238E27FC236}">
                <a16:creationId xmlns:a16="http://schemas.microsoft.com/office/drawing/2014/main" id="{C3F6C5AF-5BEC-1944-AAC8-A770F79B1EBA}"/>
              </a:ext>
            </a:extLst>
          </p:cNvPr>
          <p:cNvSpPr>
            <a:spLocks noGrp="1" noChangeArrowheads="1"/>
          </p:cNvSpPr>
          <p:nvPr>
            <p:ph type="body" sz="quarter" idx="22"/>
          </p:nvPr>
        </p:nvSpPr>
        <p:spPr bwMode="auto">
          <a:xfrm>
            <a:off x="3897313" y="14738881"/>
            <a:ext cx="7127875" cy="6432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nSpc>
                <a:spcPct val="107000"/>
              </a:lnSpc>
              <a:spcBef>
                <a:spcPts val="0"/>
              </a:spcBef>
              <a:spcAft>
                <a:spcPts val="667"/>
              </a:spcAft>
              <a:tabLst>
                <a:tab pos="380970" algn="l"/>
              </a:tabLst>
            </a:pPr>
            <a:r>
              <a:rPr lang="en-US" sz="2333" b="1" u="sng" dirty="0">
                <a:solidFill>
                  <a:srgbClr val="000000"/>
                </a:solidFill>
                <a:latin typeface="+mn-lt"/>
                <a:ea typeface="Calibri" panose="020F0502020204030204" pitchFamily="34" charset="0"/>
                <a:cs typeface="Times New Roman" panose="02020603050405020304" pitchFamily="18" charset="0"/>
              </a:rPr>
              <a:t>Specific Aim:</a:t>
            </a:r>
            <a:r>
              <a:rPr lang="en-US" sz="2333" b="1" dirty="0">
                <a:solidFill>
                  <a:srgbClr val="000000"/>
                </a:solidFill>
                <a:latin typeface="+mn-lt"/>
                <a:ea typeface="Calibri" panose="020F0502020204030204" pitchFamily="34" charset="0"/>
                <a:cs typeface="Times New Roman" panose="02020603050405020304" pitchFamily="18" charset="0"/>
              </a:rPr>
              <a:t>  To understand the effect of vertebral abnormalities from traumatic injuries in the aging workforce and the approach to clinical diagnostic imaging.</a:t>
            </a:r>
            <a:endParaRPr lang="en-US" sz="2333" dirty="0">
              <a:latin typeface="+mn-lt"/>
              <a:ea typeface="Calibri" panose="020F0502020204030204" pitchFamily="34" charset="0"/>
              <a:cs typeface="Times New Roman" panose="02020603050405020304" pitchFamily="18" charset="0"/>
            </a:endParaRPr>
          </a:p>
          <a:p>
            <a:pPr marL="285727" indent="-285727">
              <a:lnSpc>
                <a:spcPct val="107000"/>
              </a:lnSpc>
              <a:spcBef>
                <a:spcPts val="0"/>
              </a:spcBef>
              <a:spcAft>
                <a:spcPts val="667"/>
              </a:spcAft>
              <a:buFont typeface="Wingdings 2" panose="05020102010507070707" pitchFamily="18" charset="2"/>
              <a:buChar char=""/>
              <a:tabLst>
                <a:tab pos="380970" algn="l"/>
              </a:tabLst>
            </a:pPr>
            <a:r>
              <a:rPr lang="en-US" sz="2333" b="1" dirty="0">
                <a:solidFill>
                  <a:srgbClr val="000000"/>
                </a:solidFill>
                <a:latin typeface="+mn-lt"/>
                <a:ea typeface="Calibri" panose="020F0502020204030204" pitchFamily="34" charset="0"/>
                <a:cs typeface="Times New Roman" panose="02020603050405020304" pitchFamily="18" charset="0"/>
              </a:rPr>
              <a:t>The burst fracture is a specific form of compression fracture of the vertebral body where a fragment arising from the posterior vertebral wall is displaced into the spinal canal.  This determines whether the fracture is stable or unstable.  </a:t>
            </a:r>
            <a:endParaRPr lang="en-US" sz="2333" dirty="0">
              <a:latin typeface="+mn-lt"/>
              <a:ea typeface="Calibri" panose="020F0502020204030204" pitchFamily="34" charset="0"/>
              <a:cs typeface="Times New Roman" panose="02020603050405020304" pitchFamily="18" charset="0"/>
            </a:endParaRPr>
          </a:p>
          <a:p>
            <a:pPr marL="285727" indent="-285727">
              <a:lnSpc>
                <a:spcPct val="107000"/>
              </a:lnSpc>
              <a:spcBef>
                <a:spcPts val="0"/>
              </a:spcBef>
              <a:spcAft>
                <a:spcPts val="667"/>
              </a:spcAft>
              <a:buFont typeface="Wingdings 2" panose="05020102010507070707" pitchFamily="18" charset="2"/>
              <a:buChar char=""/>
              <a:tabLst>
                <a:tab pos="380970" algn="l"/>
              </a:tabLst>
            </a:pPr>
            <a:r>
              <a:rPr lang="en-US" sz="2333" b="1" dirty="0">
                <a:solidFill>
                  <a:srgbClr val="000000"/>
                </a:solidFill>
                <a:latin typeface="+mn-lt"/>
                <a:ea typeface="Calibri" panose="020F0502020204030204" pitchFamily="34" charset="0"/>
                <a:cs typeface="Times New Roman" panose="02020603050405020304" pitchFamily="18" charset="0"/>
              </a:rPr>
              <a:t>Burst fractures most commonly occur in L1 with the majority (90%) occurring from T9-L5. </a:t>
            </a:r>
            <a:endParaRPr lang="en-US" sz="2333" dirty="0">
              <a:latin typeface="+mn-lt"/>
              <a:ea typeface="Calibri" panose="020F0502020204030204" pitchFamily="34" charset="0"/>
              <a:cs typeface="Times New Roman" panose="02020603050405020304" pitchFamily="18" charset="0"/>
            </a:endParaRPr>
          </a:p>
          <a:p>
            <a:pPr marL="285727" indent="-285727">
              <a:lnSpc>
                <a:spcPct val="107000"/>
              </a:lnSpc>
              <a:spcBef>
                <a:spcPts val="0"/>
              </a:spcBef>
              <a:spcAft>
                <a:spcPts val="667"/>
              </a:spcAft>
              <a:buFont typeface="Wingdings 2" panose="05020102010507070707" pitchFamily="18" charset="2"/>
              <a:buChar char=""/>
              <a:tabLst>
                <a:tab pos="380970" algn="l"/>
              </a:tabLst>
            </a:pPr>
            <a:r>
              <a:rPr lang="en-US" sz="2333" b="1" dirty="0">
                <a:solidFill>
                  <a:srgbClr val="000000"/>
                </a:solidFill>
                <a:latin typeface="+mn-lt"/>
                <a:ea typeface="Calibri" panose="020F0502020204030204" pitchFamily="34" charset="0"/>
                <a:cs typeface="Times New Roman" panose="02020603050405020304" pitchFamily="18" charset="0"/>
              </a:rPr>
              <a:t>The </a:t>
            </a:r>
            <a:r>
              <a:rPr lang="en-US" sz="2333" b="1" dirty="0" err="1">
                <a:solidFill>
                  <a:srgbClr val="000000"/>
                </a:solidFill>
                <a:latin typeface="+mn-lt"/>
                <a:ea typeface="Calibri" panose="020F0502020204030204" pitchFamily="34" charset="0"/>
                <a:cs typeface="Times New Roman" panose="02020603050405020304" pitchFamily="18" charset="0"/>
              </a:rPr>
              <a:t>retropulsed</a:t>
            </a:r>
            <a:r>
              <a:rPr lang="en-US" sz="2333" b="1" dirty="0">
                <a:solidFill>
                  <a:srgbClr val="000000"/>
                </a:solidFill>
                <a:latin typeface="+mn-lt"/>
                <a:ea typeface="Calibri" panose="020F0502020204030204" pitchFamily="34" charset="0"/>
                <a:cs typeface="Times New Roman" panose="02020603050405020304" pitchFamily="18" charset="0"/>
              </a:rPr>
              <a:t> fragment may result in neurological injury to the spinal cord, conus medullaris, or cauda equina.  It is caused by severe axial compression forces exerted on the spine</a:t>
            </a:r>
            <a:r>
              <a:rPr lang="en-US" sz="2000" b="1" dirty="0">
                <a:solidFill>
                  <a:srgbClr val="000000"/>
                </a:solidFill>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pic>
        <p:nvPicPr>
          <p:cNvPr id="2" name="Picture Placeholder 1" descr="AP spine X-ray demonstrating widening of the interpedicular distance at...  | Download Scientific Diagram">
            <a:extLst>
              <a:ext uri="{FF2B5EF4-FFF2-40B4-BE49-F238E27FC236}">
                <a16:creationId xmlns:a16="http://schemas.microsoft.com/office/drawing/2014/main" id="{D6DAFABF-C6D1-B187-DA7F-63C7B3F5723B}"/>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t="25828" b="25828"/>
          <a:stretch>
            <a:fillRect/>
          </a:stretch>
        </p:blipFill>
        <p:spPr bwMode="auto">
          <a:xfrm>
            <a:off x="25658763" y="11253660"/>
            <a:ext cx="7127874" cy="4381500"/>
          </a:xfrm>
          <a:prstGeom prst="rect">
            <a:avLst/>
          </a:prstGeom>
          <a:noFill/>
          <a:ln>
            <a:noFill/>
          </a:ln>
        </p:spPr>
      </p:pic>
      <p:pic>
        <p:nvPicPr>
          <p:cNvPr id="3" name="Picture 2">
            <a:extLst>
              <a:ext uri="{FF2B5EF4-FFF2-40B4-BE49-F238E27FC236}">
                <a16:creationId xmlns:a16="http://schemas.microsoft.com/office/drawing/2014/main" id="{3E2C3CA4-E3F2-8839-6674-C19A6544AA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97949" y="13275735"/>
            <a:ext cx="7127875" cy="7448021"/>
          </a:xfrm>
          <a:prstGeom prst="rect">
            <a:avLst/>
          </a:prstGeom>
          <a:noFill/>
        </p:spPr>
      </p:pic>
      <p:pic>
        <p:nvPicPr>
          <p:cNvPr id="1032" name="Picture 8" descr="Epidemiology of Vertebral Fractures - ScienceDirect">
            <a:extLst>
              <a:ext uri="{FF2B5EF4-FFF2-40B4-BE49-F238E27FC236}">
                <a16:creationId xmlns:a16="http://schemas.microsoft.com/office/drawing/2014/main" id="{E680E674-136D-8953-5563-851D9FA1F4FE}"/>
              </a:ext>
            </a:extLst>
          </p:cNvPr>
          <p:cNvPicPr>
            <a:picLocks noGrp="1" noChangeAspect="1" noChangeArrowheads="1"/>
          </p:cNvPicPr>
          <p:nvPr>
            <p:ph type="pic" sz="quarter" idx="24"/>
          </p:nvPr>
        </p:nvPicPr>
        <p:blipFill>
          <a:blip r:embed="rId4">
            <a:extLst>
              <a:ext uri="{28A0092B-C50C-407E-A947-70E740481C1C}">
                <a14:useLocalDpi xmlns:a14="http://schemas.microsoft.com/office/drawing/2010/main" val="0"/>
              </a:ext>
            </a:extLst>
          </a:blip>
          <a:srcRect l="16020" r="16020"/>
          <a:stretch>
            <a:fillRect/>
          </a:stretch>
        </p:blipFill>
        <p:spPr bwMode="auto">
          <a:xfrm>
            <a:off x="18441459" y="13275734"/>
            <a:ext cx="6799791" cy="74480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8F0D3B-C47E-4767-A59D-50AA3BAAABB1}"/>
              </a:ext>
            </a:extLst>
          </p:cNvPr>
          <p:cNvSpPr txBox="1"/>
          <p:nvPr/>
        </p:nvSpPr>
        <p:spPr>
          <a:xfrm>
            <a:off x="10062388" y="464997"/>
            <a:ext cx="16451225" cy="3277820"/>
          </a:xfrm>
          <a:prstGeom prst="rect">
            <a:avLst/>
          </a:prstGeom>
          <a:noFill/>
        </p:spPr>
        <p:txBody>
          <a:bodyPr wrap="square" rtlCol="0">
            <a:spAutoFit/>
          </a:bodyPr>
          <a:lstStyle/>
          <a:p>
            <a:pPr algn="ctr" defTabSz="342900" eaLnBrk="1" fontAlgn="auto" hangingPunct="1">
              <a:spcBef>
                <a:spcPts val="0"/>
              </a:spcBef>
              <a:spcAft>
                <a:spcPts val="0"/>
              </a:spcAft>
            </a:pPr>
            <a:r>
              <a:rPr lang="en-US" sz="10350" b="1" dirty="0">
                <a:solidFill>
                  <a:prstClr val="black"/>
                </a:solidFill>
                <a:cs typeface="Arial" panose="020B0604020202020204" pitchFamily="34" charset="0"/>
              </a:rPr>
              <a:t>Animal Bites in the Workplace</a:t>
            </a:r>
          </a:p>
        </p:txBody>
      </p:sp>
      <p:sp>
        <p:nvSpPr>
          <p:cNvPr id="7" name="TextBox 6">
            <a:extLst>
              <a:ext uri="{FF2B5EF4-FFF2-40B4-BE49-F238E27FC236}">
                <a16:creationId xmlns:a16="http://schemas.microsoft.com/office/drawing/2014/main" id="{E41B711F-9891-4347-A4F9-A83AAD19BDAE}"/>
              </a:ext>
            </a:extLst>
          </p:cNvPr>
          <p:cNvSpPr txBox="1"/>
          <p:nvPr/>
        </p:nvSpPr>
        <p:spPr>
          <a:xfrm>
            <a:off x="25845759" y="511796"/>
            <a:ext cx="8322634" cy="1477328"/>
          </a:xfrm>
          <a:prstGeom prst="rect">
            <a:avLst/>
          </a:prstGeom>
          <a:noFill/>
        </p:spPr>
        <p:txBody>
          <a:bodyPr wrap="square" rtlCol="0">
            <a:spAutoFit/>
          </a:bodyPr>
          <a:lstStyle/>
          <a:p>
            <a:pPr algn="r" defTabSz="342900" eaLnBrk="1" fontAlgn="auto" hangingPunct="1">
              <a:spcBef>
                <a:spcPts val="0"/>
              </a:spcBef>
              <a:spcAft>
                <a:spcPts val="0"/>
              </a:spcAft>
            </a:pPr>
            <a:r>
              <a:rPr lang="en-US" sz="3000" dirty="0">
                <a:solidFill>
                  <a:srgbClr val="3D405B"/>
                </a:solidFill>
                <a:cs typeface="Arial" panose="020B0604020202020204" pitchFamily="34" charset="0"/>
              </a:rPr>
              <a:t>Rachel Ain, MD MPH</a:t>
            </a:r>
            <a:endParaRPr lang="en-US" sz="5400" dirty="0">
              <a:solidFill>
                <a:prstClr val="black"/>
              </a:solidFill>
              <a:cs typeface="Arial" panose="020B0604020202020204" pitchFamily="34" charset="0"/>
            </a:endParaRPr>
          </a:p>
          <a:p>
            <a:pPr algn="r" defTabSz="342900" eaLnBrk="1" fontAlgn="auto" hangingPunct="1">
              <a:spcBef>
                <a:spcPts val="0"/>
              </a:spcBef>
              <a:spcAft>
                <a:spcPts val="0"/>
              </a:spcAft>
            </a:pPr>
            <a:r>
              <a:rPr lang="en-US" sz="3000" dirty="0">
                <a:solidFill>
                  <a:srgbClr val="3D405B"/>
                </a:solidFill>
                <a:cs typeface="Arial" panose="020B0604020202020204" pitchFamily="34" charset="0"/>
              </a:rPr>
              <a:t>PGY-2, Occupational &amp; Environmental Medicine</a:t>
            </a:r>
            <a:r>
              <a:rPr lang="en-US" sz="3000" dirty="0">
                <a:solidFill>
                  <a:prstClr val="black"/>
                </a:solidFill>
                <a:cs typeface="Arial" panose="020B0604020202020204" pitchFamily="34" charset="0"/>
              </a:rPr>
              <a:t> </a:t>
            </a:r>
          </a:p>
          <a:p>
            <a:pPr algn="r" defTabSz="342900" eaLnBrk="1" fontAlgn="auto" hangingPunct="1">
              <a:spcBef>
                <a:spcPts val="0"/>
              </a:spcBef>
              <a:spcAft>
                <a:spcPts val="0"/>
              </a:spcAft>
            </a:pPr>
            <a:r>
              <a:rPr lang="en-US" sz="3000" dirty="0">
                <a:solidFill>
                  <a:srgbClr val="3D405B"/>
                </a:solidFill>
                <a:cs typeface="Arial" panose="020B0604020202020204" pitchFamily="34" charset="0"/>
              </a:rPr>
              <a:t>University of Colorado</a:t>
            </a:r>
            <a:endParaRPr lang="en-US" sz="3000" dirty="0">
              <a:solidFill>
                <a:prstClr val="black"/>
              </a:solidFill>
              <a:cs typeface="Arial" panose="020B0604020202020204" pitchFamily="34" charset="0"/>
            </a:endParaRPr>
          </a:p>
        </p:txBody>
      </p:sp>
      <p:sp>
        <p:nvSpPr>
          <p:cNvPr id="9" name="Rectangle 8">
            <a:extLst>
              <a:ext uri="{FF2B5EF4-FFF2-40B4-BE49-F238E27FC236}">
                <a16:creationId xmlns:a16="http://schemas.microsoft.com/office/drawing/2014/main" id="{7AD1CD9F-DACF-430D-9D3A-207905FF69FE}"/>
              </a:ext>
            </a:extLst>
          </p:cNvPr>
          <p:cNvSpPr/>
          <p:nvPr/>
        </p:nvSpPr>
        <p:spPr>
          <a:xfrm>
            <a:off x="2407607" y="4465674"/>
            <a:ext cx="9899579" cy="909084"/>
          </a:xfrm>
          <a:prstGeom prst="rect">
            <a:avLst/>
          </a:prstGeom>
          <a:solidFill>
            <a:srgbClr val="1845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B756F6BE-2E7F-42AF-8C4F-6EC1B2E0340C}"/>
              </a:ext>
            </a:extLst>
          </p:cNvPr>
          <p:cNvSpPr txBox="1"/>
          <p:nvPr/>
        </p:nvSpPr>
        <p:spPr>
          <a:xfrm>
            <a:off x="3072810" y="4529469"/>
            <a:ext cx="9106786" cy="784830"/>
          </a:xfrm>
          <a:prstGeom prst="rect">
            <a:avLst/>
          </a:prstGeom>
          <a:noFill/>
        </p:spPr>
        <p:txBody>
          <a:bodyPr wrap="square" rtlCol="0">
            <a:spAutoFit/>
          </a:bodyPr>
          <a:lstStyle/>
          <a:p>
            <a:pPr defTabSz="342900" eaLnBrk="1" fontAlgn="auto" hangingPunct="1">
              <a:spcBef>
                <a:spcPts val="0"/>
              </a:spcBef>
              <a:spcAft>
                <a:spcPts val="0"/>
              </a:spcAft>
            </a:pPr>
            <a:r>
              <a:rPr lang="en-US" sz="4500" b="1" dirty="0">
                <a:solidFill>
                  <a:prstClr val="white"/>
                </a:solidFill>
                <a:cs typeface="Arial" panose="020B0604020202020204" pitchFamily="34" charset="0"/>
              </a:rPr>
              <a:t>Background and Epidemiology </a:t>
            </a:r>
          </a:p>
        </p:txBody>
      </p:sp>
      <p:sp>
        <p:nvSpPr>
          <p:cNvPr id="10" name="TextBox 9">
            <a:extLst>
              <a:ext uri="{FF2B5EF4-FFF2-40B4-BE49-F238E27FC236}">
                <a16:creationId xmlns:a16="http://schemas.microsoft.com/office/drawing/2014/main" id="{52E341AE-0B54-4676-80B5-20ECC3DA20DE}"/>
              </a:ext>
            </a:extLst>
          </p:cNvPr>
          <p:cNvSpPr txBox="1"/>
          <p:nvPr/>
        </p:nvSpPr>
        <p:spPr>
          <a:xfrm>
            <a:off x="2962195" y="5633540"/>
            <a:ext cx="9234377" cy="4342214"/>
          </a:xfrm>
          <a:prstGeom prst="rect">
            <a:avLst/>
          </a:prstGeom>
          <a:noFill/>
        </p:spPr>
        <p:txBody>
          <a:bodyPr wrap="square" rtlCol="0">
            <a:spAutoFit/>
          </a:bodyPr>
          <a:lstStyle/>
          <a:p>
            <a:pPr defTabSz="342900" eaLnBrk="1" fontAlgn="auto" hangingPunct="1">
              <a:spcBef>
                <a:spcPts val="0"/>
              </a:spcBef>
              <a:spcAft>
                <a:spcPts val="0"/>
              </a:spcAft>
            </a:pPr>
            <a:r>
              <a:rPr lang="en-US" sz="3150" baseline="30000" dirty="0">
                <a:solidFill>
                  <a:prstClr val="black"/>
                </a:solidFill>
                <a:cs typeface="Arial" panose="020B0604020202020204" pitchFamily="34" charset="0"/>
              </a:rPr>
              <a:t>Animal bites can happen at work. When they occur, it is important to determine if the bite is reportable and report to the appropriate authorities. All animals that can transmit rabies are determined to be reportable bites. </a:t>
            </a:r>
          </a:p>
          <a:p>
            <a:pPr defTabSz="342900" eaLnBrk="1" fontAlgn="auto" hangingPunct="1">
              <a:spcBef>
                <a:spcPts val="0"/>
              </a:spcBef>
              <a:spcAft>
                <a:spcPts val="0"/>
              </a:spcAft>
            </a:pPr>
            <a:endParaRPr lang="en-US" sz="600" baseline="30000" dirty="0">
              <a:solidFill>
                <a:prstClr val="black"/>
              </a:solidFill>
              <a:cs typeface="Arial" panose="020B0604020202020204" pitchFamily="34" charset="0"/>
            </a:endParaRPr>
          </a:p>
          <a:p>
            <a:pPr defTabSz="342900" eaLnBrk="1" fontAlgn="auto" hangingPunct="1">
              <a:spcBef>
                <a:spcPts val="0"/>
              </a:spcBef>
              <a:spcAft>
                <a:spcPts val="0"/>
              </a:spcAft>
            </a:pPr>
            <a:r>
              <a:rPr lang="en-US" sz="3150" baseline="30000" dirty="0">
                <a:solidFill>
                  <a:prstClr val="black"/>
                </a:solidFill>
                <a:cs typeface="Arial" panose="020B0604020202020204" pitchFamily="34" charset="0"/>
              </a:rPr>
              <a:t>Rabies is a preventable viral disease that is most often transmitted via the bite of a rabid animal (via the saliva). The viral zoonotic disease causes progressive fatal inflammation of the brain and spinal cord. Globally, and estimated 59, 000 human deaths/year in over 150 countries, with about 95% of those deaths occurring in Africa and Asia. 1. Per the CDC, “from 1960-2018, 127 human rabies cases were reported in the United States, with roughly a quarter of those resulting from dog bites received while traveling internationally. Of infections acquired in the United States, 70% were attributed to bat exposures.</a:t>
            </a:r>
          </a:p>
          <a:p>
            <a:pPr defTabSz="342900" eaLnBrk="1" fontAlgn="auto" hangingPunct="1">
              <a:spcBef>
                <a:spcPts val="750"/>
              </a:spcBef>
              <a:spcAft>
                <a:spcPts val="0"/>
              </a:spcAft>
            </a:pPr>
            <a:r>
              <a:rPr lang="en-US" sz="1350" dirty="0">
                <a:solidFill>
                  <a:srgbClr val="000000"/>
                </a:solidFill>
                <a:latin typeface="Calibri" panose="020F0502020204030204" pitchFamily="34" charset="0"/>
              </a:rPr>
              <a:t> 1. https://www.who.int/activities/improving-data-on-rabies/rabies-epidemiology-and-burden</a:t>
            </a:r>
            <a:endParaRPr lang="en-US" sz="3150" dirty="0">
              <a:solidFill>
                <a:prstClr val="black"/>
              </a:solidFill>
              <a:cs typeface="Arial" panose="020B0604020202020204" pitchFamily="34" charset="0"/>
            </a:endParaRPr>
          </a:p>
        </p:txBody>
      </p:sp>
      <p:sp>
        <p:nvSpPr>
          <p:cNvPr id="11" name="Rectangle 10">
            <a:extLst>
              <a:ext uri="{FF2B5EF4-FFF2-40B4-BE49-F238E27FC236}">
                <a16:creationId xmlns:a16="http://schemas.microsoft.com/office/drawing/2014/main" id="{9A7F62A1-164F-49BA-BDF3-5FEE4873FC72}"/>
              </a:ext>
            </a:extLst>
          </p:cNvPr>
          <p:cNvSpPr/>
          <p:nvPr/>
        </p:nvSpPr>
        <p:spPr>
          <a:xfrm>
            <a:off x="2524566" y="10315148"/>
            <a:ext cx="9899579" cy="909084"/>
          </a:xfrm>
          <a:prstGeom prst="rect">
            <a:avLst/>
          </a:prstGeom>
          <a:solidFill>
            <a:srgbClr val="1845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4500" b="1" dirty="0">
                <a:solidFill>
                  <a:prstClr val="white"/>
                </a:solidFill>
                <a:latin typeface="Arial" panose="020B0604020202020204" pitchFamily="34" charset="0"/>
                <a:cs typeface="Arial" panose="020B0604020202020204" pitchFamily="34" charset="0"/>
              </a:rPr>
              <a:t>Bitten at work? What next?</a:t>
            </a:r>
          </a:p>
        </p:txBody>
      </p:sp>
      <p:sp>
        <p:nvSpPr>
          <p:cNvPr id="13" name="TextBox 12">
            <a:extLst>
              <a:ext uri="{FF2B5EF4-FFF2-40B4-BE49-F238E27FC236}">
                <a16:creationId xmlns:a16="http://schemas.microsoft.com/office/drawing/2014/main" id="{F4580D22-7687-4960-B912-5980CF762FC6}"/>
              </a:ext>
            </a:extLst>
          </p:cNvPr>
          <p:cNvSpPr txBox="1"/>
          <p:nvPr/>
        </p:nvSpPr>
        <p:spPr>
          <a:xfrm>
            <a:off x="3072809" y="11540960"/>
            <a:ext cx="9234377" cy="7709803"/>
          </a:xfrm>
          <a:prstGeom prst="rect">
            <a:avLst/>
          </a:prstGeom>
          <a:noFill/>
        </p:spPr>
        <p:txBody>
          <a:bodyPr wrap="square" rtlCol="0">
            <a:spAutoFit/>
          </a:bodyPr>
          <a:lstStyle/>
          <a:p>
            <a:pPr defTabSz="342900" eaLnBrk="1" fontAlgn="auto" hangingPunct="1">
              <a:spcBef>
                <a:spcPts val="0"/>
              </a:spcBef>
              <a:spcAft>
                <a:spcPts val="0"/>
              </a:spcAft>
            </a:pPr>
            <a:r>
              <a:rPr lang="en-US" sz="3150" baseline="30000" dirty="0">
                <a:solidFill>
                  <a:prstClr val="black"/>
                </a:solidFill>
                <a:cs typeface="Arial" panose="020B0604020202020204" pitchFamily="34" charset="0"/>
              </a:rPr>
              <a:t>There are many different workers who can get an animal bite at work ranging from veterinarians to builders. The main concerns with all animal bites are infections such as tetanus, rabies, or staph/strep (among others). </a:t>
            </a:r>
          </a:p>
          <a:p>
            <a:pPr defTabSz="342900" eaLnBrk="1" fontAlgn="auto" hangingPunct="1">
              <a:spcBef>
                <a:spcPts val="0"/>
              </a:spcBef>
              <a:spcAft>
                <a:spcPts val="0"/>
              </a:spcAft>
            </a:pPr>
            <a:endParaRPr lang="en-US" sz="600" baseline="30000" dirty="0">
              <a:solidFill>
                <a:prstClr val="black"/>
              </a:solidFill>
              <a:cs typeface="Arial" panose="020B0604020202020204" pitchFamily="34" charset="0"/>
            </a:endParaRPr>
          </a:p>
          <a:p>
            <a:pPr defTabSz="342900" eaLnBrk="1" fontAlgn="auto" hangingPunct="1">
              <a:spcBef>
                <a:spcPts val="0"/>
              </a:spcBef>
              <a:spcAft>
                <a:spcPts val="0"/>
              </a:spcAft>
            </a:pPr>
            <a:r>
              <a:rPr lang="en-US" sz="3150" b="1" baseline="30000" dirty="0">
                <a:solidFill>
                  <a:prstClr val="black"/>
                </a:solidFill>
                <a:cs typeface="Arial" panose="020B0604020202020204" pitchFamily="34" charset="0"/>
              </a:rPr>
              <a:t>Tetanus </a:t>
            </a:r>
            <a:r>
              <a:rPr lang="en-US" sz="3150" baseline="30000" dirty="0">
                <a:solidFill>
                  <a:prstClr val="black"/>
                </a:solidFill>
                <a:cs typeface="Arial" panose="020B0604020202020204" pitchFamily="34" charset="0"/>
              </a:rPr>
              <a:t>can be transmitted via a bite, so patients should be administered tetanus prophylaxis as soon as possible. If the patient has never had a tetanus vaccine before, tetanus immunoglobulin is needed up to 21 days following the injury, and Td or Tdap should be also administered concurrently. If vaccinated over 10 years ago for a clean wound, or 5 years ago for a “dirty” wound, than a booster is needed.</a:t>
            </a:r>
          </a:p>
          <a:p>
            <a:pPr defTabSz="342900" eaLnBrk="1" fontAlgn="auto" hangingPunct="1">
              <a:spcBef>
                <a:spcPts val="0"/>
              </a:spcBef>
              <a:spcAft>
                <a:spcPts val="0"/>
              </a:spcAft>
            </a:pPr>
            <a:r>
              <a:rPr lang="en-US" sz="600" baseline="30000" dirty="0">
                <a:solidFill>
                  <a:prstClr val="black"/>
                </a:solidFill>
                <a:cs typeface="Arial" panose="020B0604020202020204" pitchFamily="34" charset="0"/>
              </a:rPr>
              <a:t> </a:t>
            </a:r>
            <a:endParaRPr lang="en-US" sz="600" b="1" baseline="30000" dirty="0">
              <a:solidFill>
                <a:prstClr val="black"/>
              </a:solidFill>
              <a:cs typeface="Arial" panose="020B0604020202020204" pitchFamily="34" charset="0"/>
            </a:endParaRPr>
          </a:p>
          <a:p>
            <a:pPr defTabSz="342900" eaLnBrk="1" fontAlgn="auto" hangingPunct="1">
              <a:spcBef>
                <a:spcPts val="0"/>
              </a:spcBef>
              <a:spcAft>
                <a:spcPts val="0"/>
              </a:spcAft>
            </a:pPr>
            <a:r>
              <a:rPr lang="en-US" sz="3150" b="1" baseline="30000" dirty="0">
                <a:solidFill>
                  <a:prstClr val="black"/>
                </a:solidFill>
                <a:cs typeface="Arial" panose="020B0604020202020204" pitchFamily="34" charset="0"/>
              </a:rPr>
              <a:t>Rabies</a:t>
            </a:r>
            <a:r>
              <a:rPr lang="en-US" sz="3150" baseline="30000" dirty="0">
                <a:solidFill>
                  <a:prstClr val="black"/>
                </a:solidFill>
                <a:cs typeface="Arial" panose="020B0604020202020204" pitchFamily="34" charset="0"/>
              </a:rPr>
              <a:t> is transmitted via direct contact with saliva or brain/nervous tissue of an infected animal. The location of the bite is important, as the incubation period for rabies will vary based on how far it is from the brain. The different strains of rabies, and the possibility of existing immunity affect the mortality and virulence of the disease. Due to these factors, incubation period may last anywhere from weeks to months. Once clinical signs appear, disease is always fatal, with only supportive treatment needed. Acute period is 2-10 days, with symptoms ranging from cerebral dysfunction, anxiety, and agitation to delirium, hallucinations and insomnia.</a:t>
            </a:r>
          </a:p>
          <a:p>
            <a:pPr defTabSz="342900" eaLnBrk="1" fontAlgn="auto" hangingPunct="1">
              <a:spcBef>
                <a:spcPts val="0"/>
              </a:spcBef>
              <a:spcAft>
                <a:spcPts val="0"/>
              </a:spcAft>
            </a:pPr>
            <a:endParaRPr lang="en-US" sz="600" baseline="30000" dirty="0">
              <a:solidFill>
                <a:prstClr val="black"/>
              </a:solidFill>
              <a:cs typeface="Arial" panose="020B0604020202020204" pitchFamily="34" charset="0"/>
            </a:endParaRPr>
          </a:p>
          <a:p>
            <a:pPr defTabSz="342900" eaLnBrk="1" fontAlgn="auto" hangingPunct="1">
              <a:spcBef>
                <a:spcPts val="0"/>
              </a:spcBef>
              <a:spcAft>
                <a:spcPts val="0"/>
              </a:spcAft>
            </a:pPr>
            <a:r>
              <a:rPr lang="en-US" sz="3150" b="1" baseline="30000" dirty="0">
                <a:solidFill>
                  <a:prstClr val="black"/>
                </a:solidFill>
                <a:cs typeface="Arial" panose="020B0604020202020204" pitchFamily="34" charset="0"/>
              </a:rPr>
              <a:t>Bacterial infection </a:t>
            </a:r>
            <a:r>
              <a:rPr lang="en-US" sz="3150" baseline="30000" dirty="0">
                <a:solidFill>
                  <a:prstClr val="black"/>
                </a:solidFill>
                <a:cs typeface="Arial" panose="020B0604020202020204" pitchFamily="34" charset="0"/>
              </a:rPr>
              <a:t>is also of concern. The wound should be cleaned our, and antibiotic treatment used for 3-5 days for prophylaxis. If signs of infection are already present, then treatment is 5-14 days. There are multiple different types of antibiotics that can be used, however Augmentin 875/125 mg twice daily is the preferred treatment.</a:t>
            </a:r>
          </a:p>
        </p:txBody>
      </p:sp>
      <p:sp>
        <p:nvSpPr>
          <p:cNvPr id="33" name="TextBox 32">
            <a:extLst>
              <a:ext uri="{FF2B5EF4-FFF2-40B4-BE49-F238E27FC236}">
                <a16:creationId xmlns:a16="http://schemas.microsoft.com/office/drawing/2014/main" id="{A5BE7B5B-35E0-4068-8476-9E840D1C4B5E}"/>
              </a:ext>
            </a:extLst>
          </p:cNvPr>
          <p:cNvSpPr txBox="1"/>
          <p:nvPr/>
        </p:nvSpPr>
        <p:spPr>
          <a:xfrm rot="19506631">
            <a:off x="14165224" y="17485841"/>
            <a:ext cx="8692116" cy="1419619"/>
          </a:xfrm>
          <a:prstGeom prst="rect">
            <a:avLst/>
          </a:prstGeom>
          <a:noFill/>
        </p:spPr>
        <p:txBody>
          <a:bodyPr wrap="square" rtlCol="0">
            <a:spAutoFit/>
          </a:bodyPr>
          <a:lstStyle/>
          <a:p>
            <a:pPr algn="ctr" defTabSz="342900" eaLnBrk="1" fontAlgn="auto" hangingPunct="1">
              <a:spcBef>
                <a:spcPts val="0"/>
              </a:spcBef>
              <a:spcAft>
                <a:spcPts val="0"/>
              </a:spcAft>
            </a:pPr>
            <a:r>
              <a:rPr lang="en-US" sz="8625" dirty="0">
                <a:solidFill>
                  <a:prstClr val="white"/>
                </a:solidFill>
                <a:cs typeface="Arial" panose="020B0604020202020204" pitchFamily="34" charset="0"/>
              </a:rPr>
              <a:t>Image 2</a:t>
            </a:r>
            <a:endParaRPr lang="en-US" sz="1350" dirty="0">
              <a:solidFill>
                <a:prstClr val="black"/>
              </a:solidFill>
              <a:latin typeface="Calibri" panose="020F0502020204030204"/>
            </a:endParaRPr>
          </a:p>
        </p:txBody>
      </p:sp>
      <p:sp>
        <p:nvSpPr>
          <p:cNvPr id="34" name="TextBox 33">
            <a:extLst>
              <a:ext uri="{FF2B5EF4-FFF2-40B4-BE49-F238E27FC236}">
                <a16:creationId xmlns:a16="http://schemas.microsoft.com/office/drawing/2014/main" id="{40CCFC8F-3CDA-4E16-A73F-9C470445E540}"/>
              </a:ext>
            </a:extLst>
          </p:cNvPr>
          <p:cNvSpPr txBox="1"/>
          <p:nvPr/>
        </p:nvSpPr>
        <p:spPr>
          <a:xfrm>
            <a:off x="16102918" y="20915524"/>
            <a:ext cx="9585251" cy="1569660"/>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srgbClr val="000000"/>
                </a:solidFill>
              </a:rPr>
              <a:t>•</a:t>
            </a:r>
            <a:r>
              <a:rPr lang="en-US" sz="1350" i="1" dirty="0">
                <a:solidFill>
                  <a:srgbClr val="000000"/>
                </a:solidFill>
              </a:rPr>
              <a:t>A 5th dose on day 28 may be recommended for immunocompromised persons.</a:t>
            </a:r>
            <a:endParaRPr lang="en-US" sz="1500" dirty="0">
              <a:solidFill>
                <a:prstClr val="black"/>
              </a:solidFill>
              <a:latin typeface="Calibri" panose="020F0502020204030204"/>
            </a:endParaRPr>
          </a:p>
          <a:p>
            <a:pPr defTabSz="342900" eaLnBrk="1" fontAlgn="auto" hangingPunct="1">
              <a:spcBef>
                <a:spcPts val="0"/>
              </a:spcBef>
              <a:spcAft>
                <a:spcPts val="0"/>
              </a:spcAft>
            </a:pPr>
            <a:r>
              <a:rPr lang="en-US" sz="1350" dirty="0">
                <a:solidFill>
                  <a:srgbClr val="000000"/>
                </a:solidFill>
              </a:rPr>
              <a:t>If exposed to rabies, previously vaccinated persons should receive two IM doses (1.0 mL each) of vaccine, one immediately and one three days later. Previously vaccinated persons are those who have received one of the recommended preexposure or postexposure regimens of HDCV, RVA, or PCECV, or those who received another vaccine and had a documented rabies antibody titer. RIG is unnecessary and should not be administered to these persons because an anamnestic response will follow the administration of a booster regardless of the pre-booster antibody titer.</a:t>
            </a:r>
            <a:endParaRPr lang="en-US" sz="1500" dirty="0">
              <a:solidFill>
                <a:prstClr val="black"/>
              </a:solidFill>
              <a:latin typeface="Calibri" panose="020F0502020204030204"/>
            </a:endParaRPr>
          </a:p>
          <a:p>
            <a:pPr defTabSz="342900" eaLnBrk="1" fontAlgn="auto" hangingPunct="1">
              <a:spcBef>
                <a:spcPts val="0"/>
              </a:spcBef>
              <a:spcAft>
                <a:spcPts val="0"/>
              </a:spcAft>
            </a:pPr>
            <a:endParaRPr lang="en-US" sz="1500" dirty="0">
              <a:solidFill>
                <a:prstClr val="black"/>
              </a:solidFill>
              <a:cs typeface="Arial" panose="020B0604020202020204" pitchFamily="34" charset="0"/>
            </a:endParaRPr>
          </a:p>
        </p:txBody>
      </p:sp>
      <p:sp>
        <p:nvSpPr>
          <p:cNvPr id="35" name="Rectangle 34">
            <a:extLst>
              <a:ext uri="{FF2B5EF4-FFF2-40B4-BE49-F238E27FC236}">
                <a16:creationId xmlns:a16="http://schemas.microsoft.com/office/drawing/2014/main" id="{AF722085-F9E3-4B00-B33C-D3C8C3EC0538}"/>
              </a:ext>
            </a:extLst>
          </p:cNvPr>
          <p:cNvSpPr/>
          <p:nvPr/>
        </p:nvSpPr>
        <p:spPr>
          <a:xfrm>
            <a:off x="2524566" y="19397584"/>
            <a:ext cx="9899579" cy="909084"/>
          </a:xfrm>
          <a:prstGeom prst="rect">
            <a:avLst/>
          </a:prstGeom>
          <a:solidFill>
            <a:srgbClr val="1845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alibri" panose="020F0502020204030204"/>
            </a:endParaRPr>
          </a:p>
        </p:txBody>
      </p:sp>
      <p:sp>
        <p:nvSpPr>
          <p:cNvPr id="36" name="TextBox 35">
            <a:extLst>
              <a:ext uri="{FF2B5EF4-FFF2-40B4-BE49-F238E27FC236}">
                <a16:creationId xmlns:a16="http://schemas.microsoft.com/office/drawing/2014/main" id="{D2D1A970-D852-4AB6-8243-28938B9B3A8B}"/>
              </a:ext>
            </a:extLst>
          </p:cNvPr>
          <p:cNvSpPr txBox="1"/>
          <p:nvPr/>
        </p:nvSpPr>
        <p:spPr>
          <a:xfrm>
            <a:off x="4008304" y="19461379"/>
            <a:ext cx="9106786" cy="784830"/>
          </a:xfrm>
          <a:prstGeom prst="rect">
            <a:avLst/>
          </a:prstGeom>
          <a:noFill/>
        </p:spPr>
        <p:txBody>
          <a:bodyPr wrap="square" rtlCol="0">
            <a:spAutoFit/>
          </a:bodyPr>
          <a:lstStyle/>
          <a:p>
            <a:pPr defTabSz="342900" eaLnBrk="1" fontAlgn="auto" hangingPunct="1">
              <a:spcBef>
                <a:spcPts val="0"/>
              </a:spcBef>
              <a:spcAft>
                <a:spcPts val="0"/>
              </a:spcAft>
            </a:pPr>
            <a:r>
              <a:rPr lang="en-US" sz="4500" b="1" dirty="0">
                <a:solidFill>
                  <a:prstClr val="white"/>
                </a:solidFill>
                <a:cs typeface="Arial" panose="020B0604020202020204" pitchFamily="34" charset="0"/>
              </a:rPr>
              <a:t>Case Example:</a:t>
            </a:r>
          </a:p>
        </p:txBody>
      </p:sp>
      <p:sp>
        <p:nvSpPr>
          <p:cNvPr id="42" name="TextBox 41">
            <a:extLst>
              <a:ext uri="{FF2B5EF4-FFF2-40B4-BE49-F238E27FC236}">
                <a16:creationId xmlns:a16="http://schemas.microsoft.com/office/drawing/2014/main" id="{B3452354-7811-4E17-B2BD-B74B2E4872A1}"/>
              </a:ext>
            </a:extLst>
          </p:cNvPr>
          <p:cNvSpPr txBox="1"/>
          <p:nvPr/>
        </p:nvSpPr>
        <p:spPr>
          <a:xfrm rot="19506631">
            <a:off x="24695450" y="12991733"/>
            <a:ext cx="8692116" cy="1419619"/>
          </a:xfrm>
          <a:prstGeom prst="rect">
            <a:avLst/>
          </a:prstGeom>
          <a:noFill/>
        </p:spPr>
        <p:txBody>
          <a:bodyPr wrap="square" rtlCol="0">
            <a:spAutoFit/>
          </a:bodyPr>
          <a:lstStyle/>
          <a:p>
            <a:pPr algn="ctr" defTabSz="342900" eaLnBrk="1" fontAlgn="auto" hangingPunct="1">
              <a:spcBef>
                <a:spcPts val="0"/>
              </a:spcBef>
              <a:spcAft>
                <a:spcPts val="0"/>
              </a:spcAft>
            </a:pPr>
            <a:r>
              <a:rPr lang="en-US" sz="8625" dirty="0">
                <a:solidFill>
                  <a:prstClr val="white"/>
                </a:solidFill>
                <a:cs typeface="Arial" panose="020B0604020202020204" pitchFamily="34" charset="0"/>
              </a:rPr>
              <a:t>Image 4</a:t>
            </a:r>
            <a:endParaRPr lang="en-US" sz="1350" dirty="0">
              <a:solidFill>
                <a:prstClr val="black"/>
              </a:solidFill>
              <a:latin typeface="Calibri" panose="020F0502020204030204"/>
            </a:endParaRPr>
          </a:p>
        </p:txBody>
      </p:sp>
      <p:pic>
        <p:nvPicPr>
          <p:cNvPr id="1028" name="Picture 4">
            <a:extLst>
              <a:ext uri="{FF2B5EF4-FFF2-40B4-BE49-F238E27FC236}">
                <a16:creationId xmlns:a16="http://schemas.microsoft.com/office/drawing/2014/main" id="{76C7EEC7-498F-DDDC-0800-207AA6923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6086" y="5113834"/>
            <a:ext cx="7743825" cy="70508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FD821F-BA60-577B-FA3E-6A8EA3D53A38}"/>
              </a:ext>
            </a:extLst>
          </p:cNvPr>
          <p:cNvSpPr txBox="1"/>
          <p:nvPr/>
        </p:nvSpPr>
        <p:spPr>
          <a:xfrm>
            <a:off x="14628840" y="13078345"/>
            <a:ext cx="8241025" cy="300082"/>
          </a:xfrm>
          <a:prstGeom prst="rect">
            <a:avLst/>
          </a:prstGeom>
          <a:noFill/>
        </p:spPr>
        <p:txBody>
          <a:bodyPr wrap="square">
            <a:spAutoFit/>
          </a:bodyPr>
          <a:lstStyle/>
          <a:p>
            <a:pPr defTabSz="342900" eaLnBrk="1" fontAlgn="auto" hangingPunct="1">
              <a:spcBef>
                <a:spcPts val="0"/>
              </a:spcBef>
              <a:spcAft>
                <a:spcPts val="0"/>
              </a:spcAft>
            </a:pPr>
            <a:r>
              <a:rPr lang="fr-FR" sz="1350" dirty="0">
                <a:solidFill>
                  <a:srgbClr val="000000"/>
                </a:solidFill>
                <a:latin typeface="Calibri" panose="020F0502020204030204" pitchFamily="34" charset="0"/>
              </a:rPr>
              <a:t>Source:</a:t>
            </a:r>
            <a:r>
              <a:rPr lang="fr-FR" sz="1350" dirty="0">
                <a:solidFill>
                  <a:srgbClr val="000000"/>
                </a:solidFill>
                <a:latin typeface="Calibri" panose="020F0502020204030204" pitchFamily="34" charset="0"/>
                <a:hlinkClick r:id="rId3"/>
              </a:rPr>
              <a:t> </a:t>
            </a:r>
            <a:r>
              <a:rPr lang="fr-FR" sz="1350" u="sng" dirty="0">
                <a:solidFill>
                  <a:srgbClr val="171717"/>
                </a:solidFill>
                <a:latin typeface="Calibri" panose="020F0502020204030204" pitchFamily="34" charset="0"/>
                <a:hlinkClick r:id="rId3"/>
              </a:rPr>
              <a:t>https://www.who.int/activities/improving-data-on-rabies/rabies-epidemiology-and-burden</a:t>
            </a:r>
            <a:endParaRPr lang="fr-FR" sz="1350" dirty="0">
              <a:solidFill>
                <a:prstClr val="black"/>
              </a:solidFill>
              <a:latin typeface="Calibri" panose="020F0502020204030204"/>
            </a:endParaRPr>
          </a:p>
        </p:txBody>
      </p:sp>
      <p:sp>
        <p:nvSpPr>
          <p:cNvPr id="15" name="TextBox 14">
            <a:extLst>
              <a:ext uri="{FF2B5EF4-FFF2-40B4-BE49-F238E27FC236}">
                <a16:creationId xmlns:a16="http://schemas.microsoft.com/office/drawing/2014/main" id="{82BB47AD-4A5D-7632-30E6-159B14F56932}"/>
              </a:ext>
            </a:extLst>
          </p:cNvPr>
          <p:cNvSpPr txBox="1"/>
          <p:nvPr/>
        </p:nvSpPr>
        <p:spPr>
          <a:xfrm>
            <a:off x="14628840" y="12079379"/>
            <a:ext cx="3973285" cy="1131079"/>
          </a:xfrm>
          <a:prstGeom prst="rect">
            <a:avLst/>
          </a:prstGeom>
          <a:noFill/>
        </p:spPr>
        <p:txBody>
          <a:bodyPr wrap="square">
            <a:spAutoFit/>
          </a:bodyPr>
          <a:lstStyle/>
          <a:p>
            <a:pPr defTabSz="342900" eaLnBrk="1" fontAlgn="auto" hangingPunct="1">
              <a:spcBef>
                <a:spcPts val="0"/>
              </a:spcBef>
              <a:spcAft>
                <a:spcPts val="0"/>
              </a:spcAft>
            </a:pPr>
            <a:r>
              <a:rPr lang="en-US" sz="1350" dirty="0">
                <a:solidFill>
                  <a:srgbClr val="3C4245"/>
                </a:solidFill>
                <a:latin typeface="Calibri" panose="020F0502020204030204" pitchFamily="34" charset="0"/>
              </a:rPr>
              <a:t>A: Human deaths from rabies;</a:t>
            </a:r>
            <a:endParaRPr lang="en-US" sz="1350" dirty="0">
              <a:solidFill>
                <a:prstClr val="black"/>
              </a:solidFill>
              <a:latin typeface="Calibri" panose="020F0502020204030204"/>
            </a:endParaRPr>
          </a:p>
          <a:p>
            <a:pPr defTabSz="342900" eaLnBrk="1" fontAlgn="auto" hangingPunct="1">
              <a:spcBef>
                <a:spcPts val="0"/>
              </a:spcBef>
              <a:spcAft>
                <a:spcPts val="0"/>
              </a:spcAft>
            </a:pPr>
            <a:r>
              <a:rPr lang="en-US" sz="1350" dirty="0">
                <a:solidFill>
                  <a:srgbClr val="3C4245"/>
                </a:solidFill>
                <a:latin typeface="Calibri" panose="020F0502020204030204" pitchFamily="34" charset="0"/>
              </a:rPr>
              <a:t>B: Death rates per capita (per 100 000 population); countries shaded in grey are free from canine rabies</a:t>
            </a:r>
            <a:endParaRPr lang="en-US" sz="1350" dirty="0">
              <a:solidFill>
                <a:prstClr val="black"/>
              </a:solidFill>
              <a:latin typeface="Calibri" panose="020F0502020204030204"/>
            </a:endParaRPr>
          </a:p>
          <a:p>
            <a:pPr defTabSz="342900" eaLnBrk="1" fontAlgn="auto" hangingPunct="1">
              <a:spcBef>
                <a:spcPts val="0"/>
              </a:spcBef>
              <a:spcAft>
                <a:spcPts val="0"/>
              </a:spcAft>
            </a:pPr>
            <a:r>
              <a:rPr lang="en-US" sz="1350" dirty="0">
                <a:solidFill>
                  <a:srgbClr val="3C4245"/>
                </a:solidFill>
                <a:latin typeface="Calibri" panose="020F0502020204030204" pitchFamily="34" charset="0"/>
              </a:rPr>
              <a:t>(</a:t>
            </a:r>
            <a:r>
              <a:rPr lang="en-US" sz="1350" u="sng" dirty="0">
                <a:solidFill>
                  <a:srgbClr val="171717"/>
                </a:solidFill>
                <a:latin typeface="Calibri" panose="020F0502020204030204" pitchFamily="34" charset="0"/>
                <a:hlinkClick r:id="rId4"/>
              </a:rPr>
              <a:t>WHO Expert consultation on rabies TRS n°1012, 2017</a:t>
            </a:r>
            <a:r>
              <a:rPr lang="en-US" sz="1350" dirty="0">
                <a:solidFill>
                  <a:srgbClr val="3C4245"/>
                </a:solidFill>
                <a:latin typeface="Calibri" panose="020F0502020204030204" pitchFamily="34" charset="0"/>
              </a:rPr>
              <a:t>)</a:t>
            </a:r>
            <a:endParaRPr lang="en-US" sz="1350" dirty="0">
              <a:solidFill>
                <a:prstClr val="black"/>
              </a:solidFill>
              <a:latin typeface="Calibri" panose="020F0502020204030204"/>
            </a:endParaRPr>
          </a:p>
        </p:txBody>
      </p:sp>
      <p:pic>
        <p:nvPicPr>
          <p:cNvPr id="1030" name="Picture 6">
            <a:extLst>
              <a:ext uri="{FF2B5EF4-FFF2-40B4-BE49-F238E27FC236}">
                <a16:creationId xmlns:a16="http://schemas.microsoft.com/office/drawing/2014/main" id="{CF75B51C-F063-0965-1375-4754C2EF3E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2918" y="13970293"/>
            <a:ext cx="13737431" cy="6715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417F413-C301-FC2B-F5AB-BC31E0561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1628" y="5117038"/>
            <a:ext cx="7043738" cy="36361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70D33A1-09AE-0169-2F65-4DE41994FE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80191" y="10114459"/>
            <a:ext cx="7115175" cy="20502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C1012F8-CDF2-CAC6-DCF0-89078A2E8D0A}"/>
              </a:ext>
            </a:extLst>
          </p:cNvPr>
          <p:cNvSpPr txBox="1"/>
          <p:nvPr/>
        </p:nvSpPr>
        <p:spPr>
          <a:xfrm>
            <a:off x="24951628" y="12344400"/>
            <a:ext cx="5552768" cy="300082"/>
          </a:xfrm>
          <a:prstGeom prst="rect">
            <a:avLst/>
          </a:prstGeom>
          <a:noFill/>
        </p:spPr>
        <p:txBody>
          <a:bodyPr wrap="square">
            <a:spAutoFit/>
          </a:bodyPr>
          <a:lstStyle/>
          <a:p>
            <a:pPr defTabSz="342900" eaLnBrk="1" fontAlgn="auto" hangingPunct="1">
              <a:spcBef>
                <a:spcPts val="0"/>
              </a:spcBef>
              <a:spcAft>
                <a:spcPts val="0"/>
              </a:spcAft>
            </a:pPr>
            <a:r>
              <a:rPr lang="en-US" sz="1350" u="sng" dirty="0">
                <a:solidFill>
                  <a:srgbClr val="2200CC"/>
                </a:solidFill>
                <a:hlinkClick r:id="rId8"/>
              </a:rPr>
              <a:t>https://cdphe.colorado.gov/animal-related-diseases/rabies</a:t>
            </a:r>
            <a:endParaRPr lang="en-US" sz="1350" dirty="0">
              <a:solidFill>
                <a:prstClr val="black"/>
              </a:solidFill>
              <a:latin typeface="Calibri" panose="020F0502020204030204"/>
            </a:endParaRPr>
          </a:p>
        </p:txBody>
      </p:sp>
      <p:sp>
        <p:nvSpPr>
          <p:cNvPr id="18" name="TextBox 17">
            <a:extLst>
              <a:ext uri="{FF2B5EF4-FFF2-40B4-BE49-F238E27FC236}">
                <a16:creationId xmlns:a16="http://schemas.microsoft.com/office/drawing/2014/main" id="{69018E9A-0A8E-D688-6178-3DD7F550B1B8}"/>
              </a:ext>
            </a:extLst>
          </p:cNvPr>
          <p:cNvSpPr txBox="1"/>
          <p:nvPr/>
        </p:nvSpPr>
        <p:spPr>
          <a:xfrm>
            <a:off x="24880191" y="8846627"/>
            <a:ext cx="5552768" cy="300082"/>
          </a:xfrm>
          <a:prstGeom prst="rect">
            <a:avLst/>
          </a:prstGeom>
          <a:noFill/>
        </p:spPr>
        <p:txBody>
          <a:bodyPr wrap="square">
            <a:spAutoFit/>
          </a:bodyPr>
          <a:lstStyle/>
          <a:p>
            <a:pPr defTabSz="342900" eaLnBrk="1" fontAlgn="auto" hangingPunct="1">
              <a:spcBef>
                <a:spcPts val="0"/>
              </a:spcBef>
              <a:spcAft>
                <a:spcPts val="0"/>
              </a:spcAft>
            </a:pPr>
            <a:r>
              <a:rPr lang="en-US" sz="1350" u="sng" dirty="0">
                <a:solidFill>
                  <a:srgbClr val="2200CC"/>
                </a:solidFill>
                <a:hlinkClick r:id="rId8"/>
              </a:rPr>
              <a:t>https://cdphe.colorado.gov/animal-related-diseases/rabies</a:t>
            </a:r>
            <a:endParaRPr lang="en-US" sz="1350" dirty="0">
              <a:solidFill>
                <a:prstClr val="black"/>
              </a:solidFill>
              <a:latin typeface="Calibri" panose="020F0502020204030204"/>
            </a:endParaRPr>
          </a:p>
        </p:txBody>
      </p:sp>
      <p:sp>
        <p:nvSpPr>
          <p:cNvPr id="20" name="TextBox 19">
            <a:extLst>
              <a:ext uri="{FF2B5EF4-FFF2-40B4-BE49-F238E27FC236}">
                <a16:creationId xmlns:a16="http://schemas.microsoft.com/office/drawing/2014/main" id="{49DCDAAC-DAEE-5E9B-7593-82AFE1CD3EDB}"/>
              </a:ext>
            </a:extLst>
          </p:cNvPr>
          <p:cNvSpPr txBox="1"/>
          <p:nvPr/>
        </p:nvSpPr>
        <p:spPr>
          <a:xfrm>
            <a:off x="3189768" y="20685418"/>
            <a:ext cx="9234377" cy="3326552"/>
          </a:xfrm>
          <a:prstGeom prst="rect">
            <a:avLst/>
          </a:prstGeom>
          <a:noFill/>
        </p:spPr>
        <p:txBody>
          <a:bodyPr wrap="square" rtlCol="0">
            <a:spAutoFit/>
          </a:bodyPr>
          <a:lstStyle/>
          <a:p>
            <a:pPr defTabSz="342900" eaLnBrk="1" fontAlgn="auto" hangingPunct="1">
              <a:spcBef>
                <a:spcPts val="0"/>
              </a:spcBef>
              <a:spcAft>
                <a:spcPts val="0"/>
              </a:spcAft>
            </a:pPr>
            <a:r>
              <a:rPr lang="en-US" sz="3150" baseline="30000" dirty="0">
                <a:solidFill>
                  <a:prstClr val="black"/>
                </a:solidFill>
                <a:cs typeface="Arial" panose="020B0604020202020204" pitchFamily="34" charset="0"/>
              </a:rPr>
              <a:t>PC is a veterinarian who was bitten by a kitten that was acting abnormal. She presented to clinic after cleaning out the wound, and has previously been vaccinated against rabies. She is up to date on her tetanus and is allergic to penicillin. </a:t>
            </a:r>
          </a:p>
          <a:p>
            <a:pPr defTabSz="342900" eaLnBrk="1" fontAlgn="auto" hangingPunct="1">
              <a:spcBef>
                <a:spcPts val="0"/>
              </a:spcBef>
              <a:spcAft>
                <a:spcPts val="0"/>
              </a:spcAft>
            </a:pPr>
            <a:endParaRPr lang="en-US" sz="600" baseline="30000" dirty="0">
              <a:solidFill>
                <a:prstClr val="black"/>
              </a:solidFill>
              <a:cs typeface="Arial" panose="020B0604020202020204" pitchFamily="34" charset="0"/>
            </a:endParaRPr>
          </a:p>
          <a:p>
            <a:pPr defTabSz="342900" eaLnBrk="1" fontAlgn="auto" hangingPunct="1">
              <a:spcBef>
                <a:spcPts val="0"/>
              </a:spcBef>
              <a:spcAft>
                <a:spcPts val="0"/>
              </a:spcAft>
            </a:pPr>
            <a:r>
              <a:rPr lang="en-US" sz="3150" baseline="30000" dirty="0">
                <a:solidFill>
                  <a:prstClr val="black"/>
                </a:solidFill>
                <a:cs typeface="Arial" panose="020B0604020202020204" pitchFamily="34" charset="0"/>
              </a:rPr>
              <a:t>Treatment plan:</a:t>
            </a:r>
          </a:p>
          <a:p>
            <a:pPr marL="428625" indent="-428625" defTabSz="342900" eaLnBrk="1" fontAlgn="auto" hangingPunct="1">
              <a:spcBef>
                <a:spcPts val="0"/>
              </a:spcBef>
              <a:spcAft>
                <a:spcPts val="0"/>
              </a:spcAft>
              <a:buFontTx/>
              <a:buChar char="-"/>
            </a:pPr>
            <a:r>
              <a:rPr lang="en-US" sz="3150" baseline="30000" dirty="0">
                <a:solidFill>
                  <a:prstClr val="black"/>
                </a:solidFill>
                <a:cs typeface="Arial" panose="020B0604020202020204" pitchFamily="34" charset="0"/>
              </a:rPr>
              <a:t>Provide with rabies vaccine booster day 0 and day 3 after the bite.</a:t>
            </a:r>
          </a:p>
          <a:p>
            <a:pPr marL="428625" indent="-428625" defTabSz="342900" eaLnBrk="1" fontAlgn="auto" hangingPunct="1">
              <a:spcBef>
                <a:spcPts val="0"/>
              </a:spcBef>
              <a:spcAft>
                <a:spcPts val="0"/>
              </a:spcAft>
              <a:buFontTx/>
              <a:buChar char="-"/>
            </a:pPr>
            <a:r>
              <a:rPr lang="en-US" sz="3150" baseline="30000" dirty="0">
                <a:solidFill>
                  <a:prstClr val="black"/>
                </a:solidFill>
                <a:cs typeface="Arial" panose="020B0604020202020204" pitchFamily="34" charset="0"/>
              </a:rPr>
              <a:t>Antibiotics to prevent infection, cannot treat with Augmentin due to her allergy, treat with Doxycycline and Metronidazole.  </a:t>
            </a:r>
          </a:p>
          <a:p>
            <a:pPr defTabSz="342900" eaLnBrk="1" fontAlgn="auto" hangingPunct="1">
              <a:spcBef>
                <a:spcPts val="750"/>
              </a:spcBef>
              <a:spcAft>
                <a:spcPts val="0"/>
              </a:spcAft>
            </a:pPr>
            <a:endParaRPr lang="en-US" sz="3150" dirty="0">
              <a:solidFill>
                <a:prstClr val="black"/>
              </a:solidFill>
              <a:cs typeface="Arial" panose="020B0604020202020204" pitchFamily="34" charset="0"/>
            </a:endParaRPr>
          </a:p>
        </p:txBody>
      </p:sp>
    </p:spTree>
    <p:extLst>
      <p:ext uri="{BB962C8B-B14F-4D97-AF65-F5344CB8AC3E}">
        <p14:creationId xmlns:p14="http://schemas.microsoft.com/office/powerpoint/2010/main" val="744785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18" name="Chart Placeholder 17">
                <a:extLst>
                  <a:ext uri="{FF2B5EF4-FFF2-40B4-BE49-F238E27FC236}">
                    <a16:creationId xmlns:a16="http://schemas.microsoft.com/office/drawing/2014/main" id="{A4AAEF50-0888-0A11-B319-943F823EFD46}"/>
                  </a:ext>
                </a:extLst>
              </p:cNvPr>
              <p:cNvGraphicFramePr>
                <a:graphicFrameLocks noGrp="1"/>
              </p:cNvGraphicFramePr>
              <p:nvPr>
                <p:ph type="chart" sz="quarter" idx="23"/>
              </p:nvPr>
            </p:nvGraphicFramePr>
            <p:xfrm>
              <a:off x="19553299" y="22067481"/>
              <a:ext cx="6096000" cy="56268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8" name="Chart Placeholder 17">
                <a:extLst>
                  <a:ext uri="{FF2B5EF4-FFF2-40B4-BE49-F238E27FC236}">
                    <a16:creationId xmlns:a16="http://schemas.microsoft.com/office/drawing/2014/main" id="{A4AAEF50-0888-0A11-B319-943F823EFD46}"/>
                  </a:ext>
                </a:extLst>
              </p:cNvPr>
              <p:cNvPicPr>
                <a:picLocks noGrp="1" noRot="1" noChangeAspect="1" noMove="1" noResize="1" noEditPoints="1" noAdjustHandles="1" noChangeArrowheads="1" noChangeShapeType="1"/>
              </p:cNvPicPr>
              <p:nvPr/>
            </p:nvPicPr>
            <p:blipFill>
              <a:blip r:embed="rId3"/>
              <a:stretch>
                <a:fillRect/>
              </a:stretch>
            </p:blipFill>
            <p:spPr>
              <a:xfrm>
                <a:off x="19553299" y="22067481"/>
                <a:ext cx="6096000" cy="562688"/>
              </a:xfrm>
              <a:prstGeom prst="rect">
                <a:avLst/>
              </a:prstGeom>
            </p:spPr>
          </p:pic>
        </mc:Fallback>
      </mc:AlternateContent>
      <p:sp>
        <p:nvSpPr>
          <p:cNvPr id="4" name="Text Placeholder 3">
            <a:extLst>
              <a:ext uri="{FF2B5EF4-FFF2-40B4-BE49-F238E27FC236}">
                <a16:creationId xmlns:a16="http://schemas.microsoft.com/office/drawing/2014/main" id="{A8F01959-60B7-1646-9C5D-2ADC8E48753E}"/>
              </a:ext>
            </a:extLst>
          </p:cNvPr>
          <p:cNvSpPr>
            <a:spLocks noGrp="1"/>
          </p:cNvSpPr>
          <p:nvPr>
            <p:ph type="body" sz="quarter" idx="10"/>
          </p:nvPr>
        </p:nvSpPr>
        <p:spPr>
          <a:xfrm>
            <a:off x="2743200" y="2514600"/>
            <a:ext cx="30251400" cy="2133600"/>
          </a:xfrm>
        </p:spPr>
        <p:txBody>
          <a:bodyPr/>
          <a:lstStyle/>
          <a:p>
            <a:r>
              <a:rPr lang="en-US" sz="6600" dirty="0">
                <a:solidFill>
                  <a:srgbClr val="0070C0"/>
                </a:solidFill>
              </a:rPr>
              <a:t>Adverse Childhood Experiences as a Risk Factor for Suicidal Ideation and Behavior in Public Safety Professionals</a:t>
            </a:r>
          </a:p>
        </p:txBody>
      </p:sp>
      <p:sp>
        <p:nvSpPr>
          <p:cNvPr id="5" name="Text Placeholder 4">
            <a:extLst>
              <a:ext uri="{FF2B5EF4-FFF2-40B4-BE49-F238E27FC236}">
                <a16:creationId xmlns:a16="http://schemas.microsoft.com/office/drawing/2014/main" id="{78D8DB00-9122-EE4D-8F3E-4BD4B44C3461}"/>
              </a:ext>
            </a:extLst>
          </p:cNvPr>
          <p:cNvSpPr>
            <a:spLocks noGrp="1"/>
          </p:cNvSpPr>
          <p:nvPr>
            <p:ph type="body" sz="quarter" idx="11"/>
          </p:nvPr>
        </p:nvSpPr>
        <p:spPr>
          <a:xfrm>
            <a:off x="9528862" y="5040964"/>
            <a:ext cx="17558190" cy="984563"/>
          </a:xfrm>
        </p:spPr>
        <p:txBody>
          <a:bodyPr/>
          <a:lstStyle/>
          <a:p>
            <a:r>
              <a:rPr lang="en-US" sz="3200" dirty="0">
                <a:solidFill>
                  <a:srgbClr val="0070C0"/>
                </a:solidFill>
              </a:rPr>
              <a:t>Elizabeth Esty, MD; University of Colorado Residency in Occupational and Environmental Medicine; Colorado School of Public Health, MPH and Total Worker Health candidate</a:t>
            </a:r>
          </a:p>
        </p:txBody>
      </p:sp>
      <p:sp>
        <p:nvSpPr>
          <p:cNvPr id="6" name="Text Placeholder 5">
            <a:extLst>
              <a:ext uri="{FF2B5EF4-FFF2-40B4-BE49-F238E27FC236}">
                <a16:creationId xmlns:a16="http://schemas.microsoft.com/office/drawing/2014/main" id="{A0D2D8C1-E284-D24E-971C-2B647AD3404B}"/>
              </a:ext>
            </a:extLst>
          </p:cNvPr>
          <p:cNvSpPr>
            <a:spLocks noGrp="1"/>
          </p:cNvSpPr>
          <p:nvPr>
            <p:ph type="body" sz="quarter" idx="12"/>
          </p:nvPr>
        </p:nvSpPr>
        <p:spPr>
          <a:xfrm>
            <a:off x="1019176" y="4408431"/>
            <a:ext cx="8549640" cy="1219200"/>
          </a:xfrm>
          <a:solidFill>
            <a:schemeClr val="bg1">
              <a:lumMod val="95000"/>
            </a:schemeClr>
          </a:solidFill>
          <a:ln>
            <a:noFill/>
          </a:ln>
        </p:spPr>
        <p:txBody>
          <a:bodyPr/>
          <a:lstStyle/>
          <a:p>
            <a:r>
              <a:rPr lang="en-US" sz="4800" dirty="0"/>
              <a:t>Background</a:t>
            </a:r>
          </a:p>
        </p:txBody>
      </p:sp>
      <p:sp>
        <p:nvSpPr>
          <p:cNvPr id="7" name="Text Placeholder 6">
            <a:extLst>
              <a:ext uri="{FF2B5EF4-FFF2-40B4-BE49-F238E27FC236}">
                <a16:creationId xmlns:a16="http://schemas.microsoft.com/office/drawing/2014/main" id="{5BBBC7A3-9DC9-C04F-96C4-F1080C95E027}"/>
              </a:ext>
            </a:extLst>
          </p:cNvPr>
          <p:cNvSpPr>
            <a:spLocks noGrp="1"/>
          </p:cNvSpPr>
          <p:nvPr>
            <p:ph type="body" sz="quarter" idx="13"/>
          </p:nvPr>
        </p:nvSpPr>
        <p:spPr>
          <a:xfrm>
            <a:off x="14013180" y="6567000"/>
            <a:ext cx="8549640" cy="1219200"/>
          </a:xfrm>
          <a:solidFill>
            <a:schemeClr val="bg1">
              <a:lumMod val="95000"/>
            </a:schemeClr>
          </a:solidFill>
        </p:spPr>
        <p:txBody>
          <a:bodyPr/>
          <a:lstStyle/>
          <a:p>
            <a:r>
              <a:rPr lang="en-US" sz="4800" dirty="0"/>
              <a:t>Methods</a:t>
            </a:r>
          </a:p>
        </p:txBody>
      </p:sp>
      <p:sp>
        <p:nvSpPr>
          <p:cNvPr id="8" name="Text Placeholder 7">
            <a:extLst>
              <a:ext uri="{FF2B5EF4-FFF2-40B4-BE49-F238E27FC236}">
                <a16:creationId xmlns:a16="http://schemas.microsoft.com/office/drawing/2014/main" id="{D28C6F98-2533-224A-82B7-78F5F30AFBAD}"/>
              </a:ext>
            </a:extLst>
          </p:cNvPr>
          <p:cNvSpPr>
            <a:spLocks noGrp="1"/>
          </p:cNvSpPr>
          <p:nvPr>
            <p:ph type="body" sz="quarter" idx="14"/>
          </p:nvPr>
        </p:nvSpPr>
        <p:spPr>
          <a:xfrm>
            <a:off x="26981784" y="4486699"/>
            <a:ext cx="8549640" cy="1219200"/>
          </a:xfrm>
          <a:solidFill>
            <a:schemeClr val="bg1">
              <a:lumMod val="95000"/>
            </a:schemeClr>
          </a:solidFill>
        </p:spPr>
        <p:txBody>
          <a:bodyPr/>
          <a:lstStyle/>
          <a:p>
            <a:r>
              <a:rPr lang="en-US" sz="4800" dirty="0"/>
              <a:t>Results</a:t>
            </a:r>
          </a:p>
        </p:txBody>
      </p:sp>
      <p:sp>
        <p:nvSpPr>
          <p:cNvPr id="9" name="Text Placeholder 8">
            <a:extLst>
              <a:ext uri="{FF2B5EF4-FFF2-40B4-BE49-F238E27FC236}">
                <a16:creationId xmlns:a16="http://schemas.microsoft.com/office/drawing/2014/main" id="{F366731E-2CFF-B548-93E5-4CCC449E5519}"/>
              </a:ext>
            </a:extLst>
          </p:cNvPr>
          <p:cNvSpPr>
            <a:spLocks noGrp="1"/>
          </p:cNvSpPr>
          <p:nvPr>
            <p:ph type="body" sz="quarter" idx="15"/>
          </p:nvPr>
        </p:nvSpPr>
        <p:spPr>
          <a:xfrm>
            <a:off x="1105313" y="14537304"/>
            <a:ext cx="8549640" cy="1192530"/>
          </a:xfrm>
          <a:solidFill>
            <a:schemeClr val="bg1">
              <a:lumMod val="95000"/>
            </a:schemeClr>
          </a:solidFill>
        </p:spPr>
        <p:txBody>
          <a:bodyPr/>
          <a:lstStyle/>
          <a:p>
            <a:r>
              <a:rPr lang="en-US" sz="4800" dirty="0"/>
              <a:t>Objectives</a:t>
            </a:r>
          </a:p>
        </p:txBody>
      </p:sp>
      <p:sp>
        <p:nvSpPr>
          <p:cNvPr id="10" name="Text Placeholder 9">
            <a:extLst>
              <a:ext uri="{FF2B5EF4-FFF2-40B4-BE49-F238E27FC236}">
                <a16:creationId xmlns:a16="http://schemas.microsoft.com/office/drawing/2014/main" id="{5F7C3F1A-D853-8341-9AEE-DCE76A159824}"/>
              </a:ext>
            </a:extLst>
          </p:cNvPr>
          <p:cNvSpPr>
            <a:spLocks noGrp="1"/>
          </p:cNvSpPr>
          <p:nvPr>
            <p:ph type="body" sz="quarter" idx="16"/>
          </p:nvPr>
        </p:nvSpPr>
        <p:spPr>
          <a:xfrm>
            <a:off x="27146883" y="17535511"/>
            <a:ext cx="8549640" cy="1219200"/>
          </a:xfrm>
          <a:solidFill>
            <a:schemeClr val="bg1">
              <a:lumMod val="95000"/>
            </a:schemeClr>
          </a:solidFill>
        </p:spPr>
        <p:txBody>
          <a:bodyPr/>
          <a:lstStyle/>
          <a:p>
            <a:r>
              <a:rPr lang="en-US" sz="4800" dirty="0"/>
              <a:t>Implementation</a:t>
            </a:r>
          </a:p>
        </p:txBody>
      </p:sp>
      <p:sp>
        <p:nvSpPr>
          <p:cNvPr id="11" name="Text Placeholder 10">
            <a:extLst>
              <a:ext uri="{FF2B5EF4-FFF2-40B4-BE49-F238E27FC236}">
                <a16:creationId xmlns:a16="http://schemas.microsoft.com/office/drawing/2014/main" id="{0A7DD733-A0B3-5B4F-905A-6DCCC32BD506}"/>
              </a:ext>
            </a:extLst>
          </p:cNvPr>
          <p:cNvSpPr>
            <a:spLocks noGrp="1"/>
          </p:cNvSpPr>
          <p:nvPr>
            <p:ph type="body" sz="quarter" idx="17"/>
          </p:nvPr>
        </p:nvSpPr>
        <p:spPr>
          <a:xfrm>
            <a:off x="1034414" y="5850284"/>
            <a:ext cx="8553449" cy="5257800"/>
          </a:xfrm>
        </p:spPr>
        <p:txBody>
          <a:bodyPr/>
          <a:lstStyle/>
          <a:p>
            <a:r>
              <a:rPr lang="en-US" sz="2400" dirty="0"/>
              <a:t>     Public safety professionals (PSP), including firefighters, law enforcement officers, emergency medical service professionals and 911 dispatchers, demonstrate higher prevalence of suicidal ideation, suicide attempt and completed suicide compared to the general population in the US. Recurrent exposure to traumatic events at work, disrupted sleep due to shift work, higher rates of substance use disorders, work culture factors and easy access to lethal means all contribute to suicide risk. While PSP in the US are disproportionately drawn from demographic groups at elevated risk of suicide (such as white, male, and/or military veterans), elevated rates of suicidality appear to persist when adjusted for these demographic factors.</a:t>
            </a:r>
          </a:p>
          <a:p>
            <a:r>
              <a:rPr lang="en-US" sz="2400" dirty="0"/>
              <a:t>     The number of adverse childhood experiences (ACE) self reported by adult individuals has been shown to correlate strongly with suicide risk, with ACE scores greater than 4 associated with dramatically increased risk of suicidality.  Anecdotal evidence suggests a higher prevalence of childhood trauma among PSP compared to other occupational groups, though there is insufficient data available to conclusively confirm or challenge this contention. In either case, some of the suicide risk PSPs face is likely attributable to childhood adversity. </a:t>
            </a:r>
          </a:p>
          <a:p>
            <a:r>
              <a:rPr lang="en-US" sz="2400" dirty="0"/>
              <a:t> </a:t>
            </a:r>
          </a:p>
        </p:txBody>
      </p:sp>
      <p:sp>
        <p:nvSpPr>
          <p:cNvPr id="12" name="Text Placeholder 11">
            <a:extLst>
              <a:ext uri="{FF2B5EF4-FFF2-40B4-BE49-F238E27FC236}">
                <a16:creationId xmlns:a16="http://schemas.microsoft.com/office/drawing/2014/main" id="{E6E4A246-926F-104F-8A31-2899822222B1}"/>
              </a:ext>
            </a:extLst>
          </p:cNvPr>
          <p:cNvSpPr>
            <a:spLocks noGrp="1"/>
          </p:cNvSpPr>
          <p:nvPr>
            <p:ph type="body" sz="quarter" idx="19"/>
          </p:nvPr>
        </p:nvSpPr>
        <p:spPr>
          <a:xfrm>
            <a:off x="11266583" y="8088845"/>
            <a:ext cx="14042834" cy="3653948"/>
          </a:xfrm>
        </p:spPr>
        <p:txBody>
          <a:bodyPr/>
          <a:lstStyle/>
          <a:p>
            <a:r>
              <a:rPr lang="en-US" dirty="0"/>
              <a:t>      </a:t>
            </a:r>
            <a:r>
              <a:rPr lang="en-US" sz="2400" dirty="0"/>
              <a:t>A literature review found a consistent (though heterogeneous) body of quantitative and qualitative research supporting increased suicidality in PSP. A second literature review identified a consistent, strong, linear association between number of ACEs and suicidality in adults. Existing measures of ACEs were reviewed, and the original ACE questionnaire (Felitti,1998) was selected as one component of the survey. A review of existing, validated suicide risk assessment tools was conducted, and the Ask Suicide-Screening Questions (ASQ) was selected as the second component of the survey on the basis of its brevity and clarity. The ASQ toolkit includes algorithms to guide management and disposition of acutely suicidal respondents—a decisive advantage, particularly if the survey is administered without anonymity. The feasibility, acceptability, and utility of the survey were discussed with health and wellness leaders within both the Denver Police Department and Denver Fire Department. Representatives of these public safety organizations agreed that many of their workers likely had experienced greater than average numbers of ACEs. They indicated that efforts to improve suicide prevention efforts were of high importance. but that eliciting responses to survey questions on sensitive topics may be challenging. </a:t>
            </a:r>
          </a:p>
          <a:p>
            <a:endParaRPr lang="en-US" dirty="0"/>
          </a:p>
        </p:txBody>
      </p:sp>
      <p:sp>
        <p:nvSpPr>
          <p:cNvPr id="13" name="Text Placeholder 12">
            <a:extLst>
              <a:ext uri="{FF2B5EF4-FFF2-40B4-BE49-F238E27FC236}">
                <a16:creationId xmlns:a16="http://schemas.microsoft.com/office/drawing/2014/main" id="{5BC03C4B-77D5-7A48-8A50-89D2A30162ED}"/>
              </a:ext>
            </a:extLst>
          </p:cNvPr>
          <p:cNvSpPr>
            <a:spLocks noGrp="1"/>
          </p:cNvSpPr>
          <p:nvPr>
            <p:ph type="body" sz="quarter" idx="20"/>
          </p:nvPr>
        </p:nvSpPr>
        <p:spPr>
          <a:xfrm>
            <a:off x="27067458" y="6156153"/>
            <a:ext cx="8553449" cy="3043690"/>
          </a:xfrm>
        </p:spPr>
        <p:txBody>
          <a:bodyPr/>
          <a:lstStyle/>
          <a:p>
            <a:r>
              <a:rPr lang="en-US" dirty="0"/>
              <a:t>    </a:t>
            </a:r>
            <a:r>
              <a:rPr lang="en-US" sz="2400" dirty="0"/>
              <a:t>A survey comprised of the ACE Questionnaire and the preliminary screening tool of the ASQ suicide risk assessment: </a:t>
            </a:r>
          </a:p>
          <a:p>
            <a:endParaRPr lang="en-US" dirty="0"/>
          </a:p>
          <a:p>
            <a:endParaRPr lang="en-US" dirty="0"/>
          </a:p>
        </p:txBody>
      </p:sp>
      <p:sp>
        <p:nvSpPr>
          <p:cNvPr id="14" name="Text Placeholder 13">
            <a:extLst>
              <a:ext uri="{FF2B5EF4-FFF2-40B4-BE49-F238E27FC236}">
                <a16:creationId xmlns:a16="http://schemas.microsoft.com/office/drawing/2014/main" id="{555D0D18-93FD-A54D-B81F-5A4B8525DE6D}"/>
              </a:ext>
            </a:extLst>
          </p:cNvPr>
          <p:cNvSpPr>
            <a:spLocks noGrp="1"/>
          </p:cNvSpPr>
          <p:nvPr>
            <p:ph type="body" sz="quarter" idx="21"/>
          </p:nvPr>
        </p:nvSpPr>
        <p:spPr/>
        <p:txBody>
          <a:bodyPr/>
          <a:lstStyle/>
          <a:p>
            <a:r>
              <a:rPr lang="en-US" sz="2400" dirty="0"/>
              <a:t>Pilot use of this survey at the Denver Fire and/or Denver Police Departments will test acceptability. Stigma and privacy concerns are potential barriers to obtaining candid responses. Particularly if administered anonymously, safety concerns surrounding asking about suicidality (and to a lesser extent) childhood adversity must be addressed. Administration of the ACE questionnaire alone could establish higher prevalence of ACE in PSP. </a:t>
            </a:r>
          </a:p>
          <a:p>
            <a:endParaRPr lang="en-US" dirty="0"/>
          </a:p>
          <a:p>
            <a:endParaRPr lang="en-US" dirty="0"/>
          </a:p>
        </p:txBody>
      </p:sp>
      <p:sp>
        <p:nvSpPr>
          <p:cNvPr id="15" name="Text Placeholder 14">
            <a:extLst>
              <a:ext uri="{FF2B5EF4-FFF2-40B4-BE49-F238E27FC236}">
                <a16:creationId xmlns:a16="http://schemas.microsoft.com/office/drawing/2014/main" id="{8C5B916E-CC00-4443-B3DB-5EA236A9F0A5}"/>
              </a:ext>
            </a:extLst>
          </p:cNvPr>
          <p:cNvSpPr>
            <a:spLocks noGrp="1"/>
          </p:cNvSpPr>
          <p:nvPr>
            <p:ph type="body" sz="quarter" idx="22"/>
          </p:nvPr>
        </p:nvSpPr>
        <p:spPr>
          <a:xfrm>
            <a:off x="1071585" y="15952482"/>
            <a:ext cx="8553448" cy="5604458"/>
          </a:xfrm>
        </p:spPr>
        <p:txBody>
          <a:bodyPr/>
          <a:lstStyle/>
          <a:p>
            <a:r>
              <a:rPr lang="en-US" sz="2200" dirty="0"/>
              <a:t>     The aim of this project is to develop a survey to assess the lifetime prevalence of suicidality and the number of ACEs experienced by employees of PSP organizations. In addition to validity and reliability, the feasibility, acceptability and safety of the survey are of clear importance. Development of the survey will be conducted in consultation with leaders in PSP organizations. Such consultation will also inform the choice of mode(s) of survey administration and the development of explanatory materials to accompany the survey.</a:t>
            </a:r>
          </a:p>
          <a:p>
            <a:r>
              <a:rPr lang="en-US" sz="2200" dirty="0"/>
              <a:t>     With adequate sample size, survey results may improve estimates of the true prevalence of suicidality and elevated ACE scores in PSP occupational groups and may help characterize the relationship between ACE score and suicidality in PSP workers. Results may also be used to assess individual risk and/or characterize the overall ACE-related health risk of an organization’s employees. Finally, identifying PSP who are at increased risk of suicide by virtue of adverse childhood experiences may inform suicide prevention efforts in PSP organizations. </a:t>
            </a:r>
          </a:p>
        </p:txBody>
      </p:sp>
      <p:pic>
        <p:nvPicPr>
          <p:cNvPr id="1026" name="Picture 2">
            <a:extLst>
              <a:ext uri="{FF2B5EF4-FFF2-40B4-BE49-F238E27FC236}">
                <a16:creationId xmlns:a16="http://schemas.microsoft.com/office/drawing/2014/main" id="{2732F4E5-DFCE-A0A3-3F22-9B8533B72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6583" y="13810303"/>
            <a:ext cx="13574617" cy="83936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F9B9223C-2DD7-796B-FFA9-45C83FAD74E8}"/>
              </a:ext>
            </a:extLst>
          </p:cNvPr>
          <p:cNvPicPr>
            <a:picLocks noChangeAspect="1"/>
          </p:cNvPicPr>
          <p:nvPr/>
        </p:nvPicPr>
        <p:blipFill>
          <a:blip r:embed="rId5"/>
          <a:stretch>
            <a:fillRect/>
          </a:stretch>
        </p:blipFill>
        <p:spPr>
          <a:xfrm>
            <a:off x="26453174" y="7974286"/>
            <a:ext cx="8991745" cy="8753422"/>
          </a:xfrm>
          <a:prstGeom prst="rect">
            <a:avLst/>
          </a:prstGeom>
          <a:solidFill>
            <a:schemeClr val="accent4">
              <a:lumMod val="20000"/>
              <a:lumOff val="80000"/>
            </a:schemeClr>
          </a:solidFill>
          <a:ln w="19050">
            <a:solidFill>
              <a:srgbClr val="0070C0"/>
            </a:solidFill>
          </a:ln>
        </p:spPr>
      </p:pic>
      <p:pic>
        <p:nvPicPr>
          <p:cNvPr id="33" name="Picture Placeholder 32">
            <a:extLst>
              <a:ext uri="{FF2B5EF4-FFF2-40B4-BE49-F238E27FC236}">
                <a16:creationId xmlns:a16="http://schemas.microsoft.com/office/drawing/2014/main" id="{341AA432-756A-0211-2EBB-BDA661F41F1F}"/>
              </a:ext>
            </a:extLst>
          </p:cNvPr>
          <p:cNvPicPr>
            <a:picLocks noGrp="1" noChangeAspect="1"/>
          </p:cNvPicPr>
          <p:nvPr>
            <p:ph type="pic" sz="quarter" idx="26"/>
          </p:nvPr>
        </p:nvPicPr>
        <p:blipFill>
          <a:blip r:embed="rId6"/>
          <a:srcRect t="9485" b="9485"/>
          <a:stretch>
            <a:fillRect/>
          </a:stretch>
        </p:blipFill>
        <p:spPr>
          <a:xfrm>
            <a:off x="457200" y="586176"/>
            <a:ext cx="11096625" cy="1219200"/>
          </a:xfrm>
          <a:prstGeom prst="rect">
            <a:avLst/>
          </a:prstGeom>
          <a:solidFill>
            <a:schemeClr val="bg2">
              <a:lumMod val="10000"/>
            </a:schemeClr>
          </a:solidFill>
        </p:spPr>
      </p:pic>
      <p:sp>
        <p:nvSpPr>
          <p:cNvPr id="31" name="AutoShape 12">
            <a:extLst>
              <a:ext uri="{FF2B5EF4-FFF2-40B4-BE49-F238E27FC236}">
                <a16:creationId xmlns:a16="http://schemas.microsoft.com/office/drawing/2014/main" id="{23C26EC0-7FBE-819E-B050-9A9767FE5226}"/>
              </a:ext>
            </a:extLst>
          </p:cNvPr>
          <p:cNvSpPr>
            <a:spLocks noChangeAspect="1" noChangeArrowheads="1"/>
          </p:cNvSpPr>
          <p:nvPr/>
        </p:nvSpPr>
        <p:spPr bwMode="auto">
          <a:xfrm flipH="1">
            <a:off x="18440400" y="12192000"/>
            <a:ext cx="1226794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3500591" rtl="0" eaLnBrk="1" fontAlgn="auto" latinLnBrk="0" hangingPunct="1">
              <a:lnSpc>
                <a:spcPct val="100000"/>
              </a:lnSpc>
              <a:spcBef>
                <a:spcPts val="0"/>
              </a:spcBef>
              <a:spcAft>
                <a:spcPts val="0"/>
              </a:spcAft>
              <a:buClrTx/>
              <a:buSzTx/>
              <a:buFontTx/>
              <a:buNone/>
              <a:tabLst/>
              <a:defRPr/>
            </a:pPr>
            <a:endParaRPr kumimoji="0" lang="en-US" sz="6900" b="0" i="0" u="none" strike="noStrike" kern="1200" cap="none" spc="0" normalizeH="0" baseline="0" noProof="0">
              <a:ln>
                <a:noFill/>
              </a:ln>
              <a:solidFill>
                <a:srgbClr val="4B4C4F"/>
              </a:solidFill>
              <a:effectLst/>
              <a:uLnTx/>
              <a:uFillTx/>
              <a:latin typeface="Arial" panose="020B0604020202020204"/>
              <a:ea typeface="+mn-ea"/>
              <a:cs typeface="+mn-cs"/>
            </a:endParaRPr>
          </a:p>
        </p:txBody>
      </p:sp>
      <p:sp>
        <p:nvSpPr>
          <p:cNvPr id="32" name="AutoShape 14">
            <a:extLst>
              <a:ext uri="{FF2B5EF4-FFF2-40B4-BE49-F238E27FC236}">
                <a16:creationId xmlns:a16="http://schemas.microsoft.com/office/drawing/2014/main" id="{ADF371DD-9F7E-CDB5-3755-C547B4E121B0}"/>
              </a:ext>
            </a:extLst>
          </p:cNvPr>
          <p:cNvSpPr>
            <a:spLocks noChangeAspect="1" noChangeArrowheads="1"/>
          </p:cNvSpPr>
          <p:nvPr/>
        </p:nvSpPr>
        <p:spPr bwMode="auto">
          <a:xfrm>
            <a:off x="18135600" y="1219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3500591" rtl="0" eaLnBrk="1" fontAlgn="auto" latinLnBrk="0" hangingPunct="1">
              <a:lnSpc>
                <a:spcPct val="100000"/>
              </a:lnSpc>
              <a:spcBef>
                <a:spcPts val="0"/>
              </a:spcBef>
              <a:spcAft>
                <a:spcPts val="0"/>
              </a:spcAft>
              <a:buClrTx/>
              <a:buSzTx/>
              <a:buFontTx/>
              <a:buNone/>
              <a:tabLst/>
              <a:defRPr/>
            </a:pPr>
            <a:endParaRPr kumimoji="0" lang="en-US" sz="6900" b="0" i="0" u="none" strike="noStrike" kern="1200" cap="none" spc="0" normalizeH="0" baseline="0" noProof="0">
              <a:ln>
                <a:noFill/>
              </a:ln>
              <a:solidFill>
                <a:srgbClr val="4B4C4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52185257"/>
      </p:ext>
    </p:extLst>
  </p:cSld>
  <p:clrMapOvr>
    <a:masterClrMapping/>
  </p:clrMapOvr>
</p:sld>
</file>

<file path=ppt/theme/theme1.xml><?xml version="1.0" encoding="utf-8"?>
<a:theme xmlns:a="http://schemas.openxmlformats.org/drawingml/2006/main" name="CSPHConcept2012">
  <a:themeElements>
    <a:clrScheme name="CHWE_ppt">
      <a:dk1>
        <a:srgbClr val="4B4C4F"/>
      </a:dk1>
      <a:lt1>
        <a:srgbClr val="FFFFFF"/>
      </a:lt1>
      <a:dk2>
        <a:srgbClr val="4B4C4F"/>
      </a:dk2>
      <a:lt2>
        <a:srgbClr val="B3B4B8"/>
      </a:lt2>
      <a:accent1>
        <a:srgbClr val="074B67"/>
      </a:accent1>
      <a:accent2>
        <a:srgbClr val="A71D23"/>
      </a:accent2>
      <a:accent3>
        <a:srgbClr val="007E66"/>
      </a:accent3>
      <a:accent4>
        <a:srgbClr val="F15914"/>
      </a:accent4>
      <a:accent5>
        <a:srgbClr val="FFFFFF"/>
      </a:accent5>
      <a:accent6>
        <a:srgbClr val="FFFFFF"/>
      </a:accent6>
      <a:hlink>
        <a:srgbClr val="004A68"/>
      </a:hlink>
      <a:folHlink>
        <a:srgbClr val="B3B3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60E7CDE-4D9F-A14B-8AA5-E9969A501751}" vid="{1872CDD7-D33A-4248-B0E0-35D605A20154}"/>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SPHConcept2012">
  <a:themeElements>
    <a:clrScheme name="Custom 5">
      <a:dk1>
        <a:srgbClr val="4B4C4F"/>
      </a:dk1>
      <a:lt1>
        <a:srgbClr val="FFFFFF"/>
      </a:lt1>
      <a:dk2>
        <a:srgbClr val="4B4C4F"/>
      </a:dk2>
      <a:lt2>
        <a:srgbClr val="D8D8DA"/>
      </a:lt2>
      <a:accent1>
        <a:srgbClr val="056B7D"/>
      </a:accent1>
      <a:accent2>
        <a:srgbClr val="E5A966"/>
      </a:accent2>
      <a:accent3>
        <a:srgbClr val="8AC39E"/>
      </a:accent3>
      <a:accent4>
        <a:srgbClr val="EF8B69"/>
      </a:accent4>
      <a:accent5>
        <a:srgbClr val="F1E091"/>
      </a:accent5>
      <a:accent6>
        <a:srgbClr val="8AC39E"/>
      </a:accent6>
      <a:hlink>
        <a:srgbClr val="056B7D"/>
      </a:hlink>
      <a:folHlink>
        <a:srgbClr val="6C6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D2B3AFCC-76AD-1A4C-B528-27017CBAC16D}" vid="{819435C1-903B-9E4E-A8D0-7673647B14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CSPHConcept2012</Template>
  <TotalTime>4262</TotalTime>
  <Words>7508</Words>
  <Application>Microsoft Macintosh PowerPoint</Application>
  <PresentationFormat>Custom</PresentationFormat>
  <Paragraphs>491</Paragraphs>
  <Slides>9</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Calibri</vt:lpstr>
      <vt:lpstr>Calibri Light</vt:lpstr>
      <vt:lpstr>Symbol</vt:lpstr>
      <vt:lpstr>Times New Roman</vt:lpstr>
      <vt:lpstr>Wingdings</vt:lpstr>
      <vt:lpstr>Wingdings 2</vt:lpstr>
      <vt:lpstr>CSPHConcept2012</vt:lpstr>
      <vt:lpstr>Office Theme</vt:lpstr>
      <vt:lpstr>1_CSPHConcept2012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Cuff, Cortney L</dc:creator>
  <cp:lastModifiedBy>Cuff, Cortney L</cp:lastModifiedBy>
  <cp:revision>16</cp:revision>
  <dcterms:created xsi:type="dcterms:W3CDTF">2022-02-04T22:01:22Z</dcterms:created>
  <dcterms:modified xsi:type="dcterms:W3CDTF">2023-04-05T16:44:53Z</dcterms:modified>
</cp:coreProperties>
</file>