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5" r:id="rId3"/>
  </p:sldMasterIdLst>
  <p:notesMasterIdLst>
    <p:notesMasterId r:id="rId11"/>
  </p:notesMasterIdLst>
  <p:sldIdLst>
    <p:sldId id="269" r:id="rId4"/>
    <p:sldId id="260" r:id="rId5"/>
    <p:sldId id="262" r:id="rId6"/>
    <p:sldId id="265" r:id="rId7"/>
    <p:sldId id="257" r:id="rId8"/>
    <p:sldId id="267" r:id="rId9"/>
    <p:sldId id="268" r:id="rId10"/>
  </p:sldIdLst>
  <p:sldSz cx="36576000" cy="24688800"/>
  <p:notesSz cx="6858000" cy="9144000"/>
  <p:defaultTextStyle>
    <a:defPPr>
      <a:defRPr lang="en-US"/>
    </a:defPPr>
    <a:lvl1pPr algn="l" defTabSz="3500438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1749425" indent="-1292225" algn="l" defTabSz="3500438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3500438" indent="-2586038" algn="l" defTabSz="3500438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5249863" indent="-3878263" algn="l" defTabSz="3500438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7000875" indent="-5172075" algn="l" defTabSz="3500438" rtl="0" eaLnBrk="0" fontAlgn="base" hangingPunct="0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6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6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6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6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55"/>
  </p:normalViewPr>
  <p:slideViewPr>
    <p:cSldViewPr snapToGrid="0">
      <p:cViewPr varScale="1">
        <p:scale>
          <a:sx n="27" d="100"/>
          <a:sy n="27" d="100"/>
        </p:scale>
        <p:origin x="170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957C5F-9E18-284F-AB86-D4EC7B161A9B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9620EF-0571-134A-85A4-B958B19C3B2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n-US" sz="6000" dirty="0"/>
            <a:t>Antecedents</a:t>
          </a:r>
          <a:endParaRPr lang="en-US" sz="6500" dirty="0"/>
        </a:p>
      </dgm:t>
    </dgm:pt>
    <dgm:pt modelId="{DB14CF6E-4FB6-B04A-954E-B447F5328D1F}" type="parTrans" cxnId="{01E6C8F5-FD7F-F049-80BA-4995D15D1472}">
      <dgm:prSet/>
      <dgm:spPr/>
      <dgm:t>
        <a:bodyPr/>
        <a:lstStyle/>
        <a:p>
          <a:endParaRPr lang="en-US"/>
        </a:p>
      </dgm:t>
    </dgm:pt>
    <dgm:pt modelId="{32881C1F-5839-7048-8683-861F53A5E0C7}" type="sibTrans" cxnId="{01E6C8F5-FD7F-F049-80BA-4995D15D1472}">
      <dgm:prSet/>
      <dgm:spPr/>
      <dgm:t>
        <a:bodyPr/>
        <a:lstStyle/>
        <a:p>
          <a:endParaRPr lang="en-US"/>
        </a:p>
      </dgm:t>
    </dgm:pt>
    <dgm:pt modelId="{A5FCCE8C-91AD-6245-B877-85DA8977E25C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/>
        <a:lstStyle/>
        <a:p>
          <a:r>
            <a:rPr lang="en-US" dirty="0"/>
            <a:t>Organizational Influences</a:t>
          </a:r>
        </a:p>
      </dgm:t>
    </dgm:pt>
    <dgm:pt modelId="{B1E0768F-A87D-4D4D-968B-145328D8B1B8}" type="parTrans" cxnId="{D9625986-C14C-A548-AE3A-9D86B136A263}">
      <dgm:prSet/>
      <dgm:spPr/>
      <dgm:t>
        <a:bodyPr/>
        <a:lstStyle/>
        <a:p>
          <a:endParaRPr lang="en-US"/>
        </a:p>
      </dgm:t>
    </dgm:pt>
    <dgm:pt modelId="{EA7B4EA8-5AAB-AC4C-A5F6-C310078C81E7}" type="sibTrans" cxnId="{D9625986-C14C-A548-AE3A-9D86B136A263}">
      <dgm:prSet/>
      <dgm:spPr/>
      <dgm:t>
        <a:bodyPr/>
        <a:lstStyle/>
        <a:p>
          <a:endParaRPr lang="en-US"/>
        </a:p>
      </dgm:t>
    </dgm:pt>
    <dgm:pt modelId="{167BF791-4333-404D-BF88-F951167B2349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n-US" dirty="0"/>
            <a:t>Societal Influences </a:t>
          </a:r>
        </a:p>
      </dgm:t>
    </dgm:pt>
    <dgm:pt modelId="{FC997B89-2424-094C-9C59-D5450369D653}" type="parTrans" cxnId="{ABA1FAC3-B576-F846-B203-173F192A3F47}">
      <dgm:prSet/>
      <dgm:spPr/>
      <dgm:t>
        <a:bodyPr/>
        <a:lstStyle/>
        <a:p>
          <a:endParaRPr lang="en-US"/>
        </a:p>
      </dgm:t>
    </dgm:pt>
    <dgm:pt modelId="{0EC081AA-209E-9249-97CA-DF89403A54B8}" type="sibTrans" cxnId="{ABA1FAC3-B576-F846-B203-173F192A3F47}">
      <dgm:prSet/>
      <dgm:spPr/>
      <dgm:t>
        <a:bodyPr/>
        <a:lstStyle/>
        <a:p>
          <a:endParaRPr lang="en-US"/>
        </a:p>
      </dgm:t>
    </dgm:pt>
    <dgm:pt modelId="{AF68B984-2051-2449-9079-1E5E937649DD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n-US" dirty="0"/>
            <a:t>Personal Influences </a:t>
          </a:r>
        </a:p>
      </dgm:t>
    </dgm:pt>
    <dgm:pt modelId="{4EE0B274-9CE2-0949-9847-77CE81351089}" type="parTrans" cxnId="{96AEBA89-DC55-FB46-85A7-A18D6DE8C48F}">
      <dgm:prSet/>
      <dgm:spPr/>
      <dgm:t>
        <a:bodyPr/>
        <a:lstStyle/>
        <a:p>
          <a:endParaRPr lang="en-US"/>
        </a:p>
      </dgm:t>
    </dgm:pt>
    <dgm:pt modelId="{EC42CDB1-FF1B-E24A-A7A1-AEE6CE3FFE47}" type="sibTrans" cxnId="{96AEBA89-DC55-FB46-85A7-A18D6DE8C48F}">
      <dgm:prSet/>
      <dgm:spPr/>
      <dgm:t>
        <a:bodyPr/>
        <a:lstStyle/>
        <a:p>
          <a:endParaRPr lang="en-US"/>
        </a:p>
      </dgm:t>
    </dgm:pt>
    <dgm:pt modelId="{35C8F3B3-263D-BC4D-8FCB-486DF9EC82B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n-US" sz="6000" dirty="0"/>
            <a:t>Outcomes</a:t>
          </a:r>
          <a:r>
            <a:rPr lang="en-US" sz="6500" dirty="0"/>
            <a:t> </a:t>
          </a:r>
        </a:p>
      </dgm:t>
    </dgm:pt>
    <dgm:pt modelId="{39F8C211-F2F5-AF46-A4CC-65AEB5C6E64B}" type="parTrans" cxnId="{93985C0E-8023-884B-BD07-F735436E0FAD}">
      <dgm:prSet/>
      <dgm:spPr/>
      <dgm:t>
        <a:bodyPr/>
        <a:lstStyle/>
        <a:p>
          <a:endParaRPr lang="en-US"/>
        </a:p>
      </dgm:t>
    </dgm:pt>
    <dgm:pt modelId="{4320E80F-99DE-B141-AFF9-BFADAA21C6D3}" type="sibTrans" cxnId="{93985C0E-8023-884B-BD07-F735436E0FAD}">
      <dgm:prSet/>
      <dgm:spPr/>
      <dgm:t>
        <a:bodyPr/>
        <a:lstStyle/>
        <a:p>
          <a:endParaRPr lang="en-US"/>
        </a:p>
      </dgm:t>
    </dgm:pt>
    <dgm:pt modelId="{01FB615A-A274-EE40-8B8D-F2F3A4126A3E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n-US" dirty="0"/>
            <a:t>Negative Job Outcomes </a:t>
          </a:r>
        </a:p>
      </dgm:t>
    </dgm:pt>
    <dgm:pt modelId="{486BE875-D40A-5549-8243-EDE38A9F4FF9}" type="parTrans" cxnId="{B458367E-7449-5C49-AB3C-B29F7D5FE96F}">
      <dgm:prSet/>
      <dgm:spPr/>
      <dgm:t>
        <a:bodyPr/>
        <a:lstStyle/>
        <a:p>
          <a:endParaRPr lang="en-US"/>
        </a:p>
      </dgm:t>
    </dgm:pt>
    <dgm:pt modelId="{74DCD817-F7CC-8646-B47E-C7F6F4845D91}" type="sibTrans" cxnId="{B458367E-7449-5C49-AB3C-B29F7D5FE96F}">
      <dgm:prSet/>
      <dgm:spPr/>
      <dgm:t>
        <a:bodyPr/>
        <a:lstStyle/>
        <a:p>
          <a:endParaRPr lang="en-US"/>
        </a:p>
      </dgm:t>
    </dgm:pt>
    <dgm:pt modelId="{58654678-E009-2B49-AAF2-D78230ABEE7D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n-US" dirty="0"/>
            <a:t>Positive Job Outcomes </a:t>
          </a:r>
        </a:p>
      </dgm:t>
    </dgm:pt>
    <dgm:pt modelId="{DAC8A4AA-3271-2242-A5ED-A9AB4156D909}" type="parTrans" cxnId="{180F8EBA-14BB-084B-A8A2-043AD84FE2F4}">
      <dgm:prSet/>
      <dgm:spPr/>
      <dgm:t>
        <a:bodyPr/>
        <a:lstStyle/>
        <a:p>
          <a:endParaRPr lang="en-US"/>
        </a:p>
      </dgm:t>
    </dgm:pt>
    <dgm:pt modelId="{FBC1741B-0AC6-3246-A8B2-6F0866EFAFE7}" type="sibTrans" cxnId="{180F8EBA-14BB-084B-A8A2-043AD84FE2F4}">
      <dgm:prSet/>
      <dgm:spPr/>
      <dgm:t>
        <a:bodyPr/>
        <a:lstStyle/>
        <a:p>
          <a:endParaRPr lang="en-US"/>
        </a:p>
      </dgm:t>
    </dgm:pt>
    <dgm:pt modelId="{D0CBB065-F69F-3048-BA2E-C672F603C623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n-US" dirty="0"/>
            <a:t>Emotional Fatigue</a:t>
          </a:r>
        </a:p>
      </dgm:t>
    </dgm:pt>
    <dgm:pt modelId="{67A6C04F-392F-0B41-B20A-D2A1648730D7}" type="parTrans" cxnId="{2DDE1DAA-426D-F641-8A39-CFB806AEC6CD}">
      <dgm:prSet/>
      <dgm:spPr/>
      <dgm:t>
        <a:bodyPr/>
        <a:lstStyle/>
        <a:p>
          <a:endParaRPr lang="en-US"/>
        </a:p>
      </dgm:t>
    </dgm:pt>
    <dgm:pt modelId="{0D243D3B-F459-5347-AA24-A6E78BAFB60B}" type="sibTrans" cxnId="{2DDE1DAA-426D-F641-8A39-CFB806AEC6CD}">
      <dgm:prSet/>
      <dgm:spPr/>
      <dgm:t>
        <a:bodyPr/>
        <a:lstStyle/>
        <a:p>
          <a:endParaRPr lang="en-US"/>
        </a:p>
      </dgm:t>
    </dgm:pt>
    <dgm:pt modelId="{19E26F31-2E10-CD45-BF51-0F5DBFD9BBF7}" type="pres">
      <dgm:prSet presAssocID="{F2957C5F-9E18-284F-AB86-D4EC7B161A9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0F76B80-6A96-DD4F-B06F-0A8840E58971}" type="pres">
      <dgm:prSet presAssocID="{7F9620EF-0571-134A-85A4-B958B19C3B23}" presName="root1" presStyleCnt="0"/>
      <dgm:spPr/>
    </dgm:pt>
    <dgm:pt modelId="{71AF0FC3-2C67-B849-955F-78AB500C4DC9}" type="pres">
      <dgm:prSet presAssocID="{7F9620EF-0571-134A-85A4-B958B19C3B23}" presName="LevelOneTextNode" presStyleLbl="node0" presStyleIdx="0" presStyleCnt="2" custScaleY="79033">
        <dgm:presLayoutVars>
          <dgm:chPref val="3"/>
        </dgm:presLayoutVars>
      </dgm:prSet>
      <dgm:spPr/>
    </dgm:pt>
    <dgm:pt modelId="{B83C3886-2F22-DD43-B748-A03FACF2B84B}" type="pres">
      <dgm:prSet presAssocID="{7F9620EF-0571-134A-85A4-B958B19C3B23}" presName="level2hierChild" presStyleCnt="0"/>
      <dgm:spPr/>
    </dgm:pt>
    <dgm:pt modelId="{4F7A63F6-713A-3A47-B3C3-0045F9475D2C}" type="pres">
      <dgm:prSet presAssocID="{B1E0768F-A87D-4D4D-968B-145328D8B1B8}" presName="conn2-1" presStyleLbl="parChTrans1D2" presStyleIdx="0" presStyleCnt="6"/>
      <dgm:spPr/>
    </dgm:pt>
    <dgm:pt modelId="{B9997F9F-D6B0-C04D-A87E-C4AB2B1D0D41}" type="pres">
      <dgm:prSet presAssocID="{B1E0768F-A87D-4D4D-968B-145328D8B1B8}" presName="connTx" presStyleLbl="parChTrans1D2" presStyleIdx="0" presStyleCnt="6"/>
      <dgm:spPr/>
    </dgm:pt>
    <dgm:pt modelId="{E66290C5-DF59-8A44-9BCC-33727FBFDB32}" type="pres">
      <dgm:prSet presAssocID="{A5FCCE8C-91AD-6245-B877-85DA8977E25C}" presName="root2" presStyleCnt="0"/>
      <dgm:spPr/>
    </dgm:pt>
    <dgm:pt modelId="{1998A121-1474-6A41-9DBD-CFF4EE247030}" type="pres">
      <dgm:prSet presAssocID="{A5FCCE8C-91AD-6245-B877-85DA8977E25C}" presName="LevelTwoTextNode" presStyleLbl="node2" presStyleIdx="0" presStyleCnt="6" custScaleX="101566">
        <dgm:presLayoutVars>
          <dgm:chPref val="3"/>
        </dgm:presLayoutVars>
      </dgm:prSet>
      <dgm:spPr/>
    </dgm:pt>
    <dgm:pt modelId="{B94B56A0-1292-9842-B1C5-E0A76734B78B}" type="pres">
      <dgm:prSet presAssocID="{A5FCCE8C-91AD-6245-B877-85DA8977E25C}" presName="level3hierChild" presStyleCnt="0"/>
      <dgm:spPr/>
    </dgm:pt>
    <dgm:pt modelId="{549D4D8D-F4B1-EA4D-90F2-75E0F77C16A2}" type="pres">
      <dgm:prSet presAssocID="{FC997B89-2424-094C-9C59-D5450369D653}" presName="conn2-1" presStyleLbl="parChTrans1D2" presStyleIdx="1" presStyleCnt="6"/>
      <dgm:spPr/>
    </dgm:pt>
    <dgm:pt modelId="{DC2590E2-F40C-5C48-A159-F1411D6F6FFA}" type="pres">
      <dgm:prSet presAssocID="{FC997B89-2424-094C-9C59-D5450369D653}" presName="connTx" presStyleLbl="parChTrans1D2" presStyleIdx="1" presStyleCnt="6"/>
      <dgm:spPr/>
    </dgm:pt>
    <dgm:pt modelId="{869B29E2-51CB-EB4E-862E-7A1D956F027D}" type="pres">
      <dgm:prSet presAssocID="{167BF791-4333-404D-BF88-F951167B2349}" presName="root2" presStyleCnt="0"/>
      <dgm:spPr/>
    </dgm:pt>
    <dgm:pt modelId="{F19A50AE-731E-3940-A74C-6A34C2B553F8}" type="pres">
      <dgm:prSet presAssocID="{167BF791-4333-404D-BF88-F951167B2349}" presName="LevelTwoTextNode" presStyleLbl="node2" presStyleIdx="1" presStyleCnt="6" custScaleX="101692">
        <dgm:presLayoutVars>
          <dgm:chPref val="3"/>
        </dgm:presLayoutVars>
      </dgm:prSet>
      <dgm:spPr/>
    </dgm:pt>
    <dgm:pt modelId="{07A1EDC2-DDB8-EB44-9211-EFF7952FCF68}" type="pres">
      <dgm:prSet presAssocID="{167BF791-4333-404D-BF88-F951167B2349}" presName="level3hierChild" presStyleCnt="0"/>
      <dgm:spPr/>
    </dgm:pt>
    <dgm:pt modelId="{36397B1C-43B6-4041-906E-4A2136007572}" type="pres">
      <dgm:prSet presAssocID="{4EE0B274-9CE2-0949-9847-77CE81351089}" presName="conn2-1" presStyleLbl="parChTrans1D2" presStyleIdx="2" presStyleCnt="6"/>
      <dgm:spPr/>
    </dgm:pt>
    <dgm:pt modelId="{AFAF3684-1013-C84F-B319-82EDAF77A305}" type="pres">
      <dgm:prSet presAssocID="{4EE0B274-9CE2-0949-9847-77CE81351089}" presName="connTx" presStyleLbl="parChTrans1D2" presStyleIdx="2" presStyleCnt="6"/>
      <dgm:spPr/>
    </dgm:pt>
    <dgm:pt modelId="{1D7C473D-B988-0544-8424-F6EEAB67C1A0}" type="pres">
      <dgm:prSet presAssocID="{AF68B984-2051-2449-9079-1E5E937649DD}" presName="root2" presStyleCnt="0"/>
      <dgm:spPr/>
    </dgm:pt>
    <dgm:pt modelId="{650C8A54-6C4C-6F4B-A495-6B8308290912}" type="pres">
      <dgm:prSet presAssocID="{AF68B984-2051-2449-9079-1E5E937649DD}" presName="LevelTwoTextNode" presStyleLbl="node2" presStyleIdx="2" presStyleCnt="6" custScaleX="101566">
        <dgm:presLayoutVars>
          <dgm:chPref val="3"/>
        </dgm:presLayoutVars>
      </dgm:prSet>
      <dgm:spPr/>
    </dgm:pt>
    <dgm:pt modelId="{B26B2353-52C3-2542-88F1-5B1A5DF87271}" type="pres">
      <dgm:prSet presAssocID="{AF68B984-2051-2449-9079-1E5E937649DD}" presName="level3hierChild" presStyleCnt="0"/>
      <dgm:spPr/>
    </dgm:pt>
    <dgm:pt modelId="{A06E5594-87F3-2141-BB73-139182903CE4}" type="pres">
      <dgm:prSet presAssocID="{35C8F3B3-263D-BC4D-8FCB-486DF9EC82B9}" presName="root1" presStyleCnt="0"/>
      <dgm:spPr/>
    </dgm:pt>
    <dgm:pt modelId="{FDDDF636-1AA0-554E-8B35-A60E009528B0}" type="pres">
      <dgm:prSet presAssocID="{35C8F3B3-263D-BC4D-8FCB-486DF9EC82B9}" presName="LevelOneTextNode" presStyleLbl="node0" presStyleIdx="1" presStyleCnt="2" custScaleY="79255">
        <dgm:presLayoutVars>
          <dgm:chPref val="3"/>
        </dgm:presLayoutVars>
      </dgm:prSet>
      <dgm:spPr/>
    </dgm:pt>
    <dgm:pt modelId="{B0214437-FBFC-6A44-86F1-04A28A34AEC4}" type="pres">
      <dgm:prSet presAssocID="{35C8F3B3-263D-BC4D-8FCB-486DF9EC82B9}" presName="level2hierChild" presStyleCnt="0"/>
      <dgm:spPr/>
    </dgm:pt>
    <dgm:pt modelId="{08408809-DD29-974F-A0B2-A98E7968AD95}" type="pres">
      <dgm:prSet presAssocID="{486BE875-D40A-5549-8243-EDE38A9F4FF9}" presName="conn2-1" presStyleLbl="parChTrans1D2" presStyleIdx="3" presStyleCnt="6"/>
      <dgm:spPr/>
    </dgm:pt>
    <dgm:pt modelId="{E712B734-CB7C-7745-8203-8ED2B8A432C6}" type="pres">
      <dgm:prSet presAssocID="{486BE875-D40A-5549-8243-EDE38A9F4FF9}" presName="connTx" presStyleLbl="parChTrans1D2" presStyleIdx="3" presStyleCnt="6"/>
      <dgm:spPr/>
    </dgm:pt>
    <dgm:pt modelId="{FD29C145-43D1-6046-B303-69DB6420A95A}" type="pres">
      <dgm:prSet presAssocID="{01FB615A-A274-EE40-8B8D-F2F3A4126A3E}" presName="root2" presStyleCnt="0"/>
      <dgm:spPr/>
    </dgm:pt>
    <dgm:pt modelId="{3D7DE500-66D9-2644-885F-25189C426F4F}" type="pres">
      <dgm:prSet presAssocID="{01FB615A-A274-EE40-8B8D-F2F3A4126A3E}" presName="LevelTwoTextNode" presStyleLbl="node2" presStyleIdx="3" presStyleCnt="6" custScaleX="101566">
        <dgm:presLayoutVars>
          <dgm:chPref val="3"/>
        </dgm:presLayoutVars>
      </dgm:prSet>
      <dgm:spPr/>
    </dgm:pt>
    <dgm:pt modelId="{B6EFB08C-356D-AC47-8BF7-D99096D23B90}" type="pres">
      <dgm:prSet presAssocID="{01FB615A-A274-EE40-8B8D-F2F3A4126A3E}" presName="level3hierChild" presStyleCnt="0"/>
      <dgm:spPr/>
    </dgm:pt>
    <dgm:pt modelId="{18EF224B-DFB2-5F44-A109-ECE6E9FAF5FC}" type="pres">
      <dgm:prSet presAssocID="{DAC8A4AA-3271-2242-A5ED-A9AB4156D909}" presName="conn2-1" presStyleLbl="parChTrans1D2" presStyleIdx="4" presStyleCnt="6"/>
      <dgm:spPr/>
    </dgm:pt>
    <dgm:pt modelId="{9DFF464B-D5D7-984D-8180-9A5797826D53}" type="pres">
      <dgm:prSet presAssocID="{DAC8A4AA-3271-2242-A5ED-A9AB4156D909}" presName="connTx" presStyleLbl="parChTrans1D2" presStyleIdx="4" presStyleCnt="6"/>
      <dgm:spPr/>
    </dgm:pt>
    <dgm:pt modelId="{D7928B4D-5084-8647-8217-B050DC93C37C}" type="pres">
      <dgm:prSet presAssocID="{58654678-E009-2B49-AAF2-D78230ABEE7D}" presName="root2" presStyleCnt="0"/>
      <dgm:spPr/>
    </dgm:pt>
    <dgm:pt modelId="{99F93865-1CD6-704C-AF52-1D1FBF2AD0B0}" type="pres">
      <dgm:prSet presAssocID="{58654678-E009-2B49-AAF2-D78230ABEE7D}" presName="LevelTwoTextNode" presStyleLbl="node2" presStyleIdx="4" presStyleCnt="6" custScaleX="102036">
        <dgm:presLayoutVars>
          <dgm:chPref val="3"/>
        </dgm:presLayoutVars>
      </dgm:prSet>
      <dgm:spPr/>
    </dgm:pt>
    <dgm:pt modelId="{0DA02672-ABFB-4845-81C6-F1BBE70F1044}" type="pres">
      <dgm:prSet presAssocID="{58654678-E009-2B49-AAF2-D78230ABEE7D}" presName="level3hierChild" presStyleCnt="0"/>
      <dgm:spPr/>
    </dgm:pt>
    <dgm:pt modelId="{81DD053D-9D28-8E4F-898F-7EB6DE3F59A0}" type="pres">
      <dgm:prSet presAssocID="{67A6C04F-392F-0B41-B20A-D2A1648730D7}" presName="conn2-1" presStyleLbl="parChTrans1D2" presStyleIdx="5" presStyleCnt="6"/>
      <dgm:spPr/>
    </dgm:pt>
    <dgm:pt modelId="{D7538D49-5871-434B-B1C9-37CF30E84CC1}" type="pres">
      <dgm:prSet presAssocID="{67A6C04F-392F-0B41-B20A-D2A1648730D7}" presName="connTx" presStyleLbl="parChTrans1D2" presStyleIdx="5" presStyleCnt="6"/>
      <dgm:spPr/>
    </dgm:pt>
    <dgm:pt modelId="{C5B553B9-658D-AB43-AD76-B05A81F94C25}" type="pres">
      <dgm:prSet presAssocID="{D0CBB065-F69F-3048-BA2E-C672F603C623}" presName="root2" presStyleCnt="0"/>
      <dgm:spPr/>
    </dgm:pt>
    <dgm:pt modelId="{ABBE5A81-7D8D-C44F-824A-45AB24B7E8F4}" type="pres">
      <dgm:prSet presAssocID="{D0CBB065-F69F-3048-BA2E-C672F603C623}" presName="LevelTwoTextNode" presStyleLbl="node2" presStyleIdx="5" presStyleCnt="6" custScaleX="101566">
        <dgm:presLayoutVars>
          <dgm:chPref val="3"/>
        </dgm:presLayoutVars>
      </dgm:prSet>
      <dgm:spPr/>
    </dgm:pt>
    <dgm:pt modelId="{50332736-100D-C540-959D-CAF2131EC51C}" type="pres">
      <dgm:prSet presAssocID="{D0CBB065-F69F-3048-BA2E-C672F603C623}" presName="level3hierChild" presStyleCnt="0"/>
      <dgm:spPr/>
    </dgm:pt>
  </dgm:ptLst>
  <dgm:cxnLst>
    <dgm:cxn modelId="{626C270B-90E1-D041-9B56-F4DB5D6FFD1A}" type="presOf" srcId="{67A6C04F-392F-0B41-B20A-D2A1648730D7}" destId="{81DD053D-9D28-8E4F-898F-7EB6DE3F59A0}" srcOrd="0" destOrd="0" presId="urn:microsoft.com/office/officeart/2008/layout/HorizontalMultiLevelHierarchy"/>
    <dgm:cxn modelId="{93985C0E-8023-884B-BD07-F735436E0FAD}" srcId="{F2957C5F-9E18-284F-AB86-D4EC7B161A9B}" destId="{35C8F3B3-263D-BC4D-8FCB-486DF9EC82B9}" srcOrd="1" destOrd="0" parTransId="{39F8C211-F2F5-AF46-A4CC-65AEB5C6E64B}" sibTransId="{4320E80F-99DE-B141-AFF9-BFADAA21C6D3}"/>
    <dgm:cxn modelId="{98B17225-904A-8643-BB9D-6D22DA520107}" type="presOf" srcId="{D0CBB065-F69F-3048-BA2E-C672F603C623}" destId="{ABBE5A81-7D8D-C44F-824A-45AB24B7E8F4}" srcOrd="0" destOrd="0" presId="urn:microsoft.com/office/officeart/2008/layout/HorizontalMultiLevelHierarchy"/>
    <dgm:cxn modelId="{2C4F9228-0E31-CC47-BB10-C3B868F6F02C}" type="presOf" srcId="{4EE0B274-9CE2-0949-9847-77CE81351089}" destId="{36397B1C-43B6-4041-906E-4A2136007572}" srcOrd="0" destOrd="0" presId="urn:microsoft.com/office/officeart/2008/layout/HorizontalMultiLevelHierarchy"/>
    <dgm:cxn modelId="{0871632F-4372-0048-88B2-797C3B142040}" type="presOf" srcId="{01FB615A-A274-EE40-8B8D-F2F3A4126A3E}" destId="{3D7DE500-66D9-2644-885F-25189C426F4F}" srcOrd="0" destOrd="0" presId="urn:microsoft.com/office/officeart/2008/layout/HorizontalMultiLevelHierarchy"/>
    <dgm:cxn modelId="{B612B32F-034A-6D47-9757-FA0377B642B7}" type="presOf" srcId="{B1E0768F-A87D-4D4D-968B-145328D8B1B8}" destId="{4F7A63F6-713A-3A47-B3C3-0045F9475D2C}" srcOrd="0" destOrd="0" presId="urn:microsoft.com/office/officeart/2008/layout/HorizontalMultiLevelHierarchy"/>
    <dgm:cxn modelId="{0F58B532-35B3-0F4D-A874-9A9F6B41BFAA}" type="presOf" srcId="{67A6C04F-392F-0B41-B20A-D2A1648730D7}" destId="{D7538D49-5871-434B-B1C9-37CF30E84CC1}" srcOrd="1" destOrd="0" presId="urn:microsoft.com/office/officeart/2008/layout/HorizontalMultiLevelHierarchy"/>
    <dgm:cxn modelId="{6990E058-D1CF-5449-9CE9-BB330150D1A8}" type="presOf" srcId="{AF68B984-2051-2449-9079-1E5E937649DD}" destId="{650C8A54-6C4C-6F4B-A495-6B8308290912}" srcOrd="0" destOrd="0" presId="urn:microsoft.com/office/officeart/2008/layout/HorizontalMultiLevelHierarchy"/>
    <dgm:cxn modelId="{96A93772-10E1-9541-B2F9-2CB7892259AB}" type="presOf" srcId="{B1E0768F-A87D-4D4D-968B-145328D8B1B8}" destId="{B9997F9F-D6B0-C04D-A87E-C4AB2B1D0D41}" srcOrd="1" destOrd="0" presId="urn:microsoft.com/office/officeart/2008/layout/HorizontalMultiLevelHierarchy"/>
    <dgm:cxn modelId="{F95E2E7D-DC5A-7645-9DB0-F30022623F49}" type="presOf" srcId="{7F9620EF-0571-134A-85A4-B958B19C3B23}" destId="{71AF0FC3-2C67-B849-955F-78AB500C4DC9}" srcOrd="0" destOrd="0" presId="urn:microsoft.com/office/officeart/2008/layout/HorizontalMultiLevelHierarchy"/>
    <dgm:cxn modelId="{B458367E-7449-5C49-AB3C-B29F7D5FE96F}" srcId="{35C8F3B3-263D-BC4D-8FCB-486DF9EC82B9}" destId="{01FB615A-A274-EE40-8B8D-F2F3A4126A3E}" srcOrd="0" destOrd="0" parTransId="{486BE875-D40A-5549-8243-EDE38A9F4FF9}" sibTransId="{74DCD817-F7CC-8646-B47E-C7F6F4845D91}"/>
    <dgm:cxn modelId="{D9625986-C14C-A548-AE3A-9D86B136A263}" srcId="{7F9620EF-0571-134A-85A4-B958B19C3B23}" destId="{A5FCCE8C-91AD-6245-B877-85DA8977E25C}" srcOrd="0" destOrd="0" parTransId="{B1E0768F-A87D-4D4D-968B-145328D8B1B8}" sibTransId="{EA7B4EA8-5AAB-AC4C-A5F6-C310078C81E7}"/>
    <dgm:cxn modelId="{96AEBA89-DC55-FB46-85A7-A18D6DE8C48F}" srcId="{7F9620EF-0571-134A-85A4-B958B19C3B23}" destId="{AF68B984-2051-2449-9079-1E5E937649DD}" srcOrd="2" destOrd="0" parTransId="{4EE0B274-9CE2-0949-9847-77CE81351089}" sibTransId="{EC42CDB1-FF1B-E24A-A7A1-AEE6CE3FFE47}"/>
    <dgm:cxn modelId="{A1D7AD9B-C5C8-3E4C-8AB3-88026FB47FC2}" type="presOf" srcId="{FC997B89-2424-094C-9C59-D5450369D653}" destId="{549D4D8D-F4B1-EA4D-90F2-75E0F77C16A2}" srcOrd="0" destOrd="0" presId="urn:microsoft.com/office/officeart/2008/layout/HorizontalMultiLevelHierarchy"/>
    <dgm:cxn modelId="{6AC214A7-2B5A-C84D-BF74-E553E05DDAAB}" type="presOf" srcId="{F2957C5F-9E18-284F-AB86-D4EC7B161A9B}" destId="{19E26F31-2E10-CD45-BF51-0F5DBFD9BBF7}" srcOrd="0" destOrd="0" presId="urn:microsoft.com/office/officeart/2008/layout/HorizontalMultiLevelHierarchy"/>
    <dgm:cxn modelId="{F28669A8-597A-E749-831E-DCF79E882A62}" type="presOf" srcId="{4EE0B274-9CE2-0949-9847-77CE81351089}" destId="{AFAF3684-1013-C84F-B319-82EDAF77A305}" srcOrd="1" destOrd="0" presId="urn:microsoft.com/office/officeart/2008/layout/HorizontalMultiLevelHierarchy"/>
    <dgm:cxn modelId="{2DDE1DAA-426D-F641-8A39-CFB806AEC6CD}" srcId="{35C8F3B3-263D-BC4D-8FCB-486DF9EC82B9}" destId="{D0CBB065-F69F-3048-BA2E-C672F603C623}" srcOrd="2" destOrd="0" parTransId="{67A6C04F-392F-0B41-B20A-D2A1648730D7}" sibTransId="{0D243D3B-F459-5347-AA24-A6E78BAFB60B}"/>
    <dgm:cxn modelId="{DF8807AC-025D-9A47-AE04-FE1014E7E996}" type="presOf" srcId="{FC997B89-2424-094C-9C59-D5450369D653}" destId="{DC2590E2-F40C-5C48-A159-F1411D6F6FFA}" srcOrd="1" destOrd="0" presId="urn:microsoft.com/office/officeart/2008/layout/HorizontalMultiLevelHierarchy"/>
    <dgm:cxn modelId="{180F8EBA-14BB-084B-A8A2-043AD84FE2F4}" srcId="{35C8F3B3-263D-BC4D-8FCB-486DF9EC82B9}" destId="{58654678-E009-2B49-AAF2-D78230ABEE7D}" srcOrd="1" destOrd="0" parTransId="{DAC8A4AA-3271-2242-A5ED-A9AB4156D909}" sibTransId="{FBC1741B-0AC6-3246-A8B2-6F0866EFAFE7}"/>
    <dgm:cxn modelId="{ABA1FAC3-B576-F846-B203-173F192A3F47}" srcId="{7F9620EF-0571-134A-85A4-B958B19C3B23}" destId="{167BF791-4333-404D-BF88-F951167B2349}" srcOrd="1" destOrd="0" parTransId="{FC997B89-2424-094C-9C59-D5450369D653}" sibTransId="{0EC081AA-209E-9249-97CA-DF89403A54B8}"/>
    <dgm:cxn modelId="{F50325CB-175B-9444-8978-5481D778765E}" type="presOf" srcId="{167BF791-4333-404D-BF88-F951167B2349}" destId="{F19A50AE-731E-3940-A74C-6A34C2B553F8}" srcOrd="0" destOrd="0" presId="urn:microsoft.com/office/officeart/2008/layout/HorizontalMultiLevelHierarchy"/>
    <dgm:cxn modelId="{7090BAD4-4803-6644-97AC-A82C67541135}" type="presOf" srcId="{35C8F3B3-263D-BC4D-8FCB-486DF9EC82B9}" destId="{FDDDF636-1AA0-554E-8B35-A60E009528B0}" srcOrd="0" destOrd="0" presId="urn:microsoft.com/office/officeart/2008/layout/HorizontalMultiLevelHierarchy"/>
    <dgm:cxn modelId="{322AAEDB-7525-1841-ADBB-8709AA3F0508}" type="presOf" srcId="{486BE875-D40A-5549-8243-EDE38A9F4FF9}" destId="{E712B734-CB7C-7745-8203-8ED2B8A432C6}" srcOrd="1" destOrd="0" presId="urn:microsoft.com/office/officeart/2008/layout/HorizontalMultiLevelHierarchy"/>
    <dgm:cxn modelId="{B2C4F8DC-3F5C-E541-BE56-CEAC78946900}" type="presOf" srcId="{486BE875-D40A-5549-8243-EDE38A9F4FF9}" destId="{08408809-DD29-974F-A0B2-A98E7968AD95}" srcOrd="0" destOrd="0" presId="urn:microsoft.com/office/officeart/2008/layout/HorizontalMultiLevelHierarchy"/>
    <dgm:cxn modelId="{2DFCC4E0-605A-FF4F-833A-37D7F82A6920}" type="presOf" srcId="{58654678-E009-2B49-AAF2-D78230ABEE7D}" destId="{99F93865-1CD6-704C-AF52-1D1FBF2AD0B0}" srcOrd="0" destOrd="0" presId="urn:microsoft.com/office/officeart/2008/layout/HorizontalMultiLevelHierarchy"/>
    <dgm:cxn modelId="{3298D2E4-4865-8A48-A09C-AAE811CD060F}" type="presOf" srcId="{DAC8A4AA-3271-2242-A5ED-A9AB4156D909}" destId="{18EF224B-DFB2-5F44-A109-ECE6E9FAF5FC}" srcOrd="0" destOrd="0" presId="urn:microsoft.com/office/officeart/2008/layout/HorizontalMultiLevelHierarchy"/>
    <dgm:cxn modelId="{354868E6-4D36-7B41-A09A-F01DE2C80DE3}" type="presOf" srcId="{A5FCCE8C-91AD-6245-B877-85DA8977E25C}" destId="{1998A121-1474-6A41-9DBD-CFF4EE247030}" srcOrd="0" destOrd="0" presId="urn:microsoft.com/office/officeart/2008/layout/HorizontalMultiLevelHierarchy"/>
    <dgm:cxn modelId="{01E6C8F5-FD7F-F049-80BA-4995D15D1472}" srcId="{F2957C5F-9E18-284F-AB86-D4EC7B161A9B}" destId="{7F9620EF-0571-134A-85A4-B958B19C3B23}" srcOrd="0" destOrd="0" parTransId="{DB14CF6E-4FB6-B04A-954E-B447F5328D1F}" sibTransId="{32881C1F-5839-7048-8683-861F53A5E0C7}"/>
    <dgm:cxn modelId="{A3043BFF-FC54-1744-92EA-12E260D90D4D}" type="presOf" srcId="{DAC8A4AA-3271-2242-A5ED-A9AB4156D909}" destId="{9DFF464B-D5D7-984D-8180-9A5797826D53}" srcOrd="1" destOrd="0" presId="urn:microsoft.com/office/officeart/2008/layout/HorizontalMultiLevelHierarchy"/>
    <dgm:cxn modelId="{35C9DE8F-642F-C04D-9305-D8837FFFCB27}" type="presParOf" srcId="{19E26F31-2E10-CD45-BF51-0F5DBFD9BBF7}" destId="{10F76B80-6A96-DD4F-B06F-0A8840E58971}" srcOrd="0" destOrd="0" presId="urn:microsoft.com/office/officeart/2008/layout/HorizontalMultiLevelHierarchy"/>
    <dgm:cxn modelId="{471B18CA-9667-E743-98CC-DBE52C56559B}" type="presParOf" srcId="{10F76B80-6A96-DD4F-B06F-0A8840E58971}" destId="{71AF0FC3-2C67-B849-955F-78AB500C4DC9}" srcOrd="0" destOrd="0" presId="urn:microsoft.com/office/officeart/2008/layout/HorizontalMultiLevelHierarchy"/>
    <dgm:cxn modelId="{647E058F-CD48-0E4C-8E10-E27FFE5A3B9C}" type="presParOf" srcId="{10F76B80-6A96-DD4F-B06F-0A8840E58971}" destId="{B83C3886-2F22-DD43-B748-A03FACF2B84B}" srcOrd="1" destOrd="0" presId="urn:microsoft.com/office/officeart/2008/layout/HorizontalMultiLevelHierarchy"/>
    <dgm:cxn modelId="{87574735-4ED7-5743-BAB0-7B96002631ED}" type="presParOf" srcId="{B83C3886-2F22-DD43-B748-A03FACF2B84B}" destId="{4F7A63F6-713A-3A47-B3C3-0045F9475D2C}" srcOrd="0" destOrd="0" presId="urn:microsoft.com/office/officeart/2008/layout/HorizontalMultiLevelHierarchy"/>
    <dgm:cxn modelId="{B63B9A82-1107-AF46-8215-31BCF5A7B6E7}" type="presParOf" srcId="{4F7A63F6-713A-3A47-B3C3-0045F9475D2C}" destId="{B9997F9F-D6B0-C04D-A87E-C4AB2B1D0D41}" srcOrd="0" destOrd="0" presId="urn:microsoft.com/office/officeart/2008/layout/HorizontalMultiLevelHierarchy"/>
    <dgm:cxn modelId="{675634A3-D793-CC4B-A4C0-2F6DAE05046C}" type="presParOf" srcId="{B83C3886-2F22-DD43-B748-A03FACF2B84B}" destId="{E66290C5-DF59-8A44-9BCC-33727FBFDB32}" srcOrd="1" destOrd="0" presId="urn:microsoft.com/office/officeart/2008/layout/HorizontalMultiLevelHierarchy"/>
    <dgm:cxn modelId="{BFEDC945-5091-754F-A020-8A47072E22E6}" type="presParOf" srcId="{E66290C5-DF59-8A44-9BCC-33727FBFDB32}" destId="{1998A121-1474-6A41-9DBD-CFF4EE247030}" srcOrd="0" destOrd="0" presId="urn:microsoft.com/office/officeart/2008/layout/HorizontalMultiLevelHierarchy"/>
    <dgm:cxn modelId="{D7285B7C-2B2D-B541-8547-066B157D3AA8}" type="presParOf" srcId="{E66290C5-DF59-8A44-9BCC-33727FBFDB32}" destId="{B94B56A0-1292-9842-B1C5-E0A76734B78B}" srcOrd="1" destOrd="0" presId="urn:microsoft.com/office/officeart/2008/layout/HorizontalMultiLevelHierarchy"/>
    <dgm:cxn modelId="{6548FE6A-0868-5B4D-9DFB-ADBF7F6A0C58}" type="presParOf" srcId="{B83C3886-2F22-DD43-B748-A03FACF2B84B}" destId="{549D4D8D-F4B1-EA4D-90F2-75E0F77C16A2}" srcOrd="2" destOrd="0" presId="urn:microsoft.com/office/officeart/2008/layout/HorizontalMultiLevelHierarchy"/>
    <dgm:cxn modelId="{B681B5E1-C299-EC42-A06E-EB1D718DA840}" type="presParOf" srcId="{549D4D8D-F4B1-EA4D-90F2-75E0F77C16A2}" destId="{DC2590E2-F40C-5C48-A159-F1411D6F6FFA}" srcOrd="0" destOrd="0" presId="urn:microsoft.com/office/officeart/2008/layout/HorizontalMultiLevelHierarchy"/>
    <dgm:cxn modelId="{087377B8-A1FD-9B4B-8CCD-2E1779069625}" type="presParOf" srcId="{B83C3886-2F22-DD43-B748-A03FACF2B84B}" destId="{869B29E2-51CB-EB4E-862E-7A1D956F027D}" srcOrd="3" destOrd="0" presId="urn:microsoft.com/office/officeart/2008/layout/HorizontalMultiLevelHierarchy"/>
    <dgm:cxn modelId="{ED2C73CC-239F-C443-80EF-A3C4B14D672F}" type="presParOf" srcId="{869B29E2-51CB-EB4E-862E-7A1D956F027D}" destId="{F19A50AE-731E-3940-A74C-6A34C2B553F8}" srcOrd="0" destOrd="0" presId="urn:microsoft.com/office/officeart/2008/layout/HorizontalMultiLevelHierarchy"/>
    <dgm:cxn modelId="{2FF128A6-5B4B-AB4F-BEF9-45C1F8B69757}" type="presParOf" srcId="{869B29E2-51CB-EB4E-862E-7A1D956F027D}" destId="{07A1EDC2-DDB8-EB44-9211-EFF7952FCF68}" srcOrd="1" destOrd="0" presId="urn:microsoft.com/office/officeart/2008/layout/HorizontalMultiLevelHierarchy"/>
    <dgm:cxn modelId="{38901832-6E16-4540-81F7-3A2F1AFE2E79}" type="presParOf" srcId="{B83C3886-2F22-DD43-B748-A03FACF2B84B}" destId="{36397B1C-43B6-4041-906E-4A2136007572}" srcOrd="4" destOrd="0" presId="urn:microsoft.com/office/officeart/2008/layout/HorizontalMultiLevelHierarchy"/>
    <dgm:cxn modelId="{5D1CB39A-D6E9-2B49-ADFE-999EEED0F79E}" type="presParOf" srcId="{36397B1C-43B6-4041-906E-4A2136007572}" destId="{AFAF3684-1013-C84F-B319-82EDAF77A305}" srcOrd="0" destOrd="0" presId="urn:microsoft.com/office/officeart/2008/layout/HorizontalMultiLevelHierarchy"/>
    <dgm:cxn modelId="{AD55AA41-33CA-864D-8E15-2B5CE59263E7}" type="presParOf" srcId="{B83C3886-2F22-DD43-B748-A03FACF2B84B}" destId="{1D7C473D-B988-0544-8424-F6EEAB67C1A0}" srcOrd="5" destOrd="0" presId="urn:microsoft.com/office/officeart/2008/layout/HorizontalMultiLevelHierarchy"/>
    <dgm:cxn modelId="{18798BD9-7055-1C47-B6F4-5CCDAAC2F37D}" type="presParOf" srcId="{1D7C473D-B988-0544-8424-F6EEAB67C1A0}" destId="{650C8A54-6C4C-6F4B-A495-6B8308290912}" srcOrd="0" destOrd="0" presId="urn:microsoft.com/office/officeart/2008/layout/HorizontalMultiLevelHierarchy"/>
    <dgm:cxn modelId="{8037FBA1-B30C-7F44-B615-DBDC73F7F204}" type="presParOf" srcId="{1D7C473D-B988-0544-8424-F6EEAB67C1A0}" destId="{B26B2353-52C3-2542-88F1-5B1A5DF87271}" srcOrd="1" destOrd="0" presId="urn:microsoft.com/office/officeart/2008/layout/HorizontalMultiLevelHierarchy"/>
    <dgm:cxn modelId="{9FBA747B-55D6-C446-B59C-3A44A8F5B8D1}" type="presParOf" srcId="{19E26F31-2E10-CD45-BF51-0F5DBFD9BBF7}" destId="{A06E5594-87F3-2141-BB73-139182903CE4}" srcOrd="1" destOrd="0" presId="urn:microsoft.com/office/officeart/2008/layout/HorizontalMultiLevelHierarchy"/>
    <dgm:cxn modelId="{6EC7D9CE-0B83-B543-AA2B-4EF6AD178957}" type="presParOf" srcId="{A06E5594-87F3-2141-BB73-139182903CE4}" destId="{FDDDF636-1AA0-554E-8B35-A60E009528B0}" srcOrd="0" destOrd="0" presId="urn:microsoft.com/office/officeart/2008/layout/HorizontalMultiLevelHierarchy"/>
    <dgm:cxn modelId="{83E9AFF6-00C5-E741-AC62-7750D73D2712}" type="presParOf" srcId="{A06E5594-87F3-2141-BB73-139182903CE4}" destId="{B0214437-FBFC-6A44-86F1-04A28A34AEC4}" srcOrd="1" destOrd="0" presId="urn:microsoft.com/office/officeart/2008/layout/HorizontalMultiLevelHierarchy"/>
    <dgm:cxn modelId="{96AD614E-E445-6F46-B29D-53DB774A55C4}" type="presParOf" srcId="{B0214437-FBFC-6A44-86F1-04A28A34AEC4}" destId="{08408809-DD29-974F-A0B2-A98E7968AD95}" srcOrd="0" destOrd="0" presId="urn:microsoft.com/office/officeart/2008/layout/HorizontalMultiLevelHierarchy"/>
    <dgm:cxn modelId="{4F3EC883-AA5D-9846-A108-7E85DBB76A1B}" type="presParOf" srcId="{08408809-DD29-974F-A0B2-A98E7968AD95}" destId="{E712B734-CB7C-7745-8203-8ED2B8A432C6}" srcOrd="0" destOrd="0" presId="urn:microsoft.com/office/officeart/2008/layout/HorizontalMultiLevelHierarchy"/>
    <dgm:cxn modelId="{DA52F6E9-FE81-9046-866D-C9E4D6D96A0F}" type="presParOf" srcId="{B0214437-FBFC-6A44-86F1-04A28A34AEC4}" destId="{FD29C145-43D1-6046-B303-69DB6420A95A}" srcOrd="1" destOrd="0" presId="urn:microsoft.com/office/officeart/2008/layout/HorizontalMultiLevelHierarchy"/>
    <dgm:cxn modelId="{7F21067E-F5C8-1D4D-A8BE-821480E63EE9}" type="presParOf" srcId="{FD29C145-43D1-6046-B303-69DB6420A95A}" destId="{3D7DE500-66D9-2644-885F-25189C426F4F}" srcOrd="0" destOrd="0" presId="urn:microsoft.com/office/officeart/2008/layout/HorizontalMultiLevelHierarchy"/>
    <dgm:cxn modelId="{1693D742-D97E-8F4E-8C9B-3D7E19CA922A}" type="presParOf" srcId="{FD29C145-43D1-6046-B303-69DB6420A95A}" destId="{B6EFB08C-356D-AC47-8BF7-D99096D23B90}" srcOrd="1" destOrd="0" presId="urn:microsoft.com/office/officeart/2008/layout/HorizontalMultiLevelHierarchy"/>
    <dgm:cxn modelId="{8BDFB45B-A7C7-3D4B-B720-7A1910EC1D9C}" type="presParOf" srcId="{B0214437-FBFC-6A44-86F1-04A28A34AEC4}" destId="{18EF224B-DFB2-5F44-A109-ECE6E9FAF5FC}" srcOrd="2" destOrd="0" presId="urn:microsoft.com/office/officeart/2008/layout/HorizontalMultiLevelHierarchy"/>
    <dgm:cxn modelId="{EA82CE26-04FF-1E42-A643-7BF9E95EDB47}" type="presParOf" srcId="{18EF224B-DFB2-5F44-A109-ECE6E9FAF5FC}" destId="{9DFF464B-D5D7-984D-8180-9A5797826D53}" srcOrd="0" destOrd="0" presId="urn:microsoft.com/office/officeart/2008/layout/HorizontalMultiLevelHierarchy"/>
    <dgm:cxn modelId="{2C8E878C-88A8-344F-BB19-40114D14EF5C}" type="presParOf" srcId="{B0214437-FBFC-6A44-86F1-04A28A34AEC4}" destId="{D7928B4D-5084-8647-8217-B050DC93C37C}" srcOrd="3" destOrd="0" presId="urn:microsoft.com/office/officeart/2008/layout/HorizontalMultiLevelHierarchy"/>
    <dgm:cxn modelId="{9F43F64F-FCA3-AA47-A40B-7B2F17381EEC}" type="presParOf" srcId="{D7928B4D-5084-8647-8217-B050DC93C37C}" destId="{99F93865-1CD6-704C-AF52-1D1FBF2AD0B0}" srcOrd="0" destOrd="0" presId="urn:microsoft.com/office/officeart/2008/layout/HorizontalMultiLevelHierarchy"/>
    <dgm:cxn modelId="{D4FCCF15-57E3-F143-9EB8-88C1BC2679D7}" type="presParOf" srcId="{D7928B4D-5084-8647-8217-B050DC93C37C}" destId="{0DA02672-ABFB-4845-81C6-F1BBE70F1044}" srcOrd="1" destOrd="0" presId="urn:microsoft.com/office/officeart/2008/layout/HorizontalMultiLevelHierarchy"/>
    <dgm:cxn modelId="{E5AC26D5-A982-0C4E-9350-01626555F31B}" type="presParOf" srcId="{B0214437-FBFC-6A44-86F1-04A28A34AEC4}" destId="{81DD053D-9D28-8E4F-898F-7EB6DE3F59A0}" srcOrd="4" destOrd="0" presId="urn:microsoft.com/office/officeart/2008/layout/HorizontalMultiLevelHierarchy"/>
    <dgm:cxn modelId="{D940BAB7-6B10-FA4B-8FD8-49BF241B39CB}" type="presParOf" srcId="{81DD053D-9D28-8E4F-898F-7EB6DE3F59A0}" destId="{D7538D49-5871-434B-B1C9-37CF30E84CC1}" srcOrd="0" destOrd="0" presId="urn:microsoft.com/office/officeart/2008/layout/HorizontalMultiLevelHierarchy"/>
    <dgm:cxn modelId="{A176454A-716F-DA44-93AC-166EA267FA5B}" type="presParOf" srcId="{B0214437-FBFC-6A44-86F1-04A28A34AEC4}" destId="{C5B553B9-658D-AB43-AD76-B05A81F94C25}" srcOrd="5" destOrd="0" presId="urn:microsoft.com/office/officeart/2008/layout/HorizontalMultiLevelHierarchy"/>
    <dgm:cxn modelId="{46B7C6B8-13CD-024D-B165-F999D938FDE3}" type="presParOf" srcId="{C5B553B9-658D-AB43-AD76-B05A81F94C25}" destId="{ABBE5A81-7D8D-C44F-824A-45AB24B7E8F4}" srcOrd="0" destOrd="0" presId="urn:microsoft.com/office/officeart/2008/layout/HorizontalMultiLevelHierarchy"/>
    <dgm:cxn modelId="{84E30E87-14BD-2141-9CEE-09384CB353B9}" type="presParOf" srcId="{C5B553B9-658D-AB43-AD76-B05A81F94C25}" destId="{50332736-100D-C540-959D-CAF2131EC51C}" srcOrd="1" destOrd="0" presId="urn:microsoft.com/office/officeart/2008/layout/HorizontalMultiLevelHierarchy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C0791D-9B35-3C4C-8242-A026B4B8C92E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FF5ED5-1AAF-A14D-BBD8-6FE3CDC935A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/>
        <a:lstStyle/>
        <a:p>
          <a:r>
            <a:rPr lang="en-US" sz="6000" dirty="0"/>
            <a:t>Behaviors</a:t>
          </a:r>
          <a:r>
            <a:rPr lang="en-US" sz="6500" dirty="0"/>
            <a:t> </a:t>
          </a:r>
        </a:p>
      </dgm:t>
    </dgm:pt>
    <dgm:pt modelId="{EC3208D1-D19D-7240-BA7C-C77B54DB10B5}" type="parTrans" cxnId="{ABEE9A15-3B90-1647-AFAB-ED860722C8A1}">
      <dgm:prSet/>
      <dgm:spPr/>
      <dgm:t>
        <a:bodyPr/>
        <a:lstStyle/>
        <a:p>
          <a:endParaRPr lang="en-US"/>
        </a:p>
      </dgm:t>
    </dgm:pt>
    <dgm:pt modelId="{A989069B-1114-0E44-AF7C-1FA5805F4EF3}" type="sibTrans" cxnId="{ABEE9A15-3B90-1647-AFAB-ED860722C8A1}">
      <dgm:prSet/>
      <dgm:spPr/>
      <dgm:t>
        <a:bodyPr/>
        <a:lstStyle/>
        <a:p>
          <a:endParaRPr lang="en-US"/>
        </a:p>
      </dgm:t>
    </dgm:pt>
    <dgm:pt modelId="{ED96D5F5-B3DD-E044-8BF6-E8E873D8D7B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/>
        <a:lstStyle/>
        <a:p>
          <a:r>
            <a:rPr lang="en-US" sz="4500" dirty="0"/>
            <a:t>Language</a:t>
          </a:r>
          <a:r>
            <a:rPr lang="en-US" sz="5100" dirty="0"/>
            <a:t> </a:t>
          </a:r>
        </a:p>
      </dgm:t>
    </dgm:pt>
    <dgm:pt modelId="{ADB9DD15-1D53-BF4B-A336-877E49DB66EF}" type="parTrans" cxnId="{2FC28A3D-9A1A-C547-8E1C-776DF0D46C30}">
      <dgm:prSet/>
      <dgm:spPr/>
      <dgm:t>
        <a:bodyPr/>
        <a:lstStyle/>
        <a:p>
          <a:endParaRPr lang="en-US"/>
        </a:p>
      </dgm:t>
    </dgm:pt>
    <dgm:pt modelId="{C8F2EA4E-FAB9-074A-8988-953469FC0DFD}" type="sibTrans" cxnId="{2FC28A3D-9A1A-C547-8E1C-776DF0D46C30}">
      <dgm:prSet/>
      <dgm:spPr/>
      <dgm:t>
        <a:bodyPr/>
        <a:lstStyle/>
        <a:p>
          <a:endParaRPr lang="en-US"/>
        </a:p>
      </dgm:t>
    </dgm:pt>
    <dgm:pt modelId="{BA0F6063-A309-A046-AAF3-544E841A5A7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/>
        <a:lstStyle/>
        <a:p>
          <a:r>
            <a:rPr lang="en-US" sz="4500" dirty="0"/>
            <a:t>Physical Appearance </a:t>
          </a:r>
        </a:p>
      </dgm:t>
    </dgm:pt>
    <dgm:pt modelId="{B5D9C1F0-952F-1C4C-B9A8-D177AC425AFD}" type="parTrans" cxnId="{DAE665EA-6ADB-DB4F-9D66-EFA45C4B3435}">
      <dgm:prSet/>
      <dgm:spPr/>
      <dgm:t>
        <a:bodyPr/>
        <a:lstStyle/>
        <a:p>
          <a:endParaRPr lang="en-US"/>
        </a:p>
      </dgm:t>
    </dgm:pt>
    <dgm:pt modelId="{EC5BB387-5386-4D4E-8091-82548E38FBFB}" type="sibTrans" cxnId="{DAE665EA-6ADB-DB4F-9D66-EFA45C4B3435}">
      <dgm:prSet/>
      <dgm:spPr/>
      <dgm:t>
        <a:bodyPr/>
        <a:lstStyle/>
        <a:p>
          <a:endParaRPr lang="en-US"/>
        </a:p>
      </dgm:t>
    </dgm:pt>
    <dgm:pt modelId="{6AED6FC0-058B-A141-98CC-D07DB3520C5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/>
        <a:lstStyle/>
        <a:p>
          <a:r>
            <a:rPr lang="en-US" sz="4500" dirty="0"/>
            <a:t>Work-Life Separation</a:t>
          </a:r>
        </a:p>
      </dgm:t>
    </dgm:pt>
    <dgm:pt modelId="{5439C349-3AE1-7740-9CAD-D8E6B21ED603}" type="parTrans" cxnId="{62673E83-6870-A540-B2D9-229398F7B497}">
      <dgm:prSet/>
      <dgm:spPr/>
      <dgm:t>
        <a:bodyPr/>
        <a:lstStyle/>
        <a:p>
          <a:endParaRPr lang="en-US"/>
        </a:p>
      </dgm:t>
    </dgm:pt>
    <dgm:pt modelId="{0512A19B-4334-3B4E-A77F-8E7E18C8E6EE}" type="sibTrans" cxnId="{62673E83-6870-A540-B2D9-229398F7B497}">
      <dgm:prSet/>
      <dgm:spPr/>
      <dgm:t>
        <a:bodyPr/>
        <a:lstStyle/>
        <a:p>
          <a:endParaRPr lang="en-US"/>
        </a:p>
      </dgm:t>
    </dgm:pt>
    <dgm:pt modelId="{2FBAAD1C-D4A4-094C-807C-2E59F13975D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>
          <a:solidFill>
            <a:schemeClr val="accent1"/>
          </a:solidFill>
        </a:ln>
      </dgm:spPr>
      <dgm:t>
        <a:bodyPr/>
        <a:lstStyle/>
        <a:p>
          <a:r>
            <a:rPr lang="en-US" sz="4500" dirty="0"/>
            <a:t>Change in Disposition</a:t>
          </a:r>
        </a:p>
      </dgm:t>
    </dgm:pt>
    <dgm:pt modelId="{C053ABE3-6900-9646-80B1-DBD6F76BA2F3}" type="parTrans" cxnId="{0E51B364-4455-984C-9D9F-70FA1AFC08D8}">
      <dgm:prSet/>
      <dgm:spPr/>
      <dgm:t>
        <a:bodyPr/>
        <a:lstStyle/>
        <a:p>
          <a:endParaRPr lang="en-US"/>
        </a:p>
      </dgm:t>
    </dgm:pt>
    <dgm:pt modelId="{C0FEADAC-AF60-3442-AB4A-F216E144C299}" type="sibTrans" cxnId="{0E51B364-4455-984C-9D9F-70FA1AFC08D8}">
      <dgm:prSet/>
      <dgm:spPr/>
      <dgm:t>
        <a:bodyPr/>
        <a:lstStyle/>
        <a:p>
          <a:endParaRPr lang="en-US"/>
        </a:p>
      </dgm:t>
    </dgm:pt>
    <dgm:pt modelId="{7A2F0A9D-F73C-2244-A8FD-E2C1890DB732}" type="pres">
      <dgm:prSet presAssocID="{86C0791D-9B35-3C4C-8242-A026B4B8C92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FEADDA1-C050-6743-ABCF-BC5F1245B2F5}" type="pres">
      <dgm:prSet presAssocID="{F8FF5ED5-1AAF-A14D-BBD8-6FE3CDC935A3}" presName="root1" presStyleCnt="0"/>
      <dgm:spPr/>
    </dgm:pt>
    <dgm:pt modelId="{91CFE805-3603-8E4B-917E-1C2EA6F34585}" type="pres">
      <dgm:prSet presAssocID="{F8FF5ED5-1AAF-A14D-BBD8-6FE3CDC935A3}" presName="LevelOneTextNode" presStyleLbl="node0" presStyleIdx="0" presStyleCnt="1">
        <dgm:presLayoutVars>
          <dgm:chPref val="3"/>
        </dgm:presLayoutVars>
      </dgm:prSet>
      <dgm:spPr/>
    </dgm:pt>
    <dgm:pt modelId="{0A9686A6-42A6-284D-80A1-29074F3DAD78}" type="pres">
      <dgm:prSet presAssocID="{F8FF5ED5-1AAF-A14D-BBD8-6FE3CDC935A3}" presName="level2hierChild" presStyleCnt="0"/>
      <dgm:spPr/>
    </dgm:pt>
    <dgm:pt modelId="{C0CE5154-99D4-F641-9F6B-91BDB50E1F00}" type="pres">
      <dgm:prSet presAssocID="{ADB9DD15-1D53-BF4B-A336-877E49DB66EF}" presName="conn2-1" presStyleLbl="parChTrans1D2" presStyleIdx="0" presStyleCnt="4"/>
      <dgm:spPr/>
    </dgm:pt>
    <dgm:pt modelId="{92FE7B75-D662-4E45-9E3C-98553B8FCE28}" type="pres">
      <dgm:prSet presAssocID="{ADB9DD15-1D53-BF4B-A336-877E49DB66EF}" presName="connTx" presStyleLbl="parChTrans1D2" presStyleIdx="0" presStyleCnt="4"/>
      <dgm:spPr/>
    </dgm:pt>
    <dgm:pt modelId="{B33431E7-C1E5-8D4C-9CAE-CE3A24C6C9EA}" type="pres">
      <dgm:prSet presAssocID="{ED96D5F5-B3DD-E044-8BF6-E8E873D8D7BA}" presName="root2" presStyleCnt="0"/>
      <dgm:spPr/>
    </dgm:pt>
    <dgm:pt modelId="{4E6835B6-A620-364C-B0B5-8E0E7BC8DDB9}" type="pres">
      <dgm:prSet presAssocID="{ED96D5F5-B3DD-E044-8BF6-E8E873D8D7BA}" presName="LevelTwoTextNode" presStyleLbl="node2" presStyleIdx="0" presStyleCnt="4">
        <dgm:presLayoutVars>
          <dgm:chPref val="3"/>
        </dgm:presLayoutVars>
      </dgm:prSet>
      <dgm:spPr/>
    </dgm:pt>
    <dgm:pt modelId="{19F0987D-0F81-7F44-9DD9-408B629E38BB}" type="pres">
      <dgm:prSet presAssocID="{ED96D5F5-B3DD-E044-8BF6-E8E873D8D7BA}" presName="level3hierChild" presStyleCnt="0"/>
      <dgm:spPr/>
    </dgm:pt>
    <dgm:pt modelId="{60030939-E3CA-6A49-B7B7-7DDE93F9B8CB}" type="pres">
      <dgm:prSet presAssocID="{B5D9C1F0-952F-1C4C-B9A8-D177AC425AFD}" presName="conn2-1" presStyleLbl="parChTrans1D2" presStyleIdx="1" presStyleCnt="4"/>
      <dgm:spPr/>
    </dgm:pt>
    <dgm:pt modelId="{65E7CFF3-E12C-0B43-AF74-2E734BF4A682}" type="pres">
      <dgm:prSet presAssocID="{B5D9C1F0-952F-1C4C-B9A8-D177AC425AFD}" presName="connTx" presStyleLbl="parChTrans1D2" presStyleIdx="1" presStyleCnt="4"/>
      <dgm:spPr/>
    </dgm:pt>
    <dgm:pt modelId="{07E8AA40-A955-2345-B036-B5A0A2BAF927}" type="pres">
      <dgm:prSet presAssocID="{BA0F6063-A309-A046-AAF3-544E841A5A70}" presName="root2" presStyleCnt="0"/>
      <dgm:spPr/>
    </dgm:pt>
    <dgm:pt modelId="{5EB1E646-FEE0-D647-BEBE-46BA1E51F010}" type="pres">
      <dgm:prSet presAssocID="{BA0F6063-A309-A046-AAF3-544E841A5A70}" presName="LevelTwoTextNode" presStyleLbl="node2" presStyleIdx="1" presStyleCnt="4">
        <dgm:presLayoutVars>
          <dgm:chPref val="3"/>
        </dgm:presLayoutVars>
      </dgm:prSet>
      <dgm:spPr/>
    </dgm:pt>
    <dgm:pt modelId="{7F069E59-93FE-2E45-8FE8-C14D5EC4A8DE}" type="pres">
      <dgm:prSet presAssocID="{BA0F6063-A309-A046-AAF3-544E841A5A70}" presName="level3hierChild" presStyleCnt="0"/>
      <dgm:spPr/>
    </dgm:pt>
    <dgm:pt modelId="{30A059B5-BFE1-2B47-AF6C-C93C46AD4CAA}" type="pres">
      <dgm:prSet presAssocID="{5439C349-3AE1-7740-9CAD-D8E6B21ED603}" presName="conn2-1" presStyleLbl="parChTrans1D2" presStyleIdx="2" presStyleCnt="4"/>
      <dgm:spPr/>
    </dgm:pt>
    <dgm:pt modelId="{C77AE088-4F97-4547-9DFD-63C84D38C191}" type="pres">
      <dgm:prSet presAssocID="{5439C349-3AE1-7740-9CAD-D8E6B21ED603}" presName="connTx" presStyleLbl="parChTrans1D2" presStyleIdx="2" presStyleCnt="4"/>
      <dgm:spPr/>
    </dgm:pt>
    <dgm:pt modelId="{01F3AB63-41C7-304D-9503-D560B56BEB7F}" type="pres">
      <dgm:prSet presAssocID="{6AED6FC0-058B-A141-98CC-D07DB3520C51}" presName="root2" presStyleCnt="0"/>
      <dgm:spPr/>
    </dgm:pt>
    <dgm:pt modelId="{39CA03D4-FF1D-0549-A198-2FC190437A8F}" type="pres">
      <dgm:prSet presAssocID="{6AED6FC0-058B-A141-98CC-D07DB3520C51}" presName="LevelTwoTextNode" presStyleLbl="node2" presStyleIdx="2" presStyleCnt="4">
        <dgm:presLayoutVars>
          <dgm:chPref val="3"/>
        </dgm:presLayoutVars>
      </dgm:prSet>
      <dgm:spPr/>
    </dgm:pt>
    <dgm:pt modelId="{C5366C24-6603-EC45-B0A5-C78D06888CD7}" type="pres">
      <dgm:prSet presAssocID="{6AED6FC0-058B-A141-98CC-D07DB3520C51}" presName="level3hierChild" presStyleCnt="0"/>
      <dgm:spPr/>
    </dgm:pt>
    <dgm:pt modelId="{B2FAB81A-C1D9-7A45-B536-BF8283073CE1}" type="pres">
      <dgm:prSet presAssocID="{C053ABE3-6900-9646-80B1-DBD6F76BA2F3}" presName="conn2-1" presStyleLbl="parChTrans1D2" presStyleIdx="3" presStyleCnt="4"/>
      <dgm:spPr/>
    </dgm:pt>
    <dgm:pt modelId="{03585779-0048-4C4C-905C-01D8CD165B05}" type="pres">
      <dgm:prSet presAssocID="{C053ABE3-6900-9646-80B1-DBD6F76BA2F3}" presName="connTx" presStyleLbl="parChTrans1D2" presStyleIdx="3" presStyleCnt="4"/>
      <dgm:spPr/>
    </dgm:pt>
    <dgm:pt modelId="{560BD66F-99A2-D947-9BD2-EB60DE874FB7}" type="pres">
      <dgm:prSet presAssocID="{2FBAAD1C-D4A4-094C-807C-2E59F13975D6}" presName="root2" presStyleCnt="0"/>
      <dgm:spPr/>
    </dgm:pt>
    <dgm:pt modelId="{0A572669-7140-B042-B492-D80D30B1F32A}" type="pres">
      <dgm:prSet presAssocID="{2FBAAD1C-D4A4-094C-807C-2E59F13975D6}" presName="LevelTwoTextNode" presStyleLbl="node2" presStyleIdx="3" presStyleCnt="4">
        <dgm:presLayoutVars>
          <dgm:chPref val="3"/>
        </dgm:presLayoutVars>
      </dgm:prSet>
      <dgm:spPr/>
    </dgm:pt>
    <dgm:pt modelId="{54916053-EF51-7248-9FE2-040EB6FC7ADA}" type="pres">
      <dgm:prSet presAssocID="{2FBAAD1C-D4A4-094C-807C-2E59F13975D6}" presName="level3hierChild" presStyleCnt="0"/>
      <dgm:spPr/>
    </dgm:pt>
  </dgm:ptLst>
  <dgm:cxnLst>
    <dgm:cxn modelId="{F6911600-2CD6-D641-BDD3-9588F8BA414C}" type="presOf" srcId="{ADB9DD15-1D53-BF4B-A336-877E49DB66EF}" destId="{C0CE5154-99D4-F641-9F6B-91BDB50E1F00}" srcOrd="0" destOrd="0" presId="urn:microsoft.com/office/officeart/2008/layout/HorizontalMultiLevelHierarchy"/>
    <dgm:cxn modelId="{D4D4C803-5A7B-9642-BCE0-A1C55773C18C}" type="presOf" srcId="{B5D9C1F0-952F-1C4C-B9A8-D177AC425AFD}" destId="{65E7CFF3-E12C-0B43-AF74-2E734BF4A682}" srcOrd="1" destOrd="0" presId="urn:microsoft.com/office/officeart/2008/layout/HorizontalMultiLevelHierarchy"/>
    <dgm:cxn modelId="{ABEE9A15-3B90-1647-AFAB-ED860722C8A1}" srcId="{86C0791D-9B35-3C4C-8242-A026B4B8C92E}" destId="{F8FF5ED5-1AAF-A14D-BBD8-6FE3CDC935A3}" srcOrd="0" destOrd="0" parTransId="{EC3208D1-D19D-7240-BA7C-C77B54DB10B5}" sibTransId="{A989069B-1114-0E44-AF7C-1FA5805F4EF3}"/>
    <dgm:cxn modelId="{558C211F-E4E2-E64A-AB5C-315E234D7C1C}" type="presOf" srcId="{F8FF5ED5-1AAF-A14D-BBD8-6FE3CDC935A3}" destId="{91CFE805-3603-8E4B-917E-1C2EA6F34585}" srcOrd="0" destOrd="0" presId="urn:microsoft.com/office/officeart/2008/layout/HorizontalMultiLevelHierarchy"/>
    <dgm:cxn modelId="{8C9D5724-EFA5-904D-A80E-51EB5322D028}" type="presOf" srcId="{BA0F6063-A309-A046-AAF3-544E841A5A70}" destId="{5EB1E646-FEE0-D647-BEBE-46BA1E51F010}" srcOrd="0" destOrd="0" presId="urn:microsoft.com/office/officeart/2008/layout/HorizontalMultiLevelHierarchy"/>
    <dgm:cxn modelId="{E3C6D634-B018-D14E-A3FF-321DACB27548}" type="presOf" srcId="{5439C349-3AE1-7740-9CAD-D8E6B21ED603}" destId="{30A059B5-BFE1-2B47-AF6C-C93C46AD4CAA}" srcOrd="0" destOrd="0" presId="urn:microsoft.com/office/officeart/2008/layout/HorizontalMultiLevelHierarchy"/>
    <dgm:cxn modelId="{2FC28A3D-9A1A-C547-8E1C-776DF0D46C30}" srcId="{F8FF5ED5-1AAF-A14D-BBD8-6FE3CDC935A3}" destId="{ED96D5F5-B3DD-E044-8BF6-E8E873D8D7BA}" srcOrd="0" destOrd="0" parTransId="{ADB9DD15-1D53-BF4B-A336-877E49DB66EF}" sibTransId="{C8F2EA4E-FAB9-074A-8988-953469FC0DFD}"/>
    <dgm:cxn modelId="{DA4F0244-2FC3-C042-80F3-ABB0D5DB4DD2}" type="presOf" srcId="{C053ABE3-6900-9646-80B1-DBD6F76BA2F3}" destId="{B2FAB81A-C1D9-7A45-B536-BF8283073CE1}" srcOrd="0" destOrd="0" presId="urn:microsoft.com/office/officeart/2008/layout/HorizontalMultiLevelHierarchy"/>
    <dgm:cxn modelId="{307FE456-34BF-4B47-AE3A-EC475FFD19BA}" type="presOf" srcId="{86C0791D-9B35-3C4C-8242-A026B4B8C92E}" destId="{7A2F0A9D-F73C-2244-A8FD-E2C1890DB732}" srcOrd="0" destOrd="0" presId="urn:microsoft.com/office/officeart/2008/layout/HorizontalMultiLevelHierarchy"/>
    <dgm:cxn modelId="{2EC03D5A-4E2A-1F4D-86B8-0F9A809BB0D5}" type="presOf" srcId="{B5D9C1F0-952F-1C4C-B9A8-D177AC425AFD}" destId="{60030939-E3CA-6A49-B7B7-7DDE93F9B8CB}" srcOrd="0" destOrd="0" presId="urn:microsoft.com/office/officeart/2008/layout/HorizontalMultiLevelHierarchy"/>
    <dgm:cxn modelId="{0E51B364-4455-984C-9D9F-70FA1AFC08D8}" srcId="{F8FF5ED5-1AAF-A14D-BBD8-6FE3CDC935A3}" destId="{2FBAAD1C-D4A4-094C-807C-2E59F13975D6}" srcOrd="3" destOrd="0" parTransId="{C053ABE3-6900-9646-80B1-DBD6F76BA2F3}" sibTransId="{C0FEADAC-AF60-3442-AB4A-F216E144C299}"/>
    <dgm:cxn modelId="{617F297D-2BE1-7941-88EC-1DA66631B7F4}" type="presOf" srcId="{ADB9DD15-1D53-BF4B-A336-877E49DB66EF}" destId="{92FE7B75-D662-4E45-9E3C-98553B8FCE28}" srcOrd="1" destOrd="0" presId="urn:microsoft.com/office/officeart/2008/layout/HorizontalMultiLevelHierarchy"/>
    <dgm:cxn modelId="{62673E83-6870-A540-B2D9-229398F7B497}" srcId="{F8FF5ED5-1AAF-A14D-BBD8-6FE3CDC935A3}" destId="{6AED6FC0-058B-A141-98CC-D07DB3520C51}" srcOrd="2" destOrd="0" parTransId="{5439C349-3AE1-7740-9CAD-D8E6B21ED603}" sibTransId="{0512A19B-4334-3B4E-A77F-8E7E18C8E6EE}"/>
    <dgm:cxn modelId="{0D2E1DD7-5ACF-424B-868E-84EE72DC3512}" type="presOf" srcId="{5439C349-3AE1-7740-9CAD-D8E6B21ED603}" destId="{C77AE088-4F97-4547-9DFD-63C84D38C191}" srcOrd="1" destOrd="0" presId="urn:microsoft.com/office/officeart/2008/layout/HorizontalMultiLevelHierarchy"/>
    <dgm:cxn modelId="{C776A7E2-8ED4-B94C-B3D1-92690206D135}" type="presOf" srcId="{2FBAAD1C-D4A4-094C-807C-2E59F13975D6}" destId="{0A572669-7140-B042-B492-D80D30B1F32A}" srcOrd="0" destOrd="0" presId="urn:microsoft.com/office/officeart/2008/layout/HorizontalMultiLevelHierarchy"/>
    <dgm:cxn modelId="{DAE665EA-6ADB-DB4F-9D66-EFA45C4B3435}" srcId="{F8FF5ED5-1AAF-A14D-BBD8-6FE3CDC935A3}" destId="{BA0F6063-A309-A046-AAF3-544E841A5A70}" srcOrd="1" destOrd="0" parTransId="{B5D9C1F0-952F-1C4C-B9A8-D177AC425AFD}" sibTransId="{EC5BB387-5386-4D4E-8091-82548E38FBFB}"/>
    <dgm:cxn modelId="{3FEADEF1-F707-A645-83B1-E33A0C9E40C3}" type="presOf" srcId="{ED96D5F5-B3DD-E044-8BF6-E8E873D8D7BA}" destId="{4E6835B6-A620-364C-B0B5-8E0E7BC8DDB9}" srcOrd="0" destOrd="0" presId="urn:microsoft.com/office/officeart/2008/layout/HorizontalMultiLevelHierarchy"/>
    <dgm:cxn modelId="{9DD582F9-A853-3D45-88F9-653D803E9CB1}" type="presOf" srcId="{C053ABE3-6900-9646-80B1-DBD6F76BA2F3}" destId="{03585779-0048-4C4C-905C-01D8CD165B05}" srcOrd="1" destOrd="0" presId="urn:microsoft.com/office/officeart/2008/layout/HorizontalMultiLevelHierarchy"/>
    <dgm:cxn modelId="{EB5FD7FA-5330-724F-A4D9-1464A5BCD798}" type="presOf" srcId="{6AED6FC0-058B-A141-98CC-D07DB3520C51}" destId="{39CA03D4-FF1D-0549-A198-2FC190437A8F}" srcOrd="0" destOrd="0" presId="urn:microsoft.com/office/officeart/2008/layout/HorizontalMultiLevelHierarchy"/>
    <dgm:cxn modelId="{CB0F3387-1652-3749-9472-19A1D525CA87}" type="presParOf" srcId="{7A2F0A9D-F73C-2244-A8FD-E2C1890DB732}" destId="{2FEADDA1-C050-6743-ABCF-BC5F1245B2F5}" srcOrd="0" destOrd="0" presId="urn:microsoft.com/office/officeart/2008/layout/HorizontalMultiLevelHierarchy"/>
    <dgm:cxn modelId="{E6DD6839-65BF-EC47-B52C-03CC10FAFF3E}" type="presParOf" srcId="{2FEADDA1-C050-6743-ABCF-BC5F1245B2F5}" destId="{91CFE805-3603-8E4B-917E-1C2EA6F34585}" srcOrd="0" destOrd="0" presId="urn:microsoft.com/office/officeart/2008/layout/HorizontalMultiLevelHierarchy"/>
    <dgm:cxn modelId="{F6E77FBB-1DC1-AC4B-B262-86E12197890E}" type="presParOf" srcId="{2FEADDA1-C050-6743-ABCF-BC5F1245B2F5}" destId="{0A9686A6-42A6-284D-80A1-29074F3DAD78}" srcOrd="1" destOrd="0" presId="urn:microsoft.com/office/officeart/2008/layout/HorizontalMultiLevelHierarchy"/>
    <dgm:cxn modelId="{C637DC5B-3106-A548-9625-CB6982ADDFF2}" type="presParOf" srcId="{0A9686A6-42A6-284D-80A1-29074F3DAD78}" destId="{C0CE5154-99D4-F641-9F6B-91BDB50E1F00}" srcOrd="0" destOrd="0" presId="urn:microsoft.com/office/officeart/2008/layout/HorizontalMultiLevelHierarchy"/>
    <dgm:cxn modelId="{6778F8EC-5DC2-B744-B28E-A3AB3621BE92}" type="presParOf" srcId="{C0CE5154-99D4-F641-9F6B-91BDB50E1F00}" destId="{92FE7B75-D662-4E45-9E3C-98553B8FCE28}" srcOrd="0" destOrd="0" presId="urn:microsoft.com/office/officeart/2008/layout/HorizontalMultiLevelHierarchy"/>
    <dgm:cxn modelId="{BC112D27-70E9-1745-AAEC-E3BAB1B8A3ED}" type="presParOf" srcId="{0A9686A6-42A6-284D-80A1-29074F3DAD78}" destId="{B33431E7-C1E5-8D4C-9CAE-CE3A24C6C9EA}" srcOrd="1" destOrd="0" presId="urn:microsoft.com/office/officeart/2008/layout/HorizontalMultiLevelHierarchy"/>
    <dgm:cxn modelId="{6E75C26D-E61A-0F4E-9AAD-E6FDDAAD09C1}" type="presParOf" srcId="{B33431E7-C1E5-8D4C-9CAE-CE3A24C6C9EA}" destId="{4E6835B6-A620-364C-B0B5-8E0E7BC8DDB9}" srcOrd="0" destOrd="0" presId="urn:microsoft.com/office/officeart/2008/layout/HorizontalMultiLevelHierarchy"/>
    <dgm:cxn modelId="{10093FC5-4161-7C4E-9CB4-FBF89B7D1402}" type="presParOf" srcId="{B33431E7-C1E5-8D4C-9CAE-CE3A24C6C9EA}" destId="{19F0987D-0F81-7F44-9DD9-408B629E38BB}" srcOrd="1" destOrd="0" presId="urn:microsoft.com/office/officeart/2008/layout/HorizontalMultiLevelHierarchy"/>
    <dgm:cxn modelId="{BD932622-A48F-474E-BFFF-36CA3406583E}" type="presParOf" srcId="{0A9686A6-42A6-284D-80A1-29074F3DAD78}" destId="{60030939-E3CA-6A49-B7B7-7DDE93F9B8CB}" srcOrd="2" destOrd="0" presId="urn:microsoft.com/office/officeart/2008/layout/HorizontalMultiLevelHierarchy"/>
    <dgm:cxn modelId="{F0B7645A-203F-3846-86B0-9FBD0E5E8B75}" type="presParOf" srcId="{60030939-E3CA-6A49-B7B7-7DDE93F9B8CB}" destId="{65E7CFF3-E12C-0B43-AF74-2E734BF4A682}" srcOrd="0" destOrd="0" presId="urn:microsoft.com/office/officeart/2008/layout/HorizontalMultiLevelHierarchy"/>
    <dgm:cxn modelId="{76A66D81-BEFF-7C4A-AB63-2A92559F6E11}" type="presParOf" srcId="{0A9686A6-42A6-284D-80A1-29074F3DAD78}" destId="{07E8AA40-A955-2345-B036-B5A0A2BAF927}" srcOrd="3" destOrd="0" presId="urn:microsoft.com/office/officeart/2008/layout/HorizontalMultiLevelHierarchy"/>
    <dgm:cxn modelId="{E9D334B6-59A8-5142-906F-C8366688A79F}" type="presParOf" srcId="{07E8AA40-A955-2345-B036-B5A0A2BAF927}" destId="{5EB1E646-FEE0-D647-BEBE-46BA1E51F010}" srcOrd="0" destOrd="0" presId="urn:microsoft.com/office/officeart/2008/layout/HorizontalMultiLevelHierarchy"/>
    <dgm:cxn modelId="{15E46AA5-321E-7549-9264-9F1470B408F3}" type="presParOf" srcId="{07E8AA40-A955-2345-B036-B5A0A2BAF927}" destId="{7F069E59-93FE-2E45-8FE8-C14D5EC4A8DE}" srcOrd="1" destOrd="0" presId="urn:microsoft.com/office/officeart/2008/layout/HorizontalMultiLevelHierarchy"/>
    <dgm:cxn modelId="{F7B9558A-7357-BC41-905A-137704055EC6}" type="presParOf" srcId="{0A9686A6-42A6-284D-80A1-29074F3DAD78}" destId="{30A059B5-BFE1-2B47-AF6C-C93C46AD4CAA}" srcOrd="4" destOrd="0" presId="urn:microsoft.com/office/officeart/2008/layout/HorizontalMultiLevelHierarchy"/>
    <dgm:cxn modelId="{87F47F1B-1563-804F-B9E8-E6492B476C4D}" type="presParOf" srcId="{30A059B5-BFE1-2B47-AF6C-C93C46AD4CAA}" destId="{C77AE088-4F97-4547-9DFD-63C84D38C191}" srcOrd="0" destOrd="0" presId="urn:microsoft.com/office/officeart/2008/layout/HorizontalMultiLevelHierarchy"/>
    <dgm:cxn modelId="{62599154-45A4-EB48-9B32-3D479B6ECAD4}" type="presParOf" srcId="{0A9686A6-42A6-284D-80A1-29074F3DAD78}" destId="{01F3AB63-41C7-304D-9503-D560B56BEB7F}" srcOrd="5" destOrd="0" presId="urn:microsoft.com/office/officeart/2008/layout/HorizontalMultiLevelHierarchy"/>
    <dgm:cxn modelId="{223BADEF-A5D8-E84B-8AAC-7ED87DDABE1D}" type="presParOf" srcId="{01F3AB63-41C7-304D-9503-D560B56BEB7F}" destId="{39CA03D4-FF1D-0549-A198-2FC190437A8F}" srcOrd="0" destOrd="0" presId="urn:microsoft.com/office/officeart/2008/layout/HorizontalMultiLevelHierarchy"/>
    <dgm:cxn modelId="{BA4E8166-23E3-0A45-BFC2-169BF15EF206}" type="presParOf" srcId="{01F3AB63-41C7-304D-9503-D560B56BEB7F}" destId="{C5366C24-6603-EC45-B0A5-C78D06888CD7}" srcOrd="1" destOrd="0" presId="urn:microsoft.com/office/officeart/2008/layout/HorizontalMultiLevelHierarchy"/>
    <dgm:cxn modelId="{9F12FDA0-C222-1D4A-9B0F-EDDE804F2499}" type="presParOf" srcId="{0A9686A6-42A6-284D-80A1-29074F3DAD78}" destId="{B2FAB81A-C1D9-7A45-B536-BF8283073CE1}" srcOrd="6" destOrd="0" presId="urn:microsoft.com/office/officeart/2008/layout/HorizontalMultiLevelHierarchy"/>
    <dgm:cxn modelId="{87576754-83D1-824F-AF1B-D3BF99F5B1D7}" type="presParOf" srcId="{B2FAB81A-C1D9-7A45-B536-BF8283073CE1}" destId="{03585779-0048-4C4C-905C-01D8CD165B05}" srcOrd="0" destOrd="0" presId="urn:microsoft.com/office/officeart/2008/layout/HorizontalMultiLevelHierarchy"/>
    <dgm:cxn modelId="{1A0B979D-B89B-2B4B-8A39-B9C0FD6438FE}" type="presParOf" srcId="{0A9686A6-42A6-284D-80A1-29074F3DAD78}" destId="{560BD66F-99A2-D947-9BD2-EB60DE874FB7}" srcOrd="7" destOrd="0" presId="urn:microsoft.com/office/officeart/2008/layout/HorizontalMultiLevelHierarchy"/>
    <dgm:cxn modelId="{C95D2231-7776-6843-A977-7B00C532DE73}" type="presParOf" srcId="{560BD66F-99A2-D947-9BD2-EB60DE874FB7}" destId="{0A572669-7140-B042-B492-D80D30B1F32A}" srcOrd="0" destOrd="0" presId="urn:microsoft.com/office/officeart/2008/layout/HorizontalMultiLevelHierarchy"/>
    <dgm:cxn modelId="{2B45DBD9-94BD-744E-99C1-42A85D0CFE53}" type="presParOf" srcId="{560BD66F-99A2-D947-9BD2-EB60DE874FB7}" destId="{54916053-EF51-7248-9FE2-040EB6FC7AD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D053D-9D28-8E4F-898F-7EB6DE3F59A0}">
      <dsp:nvSpPr>
        <dsp:cNvPr id="0" name=""/>
        <dsp:cNvSpPr/>
      </dsp:nvSpPr>
      <dsp:spPr>
        <a:xfrm>
          <a:off x="3320127" y="6747739"/>
          <a:ext cx="681443" cy="1298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721" y="0"/>
              </a:lnTo>
              <a:lnTo>
                <a:pt x="340721" y="1298481"/>
              </a:lnTo>
              <a:lnTo>
                <a:pt x="681443" y="12984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24188" y="7360319"/>
        <a:ext cx="73321" cy="73321"/>
      </dsp:txXfrm>
    </dsp:sp>
    <dsp:sp modelId="{18EF224B-DFB2-5F44-A109-ECE6E9FAF5FC}">
      <dsp:nvSpPr>
        <dsp:cNvPr id="0" name=""/>
        <dsp:cNvSpPr/>
      </dsp:nvSpPr>
      <dsp:spPr>
        <a:xfrm>
          <a:off x="3320127" y="6702019"/>
          <a:ext cx="6814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144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43813" y="6730703"/>
        <a:ext cx="34072" cy="34072"/>
      </dsp:txXfrm>
    </dsp:sp>
    <dsp:sp modelId="{08408809-DD29-974F-A0B2-A98E7968AD95}">
      <dsp:nvSpPr>
        <dsp:cNvPr id="0" name=""/>
        <dsp:cNvSpPr/>
      </dsp:nvSpPr>
      <dsp:spPr>
        <a:xfrm>
          <a:off x="3320127" y="5449257"/>
          <a:ext cx="681443" cy="1298481"/>
        </a:xfrm>
        <a:custGeom>
          <a:avLst/>
          <a:gdLst/>
          <a:ahLst/>
          <a:cxnLst/>
          <a:rect l="0" t="0" r="0" b="0"/>
          <a:pathLst>
            <a:path>
              <a:moveTo>
                <a:pt x="0" y="1298481"/>
              </a:moveTo>
              <a:lnTo>
                <a:pt x="340721" y="1298481"/>
              </a:lnTo>
              <a:lnTo>
                <a:pt x="340721" y="0"/>
              </a:lnTo>
              <a:lnTo>
                <a:pt x="6814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24188" y="6061837"/>
        <a:ext cx="73321" cy="73321"/>
      </dsp:txXfrm>
    </dsp:sp>
    <dsp:sp modelId="{36397B1C-43B6-4041-906E-4A2136007572}">
      <dsp:nvSpPr>
        <dsp:cNvPr id="0" name=""/>
        <dsp:cNvSpPr/>
      </dsp:nvSpPr>
      <dsp:spPr>
        <a:xfrm>
          <a:off x="3320127" y="2161010"/>
          <a:ext cx="681443" cy="1298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721" y="0"/>
              </a:lnTo>
              <a:lnTo>
                <a:pt x="340721" y="1298481"/>
              </a:lnTo>
              <a:lnTo>
                <a:pt x="681443" y="12984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24188" y="2773590"/>
        <a:ext cx="73321" cy="73321"/>
      </dsp:txXfrm>
    </dsp:sp>
    <dsp:sp modelId="{549D4D8D-F4B1-EA4D-90F2-75E0F77C16A2}">
      <dsp:nvSpPr>
        <dsp:cNvPr id="0" name=""/>
        <dsp:cNvSpPr/>
      </dsp:nvSpPr>
      <dsp:spPr>
        <a:xfrm>
          <a:off x="3320127" y="2115290"/>
          <a:ext cx="6814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1443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43813" y="2143974"/>
        <a:ext cx="34072" cy="34072"/>
      </dsp:txXfrm>
    </dsp:sp>
    <dsp:sp modelId="{4F7A63F6-713A-3A47-B3C3-0045F9475D2C}">
      <dsp:nvSpPr>
        <dsp:cNvPr id="0" name=""/>
        <dsp:cNvSpPr/>
      </dsp:nvSpPr>
      <dsp:spPr>
        <a:xfrm>
          <a:off x="3320127" y="862528"/>
          <a:ext cx="681443" cy="1298481"/>
        </a:xfrm>
        <a:custGeom>
          <a:avLst/>
          <a:gdLst/>
          <a:ahLst/>
          <a:cxnLst/>
          <a:rect l="0" t="0" r="0" b="0"/>
          <a:pathLst>
            <a:path>
              <a:moveTo>
                <a:pt x="0" y="1298481"/>
              </a:moveTo>
              <a:lnTo>
                <a:pt x="340721" y="1298481"/>
              </a:lnTo>
              <a:lnTo>
                <a:pt x="340721" y="0"/>
              </a:lnTo>
              <a:lnTo>
                <a:pt x="6814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24188" y="1475108"/>
        <a:ext cx="73321" cy="73321"/>
      </dsp:txXfrm>
    </dsp:sp>
    <dsp:sp modelId="{71AF0FC3-2C67-B849-955F-78AB500C4DC9}">
      <dsp:nvSpPr>
        <dsp:cNvPr id="0" name=""/>
        <dsp:cNvSpPr/>
      </dsp:nvSpPr>
      <dsp:spPr>
        <a:xfrm rot="16200000">
          <a:off x="640253" y="1641617"/>
          <a:ext cx="4320963" cy="1038785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Antecedents</a:t>
          </a:r>
          <a:endParaRPr lang="en-US" sz="6500" kern="1200" dirty="0"/>
        </a:p>
      </dsp:txBody>
      <dsp:txXfrm>
        <a:off x="640253" y="1641617"/>
        <a:ext cx="4320963" cy="1038785"/>
      </dsp:txXfrm>
    </dsp:sp>
    <dsp:sp modelId="{1998A121-1474-6A41-9DBD-CFF4EE247030}">
      <dsp:nvSpPr>
        <dsp:cNvPr id="0" name=""/>
        <dsp:cNvSpPr/>
      </dsp:nvSpPr>
      <dsp:spPr>
        <a:xfrm>
          <a:off x="4001570" y="343136"/>
          <a:ext cx="3460572" cy="1038785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Organizational Influences</a:t>
          </a:r>
        </a:p>
      </dsp:txBody>
      <dsp:txXfrm>
        <a:off x="4001570" y="343136"/>
        <a:ext cx="3460572" cy="1038785"/>
      </dsp:txXfrm>
    </dsp:sp>
    <dsp:sp modelId="{F19A50AE-731E-3940-A74C-6A34C2B553F8}">
      <dsp:nvSpPr>
        <dsp:cNvPr id="0" name=""/>
        <dsp:cNvSpPr/>
      </dsp:nvSpPr>
      <dsp:spPr>
        <a:xfrm>
          <a:off x="4001570" y="1641617"/>
          <a:ext cx="3464865" cy="1038785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Societal Influences </a:t>
          </a:r>
        </a:p>
      </dsp:txBody>
      <dsp:txXfrm>
        <a:off x="4001570" y="1641617"/>
        <a:ext cx="3464865" cy="1038785"/>
      </dsp:txXfrm>
    </dsp:sp>
    <dsp:sp modelId="{650C8A54-6C4C-6F4B-A495-6B8308290912}">
      <dsp:nvSpPr>
        <dsp:cNvPr id="0" name=""/>
        <dsp:cNvSpPr/>
      </dsp:nvSpPr>
      <dsp:spPr>
        <a:xfrm>
          <a:off x="4001570" y="2940099"/>
          <a:ext cx="3460572" cy="1038785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Personal Influences </a:t>
          </a:r>
        </a:p>
      </dsp:txBody>
      <dsp:txXfrm>
        <a:off x="4001570" y="2940099"/>
        <a:ext cx="3460572" cy="1038785"/>
      </dsp:txXfrm>
    </dsp:sp>
    <dsp:sp modelId="{FDDDF636-1AA0-554E-8B35-A60E009528B0}">
      <dsp:nvSpPr>
        <dsp:cNvPr id="0" name=""/>
        <dsp:cNvSpPr/>
      </dsp:nvSpPr>
      <dsp:spPr>
        <a:xfrm rot="16200000">
          <a:off x="634184" y="6228346"/>
          <a:ext cx="4333101" cy="1038785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Outcomes</a:t>
          </a:r>
          <a:r>
            <a:rPr lang="en-US" sz="6500" kern="1200" dirty="0"/>
            <a:t> </a:t>
          </a:r>
        </a:p>
      </dsp:txBody>
      <dsp:txXfrm>
        <a:off x="634184" y="6228346"/>
        <a:ext cx="4333101" cy="1038785"/>
      </dsp:txXfrm>
    </dsp:sp>
    <dsp:sp modelId="{3D7DE500-66D9-2644-885F-25189C426F4F}">
      <dsp:nvSpPr>
        <dsp:cNvPr id="0" name=""/>
        <dsp:cNvSpPr/>
      </dsp:nvSpPr>
      <dsp:spPr>
        <a:xfrm>
          <a:off x="4001570" y="4929864"/>
          <a:ext cx="3460572" cy="1038785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Negative Job Outcomes </a:t>
          </a:r>
        </a:p>
      </dsp:txBody>
      <dsp:txXfrm>
        <a:off x="4001570" y="4929864"/>
        <a:ext cx="3460572" cy="1038785"/>
      </dsp:txXfrm>
    </dsp:sp>
    <dsp:sp modelId="{99F93865-1CD6-704C-AF52-1D1FBF2AD0B0}">
      <dsp:nvSpPr>
        <dsp:cNvPr id="0" name=""/>
        <dsp:cNvSpPr/>
      </dsp:nvSpPr>
      <dsp:spPr>
        <a:xfrm>
          <a:off x="4001570" y="6228346"/>
          <a:ext cx="3476586" cy="1038785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Positive Job Outcomes </a:t>
          </a:r>
        </a:p>
      </dsp:txBody>
      <dsp:txXfrm>
        <a:off x="4001570" y="6228346"/>
        <a:ext cx="3476586" cy="1038785"/>
      </dsp:txXfrm>
    </dsp:sp>
    <dsp:sp modelId="{ABBE5A81-7D8D-C44F-824A-45AB24B7E8F4}">
      <dsp:nvSpPr>
        <dsp:cNvPr id="0" name=""/>
        <dsp:cNvSpPr/>
      </dsp:nvSpPr>
      <dsp:spPr>
        <a:xfrm>
          <a:off x="4001570" y="7526828"/>
          <a:ext cx="3460572" cy="1038785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Emotional Fatigue</a:t>
          </a:r>
        </a:p>
      </dsp:txBody>
      <dsp:txXfrm>
        <a:off x="4001570" y="7526828"/>
        <a:ext cx="3460572" cy="1038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AB81A-C1D9-7A45-B536-BF8283073CE1}">
      <dsp:nvSpPr>
        <dsp:cNvPr id="0" name=""/>
        <dsp:cNvSpPr/>
      </dsp:nvSpPr>
      <dsp:spPr>
        <a:xfrm>
          <a:off x="1180256" y="4106261"/>
          <a:ext cx="770951" cy="2203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475" y="0"/>
              </a:lnTo>
              <a:lnTo>
                <a:pt x="385475" y="2203557"/>
              </a:lnTo>
              <a:lnTo>
                <a:pt x="770951" y="22035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507368" y="5149676"/>
        <a:ext cx="116726" cy="116726"/>
      </dsp:txXfrm>
    </dsp:sp>
    <dsp:sp modelId="{30A059B5-BFE1-2B47-AF6C-C93C46AD4CAA}">
      <dsp:nvSpPr>
        <dsp:cNvPr id="0" name=""/>
        <dsp:cNvSpPr/>
      </dsp:nvSpPr>
      <dsp:spPr>
        <a:xfrm>
          <a:off x="1180256" y="4106261"/>
          <a:ext cx="770951" cy="734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475" y="0"/>
              </a:lnTo>
              <a:lnTo>
                <a:pt x="385475" y="734519"/>
              </a:lnTo>
              <a:lnTo>
                <a:pt x="770951" y="7345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39110" y="4446899"/>
        <a:ext cx="53242" cy="53242"/>
      </dsp:txXfrm>
    </dsp:sp>
    <dsp:sp modelId="{60030939-E3CA-6A49-B7B7-7DDE93F9B8CB}">
      <dsp:nvSpPr>
        <dsp:cNvPr id="0" name=""/>
        <dsp:cNvSpPr/>
      </dsp:nvSpPr>
      <dsp:spPr>
        <a:xfrm>
          <a:off x="1180256" y="3371741"/>
          <a:ext cx="770951" cy="734519"/>
        </a:xfrm>
        <a:custGeom>
          <a:avLst/>
          <a:gdLst/>
          <a:ahLst/>
          <a:cxnLst/>
          <a:rect l="0" t="0" r="0" b="0"/>
          <a:pathLst>
            <a:path>
              <a:moveTo>
                <a:pt x="0" y="734519"/>
              </a:moveTo>
              <a:lnTo>
                <a:pt x="385475" y="734519"/>
              </a:lnTo>
              <a:lnTo>
                <a:pt x="385475" y="0"/>
              </a:lnTo>
              <a:lnTo>
                <a:pt x="7709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39110" y="3712380"/>
        <a:ext cx="53242" cy="53242"/>
      </dsp:txXfrm>
    </dsp:sp>
    <dsp:sp modelId="{C0CE5154-99D4-F641-9F6B-91BDB50E1F00}">
      <dsp:nvSpPr>
        <dsp:cNvPr id="0" name=""/>
        <dsp:cNvSpPr/>
      </dsp:nvSpPr>
      <dsp:spPr>
        <a:xfrm>
          <a:off x="1180256" y="1902703"/>
          <a:ext cx="770951" cy="2203557"/>
        </a:xfrm>
        <a:custGeom>
          <a:avLst/>
          <a:gdLst/>
          <a:ahLst/>
          <a:cxnLst/>
          <a:rect l="0" t="0" r="0" b="0"/>
          <a:pathLst>
            <a:path>
              <a:moveTo>
                <a:pt x="0" y="2203557"/>
              </a:moveTo>
              <a:lnTo>
                <a:pt x="385475" y="2203557"/>
              </a:lnTo>
              <a:lnTo>
                <a:pt x="385475" y="0"/>
              </a:lnTo>
              <a:lnTo>
                <a:pt x="7709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507368" y="2946118"/>
        <a:ext cx="116726" cy="116726"/>
      </dsp:txXfrm>
    </dsp:sp>
    <dsp:sp modelId="{91CFE805-3603-8E4B-917E-1C2EA6F34585}">
      <dsp:nvSpPr>
        <dsp:cNvPr id="0" name=""/>
        <dsp:cNvSpPr/>
      </dsp:nvSpPr>
      <dsp:spPr>
        <a:xfrm rot="16200000">
          <a:off x="-2500071" y="3518645"/>
          <a:ext cx="6185425" cy="1175230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Behaviors</a:t>
          </a:r>
          <a:r>
            <a:rPr lang="en-US" sz="6500" kern="1200" dirty="0"/>
            <a:t> </a:t>
          </a:r>
        </a:p>
      </dsp:txBody>
      <dsp:txXfrm>
        <a:off x="-2500071" y="3518645"/>
        <a:ext cx="6185425" cy="1175230"/>
      </dsp:txXfrm>
    </dsp:sp>
    <dsp:sp modelId="{4E6835B6-A620-364C-B0B5-8E0E7BC8DDB9}">
      <dsp:nvSpPr>
        <dsp:cNvPr id="0" name=""/>
        <dsp:cNvSpPr/>
      </dsp:nvSpPr>
      <dsp:spPr>
        <a:xfrm>
          <a:off x="1951207" y="1315087"/>
          <a:ext cx="3854757" cy="1175230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Language</a:t>
          </a:r>
          <a:r>
            <a:rPr lang="en-US" sz="5100" kern="1200" dirty="0"/>
            <a:t> </a:t>
          </a:r>
        </a:p>
      </dsp:txBody>
      <dsp:txXfrm>
        <a:off x="1951207" y="1315087"/>
        <a:ext cx="3854757" cy="1175230"/>
      </dsp:txXfrm>
    </dsp:sp>
    <dsp:sp modelId="{5EB1E646-FEE0-D647-BEBE-46BA1E51F010}">
      <dsp:nvSpPr>
        <dsp:cNvPr id="0" name=""/>
        <dsp:cNvSpPr/>
      </dsp:nvSpPr>
      <dsp:spPr>
        <a:xfrm>
          <a:off x="1951207" y="2784126"/>
          <a:ext cx="3854757" cy="1175230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Physical Appearance </a:t>
          </a:r>
        </a:p>
      </dsp:txBody>
      <dsp:txXfrm>
        <a:off x="1951207" y="2784126"/>
        <a:ext cx="3854757" cy="1175230"/>
      </dsp:txXfrm>
    </dsp:sp>
    <dsp:sp modelId="{39CA03D4-FF1D-0549-A198-2FC190437A8F}">
      <dsp:nvSpPr>
        <dsp:cNvPr id="0" name=""/>
        <dsp:cNvSpPr/>
      </dsp:nvSpPr>
      <dsp:spPr>
        <a:xfrm>
          <a:off x="1951207" y="4253164"/>
          <a:ext cx="3854757" cy="1175230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Work-Life Separation</a:t>
          </a:r>
        </a:p>
      </dsp:txBody>
      <dsp:txXfrm>
        <a:off x="1951207" y="4253164"/>
        <a:ext cx="3854757" cy="1175230"/>
      </dsp:txXfrm>
    </dsp:sp>
    <dsp:sp modelId="{0A572669-7140-B042-B492-D80D30B1F32A}">
      <dsp:nvSpPr>
        <dsp:cNvPr id="0" name=""/>
        <dsp:cNvSpPr/>
      </dsp:nvSpPr>
      <dsp:spPr>
        <a:xfrm>
          <a:off x="1951207" y="5722203"/>
          <a:ext cx="3854757" cy="1175230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Change in Disposition</a:t>
          </a:r>
        </a:p>
      </dsp:txBody>
      <dsp:txXfrm>
        <a:off x="1951207" y="5722203"/>
        <a:ext cx="3854757" cy="1175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26E53D-2F99-6E4E-A104-370EC76677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50059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A2D371-B86B-294E-848F-CA1E928FE57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3500591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0971DC-A020-BD4A-A007-AF093C11C212}" type="datetimeFigureOut">
              <a:rPr lang="en-US"/>
              <a:pPr>
                <a:defRPr/>
              </a:pPr>
              <a:t>4/6/23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F58BE1E-1C2F-2846-9D6C-62EC056D4E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143000"/>
            <a:ext cx="4572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315F786-49C6-BA49-9589-F1B40F97B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62778-0A2E-D245-B7B8-429FE69913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50059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FF544-512A-1A40-A3CE-47487F962F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2A7E305-D4CA-E44D-960D-94B07A6DD3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SMEs must have earned a Ph.D. in the relevant field (IO psychology, management), published/and or practice on the topic/area relevant to the items they are evaluating items from or have served on an editorial board or reviewer for the subtopic (e.g., training, OHP, feedback/appraisal). SMEs will be invited to participate as SMEs in the proposed study via professional organization (e.g., Society of Occupational Health Psychology) listservs.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275A7-A340-449A-B90C-868838E42C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00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7E305-D4CA-E44D-960D-94B07A6DD30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507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1162050"/>
            <a:ext cx="464502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:notes"/>
          <p:cNvSpPr txBox="1"/>
          <p:nvPr/>
        </p:nvSpPr>
        <p:spPr>
          <a:xfrm>
            <a:off x="3970337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2131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Merritt, S. M., Ryan, A. M., Mack, M. J., Leeds, J. P., &amp; Schmitt, N. (2010). Perceived ingroup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outgroup preference: A longitudinal causal investigation. </a:t>
            </a:r>
            <a:r>
              <a:rPr lang="en-US" sz="12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Personnel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Psychology</a:t>
            </a:r>
            <a:r>
              <a:rPr lang="en-US" sz="1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12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63</a:t>
            </a:r>
            <a:r>
              <a:rPr lang="en-US" sz="1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(4), 845-879.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Singh, B., Winkel, D. E., &amp; Selvariajan, T. T. (2013). Managing diversity at work: Does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psychological safety hold the key to racial differences in employee performance?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Journal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of Occupational and Organizational Psychology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86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(2), 242-263.</a:t>
            </a:r>
            <a:endParaRPr lang="en-US" sz="12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Seabury, S. A., Terp, S., &amp; Boden, L. I. (2017). Racial and ethnic differences in the frequency of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workplace injuries and prevalence of work-related disability.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Health Affairs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36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(2), 266-273.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7E305-D4CA-E44D-960D-94B07A6DD304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665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hart Placeholder 35"/>
          <p:cNvSpPr>
            <a:spLocks noGrp="1"/>
          </p:cNvSpPr>
          <p:nvPr>
            <p:ph type="chart" sz="quarter" idx="23"/>
          </p:nvPr>
        </p:nvSpPr>
        <p:spPr>
          <a:xfrm>
            <a:off x="11331767" y="13462270"/>
            <a:ext cx="6881812" cy="8912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38" name="Picture Placeholder 29"/>
          <p:cNvSpPr>
            <a:spLocks noGrp="1"/>
          </p:cNvSpPr>
          <p:nvPr>
            <p:ph type="pic" sz="quarter" idx="25"/>
          </p:nvPr>
        </p:nvSpPr>
        <p:spPr>
          <a:xfrm>
            <a:off x="26934412" y="12625136"/>
            <a:ext cx="8916234" cy="4310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2514600"/>
            <a:ext cx="27051000" cy="2133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750295" indent="0">
              <a:buNone/>
              <a:defRPr sz="6000"/>
            </a:lvl2pPr>
            <a:lvl3pPr marL="3500591" indent="0">
              <a:buNone/>
              <a:defRPr sz="6000"/>
            </a:lvl3pPr>
            <a:lvl4pPr marL="5250887" indent="0">
              <a:buNone/>
              <a:defRPr sz="6000"/>
            </a:lvl4pPr>
            <a:lvl5pPr marL="7001182" indent="0">
              <a:buNone/>
              <a:defRPr sz="6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24400" y="4724400"/>
            <a:ext cx="27051000" cy="9845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750295" indent="0">
              <a:buNone/>
              <a:defRPr sz="6000"/>
            </a:lvl2pPr>
            <a:lvl3pPr marL="3500591" indent="0">
              <a:buNone/>
              <a:defRPr sz="6000"/>
            </a:lvl3pPr>
            <a:lvl4pPr marL="5250887" indent="0">
              <a:buNone/>
              <a:defRPr sz="6000"/>
            </a:lvl4pPr>
            <a:lvl5pPr marL="7001182" indent="0">
              <a:buNone/>
              <a:defRPr sz="6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247900" y="7128510"/>
            <a:ext cx="6096000" cy="1219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750295" indent="0">
              <a:buNone/>
              <a:defRPr sz="6000"/>
            </a:lvl2pPr>
            <a:lvl3pPr marL="3500591" indent="0">
              <a:buNone/>
              <a:defRPr sz="6000"/>
            </a:lvl3pPr>
            <a:lvl4pPr marL="5250887" indent="0">
              <a:buNone/>
              <a:defRPr sz="6000"/>
            </a:lvl4pPr>
            <a:lvl5pPr marL="7001182" indent="0">
              <a:buNone/>
              <a:defRPr sz="6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5201900" y="7192085"/>
            <a:ext cx="6096000" cy="1219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750295" indent="0">
              <a:buNone/>
              <a:defRPr sz="6000"/>
            </a:lvl2pPr>
            <a:lvl3pPr marL="3500591" indent="0">
              <a:buNone/>
              <a:defRPr sz="6000"/>
            </a:lvl3pPr>
            <a:lvl4pPr marL="5250887" indent="0">
              <a:buNone/>
              <a:defRPr sz="6000"/>
            </a:lvl4pPr>
            <a:lvl5pPr marL="7001182" indent="0">
              <a:buNone/>
              <a:defRPr sz="6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8346400" y="7128510"/>
            <a:ext cx="6096000" cy="1219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750295" indent="0">
              <a:buNone/>
              <a:defRPr sz="6000"/>
            </a:lvl2pPr>
            <a:lvl3pPr marL="3500591" indent="0">
              <a:buNone/>
              <a:defRPr sz="6000"/>
            </a:lvl3pPr>
            <a:lvl4pPr marL="5250887" indent="0">
              <a:buNone/>
              <a:defRPr sz="6000"/>
            </a:lvl4pPr>
            <a:lvl5pPr marL="7001182" indent="0">
              <a:buNone/>
              <a:defRPr sz="6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47900" y="15114270"/>
            <a:ext cx="6096000" cy="1219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750295" indent="0">
              <a:buNone/>
              <a:defRPr sz="6000"/>
            </a:lvl2pPr>
            <a:lvl3pPr marL="3500591" indent="0">
              <a:buNone/>
              <a:defRPr sz="6000"/>
            </a:lvl3pPr>
            <a:lvl4pPr marL="5250887" indent="0">
              <a:buNone/>
              <a:defRPr sz="6000"/>
            </a:lvl4pPr>
            <a:lvl5pPr marL="7001182" indent="0">
              <a:buNone/>
              <a:defRPr sz="6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7774900" y="17526000"/>
            <a:ext cx="7239000" cy="1219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750295" indent="0">
              <a:buNone/>
              <a:defRPr sz="6000"/>
            </a:lvl2pPr>
            <a:lvl3pPr marL="3500591" indent="0">
              <a:buNone/>
              <a:defRPr sz="6000"/>
            </a:lvl3pPr>
            <a:lvl4pPr marL="5250887" indent="0">
              <a:buNone/>
              <a:defRPr sz="6000"/>
            </a:lvl4pPr>
            <a:lvl5pPr marL="7001182" indent="0">
              <a:buNone/>
              <a:defRPr sz="6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1019174" y="8839200"/>
            <a:ext cx="8553449" cy="5257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750295" indent="0">
              <a:buNone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3500591" indent="0">
              <a:buNone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5250887" indent="0">
              <a:buNone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7001182" indent="0">
              <a:buNone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13973175" y="8892516"/>
            <a:ext cx="8553449" cy="3653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750295" indent="0">
              <a:buNone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3500591" indent="0">
              <a:buNone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5250887" indent="0">
              <a:buNone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7001182" indent="0">
              <a:buNone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27117674" y="8892517"/>
            <a:ext cx="8553449" cy="30436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750295" indent="0">
              <a:buNone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3500591" indent="0">
              <a:buNone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5250887" indent="0">
              <a:buNone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7001182" indent="0">
              <a:buNone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27117674" y="19257713"/>
            <a:ext cx="8553449" cy="3091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750295" indent="0">
              <a:buNone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3500591" indent="0">
              <a:buNone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5250887" indent="0">
              <a:buNone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7001182" indent="0">
              <a:buNone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1019176" y="16770037"/>
            <a:ext cx="8553448" cy="56044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750295" indent="0">
              <a:buNone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3500591" indent="0">
              <a:buNone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5250887" indent="0">
              <a:buNone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7001182" indent="0">
              <a:buNone/>
              <a:defRPr sz="3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29"/>
          <p:cNvSpPr>
            <a:spLocks noGrp="1"/>
          </p:cNvSpPr>
          <p:nvPr>
            <p:ph type="pic" sz="quarter" idx="24"/>
          </p:nvPr>
        </p:nvSpPr>
        <p:spPr>
          <a:xfrm>
            <a:off x="18870804" y="13462000"/>
            <a:ext cx="6503797" cy="8937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8248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645920"/>
            <a:ext cx="11796712" cy="576072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554735"/>
            <a:ext cx="18516600" cy="1754505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7406640"/>
            <a:ext cx="11796712" cy="13721717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D4C6-1325-484E-B442-3194A2D2330C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279A-1B96-4ACE-8EE1-4DA6E19B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0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D4C6-1325-484E-B442-3194A2D2330C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279A-1B96-4ACE-8EE1-4DA6E19B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61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314450"/>
            <a:ext cx="7886700" cy="209226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314450"/>
            <a:ext cx="23202900" cy="209226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D4C6-1325-484E-B442-3194A2D2330C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279A-1B96-4ACE-8EE1-4DA6E19B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30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743729" y="7670006"/>
            <a:ext cx="31088542" cy="529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5486137" y="13989844"/>
            <a:ext cx="25603729" cy="631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1829595" y="22481382"/>
            <a:ext cx="8532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2497595" y="22481382"/>
            <a:ext cx="11580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26213595" y="22481382"/>
            <a:ext cx="8532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79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829595" y="985838"/>
            <a:ext cx="32916813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 rot="5400000">
            <a:off x="10140553" y="-2553096"/>
            <a:ext cx="16294894" cy="3291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L="342887" lvl="0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73" lvl="1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659" lvl="2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45" lvl="3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432" lvl="4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318" lvl="5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2400204" lvl="6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2743090" lvl="7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3085977" lvl="8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1829595" y="22481382"/>
            <a:ext cx="8532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2497595" y="22481382"/>
            <a:ext cx="11580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26213595" y="22481382"/>
            <a:ext cx="8532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40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168886" y="17281923"/>
            <a:ext cx="21945864" cy="204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>
            <a:spLocks noGrp="1"/>
          </p:cNvSpPr>
          <p:nvPr>
            <p:ph type="pic" idx="2"/>
          </p:nvPr>
        </p:nvSpPr>
        <p:spPr>
          <a:xfrm>
            <a:off x="7168886" y="2206229"/>
            <a:ext cx="21945864" cy="1481256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7168886" y="19322654"/>
            <a:ext cx="21945864" cy="2896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L="342887" lvl="0" indent="-171443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/>
            </a:lvl1pPr>
            <a:lvl2pPr marL="685773" lvl="1" indent="-171443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/>
            </a:lvl2pPr>
            <a:lvl3pPr marL="1028659" lvl="2" indent="-171443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/>
            </a:lvl3pPr>
            <a:lvl4pPr marL="1371545" lvl="3" indent="-171443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/>
            </a:lvl4pPr>
            <a:lvl5pPr marL="1714432" lvl="4" indent="-171443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/>
            </a:lvl5pPr>
            <a:lvl6pPr marL="2057318" lvl="5" indent="-171443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/>
            </a:lvl6pPr>
            <a:lvl7pPr marL="2400204" lvl="6" indent="-171443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/>
            </a:lvl7pPr>
            <a:lvl8pPr marL="2743090" lvl="7" indent="-171443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/>
            </a:lvl8pPr>
            <a:lvl9pPr marL="3085977" lvl="8" indent="-171443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1829595" y="22481382"/>
            <a:ext cx="8532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2497595" y="22481382"/>
            <a:ext cx="11580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26213595" y="22481382"/>
            <a:ext cx="8532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66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828271" y="983457"/>
            <a:ext cx="12033250" cy="4182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4300729" y="983457"/>
            <a:ext cx="20447000" cy="2107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L="342887" lvl="0" indent="-323837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/>
            </a:lvl1pPr>
            <a:lvl2pPr marL="685773" lvl="1" indent="-304788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/>
            </a:lvl2pPr>
            <a:lvl3pPr marL="1028659" lvl="2" indent="-28573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/>
            </a:lvl3pPr>
            <a:lvl4pPr marL="1371545" lvl="3" indent="-26668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/>
            </a:lvl4pPr>
            <a:lvl5pPr marL="1714432" lvl="4" indent="-26668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/>
            </a:lvl5pPr>
            <a:lvl6pPr marL="2057318" lvl="5" indent="-26668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/>
            </a:lvl6pPr>
            <a:lvl7pPr marL="2400204" lvl="6" indent="-26668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/>
            </a:lvl7pPr>
            <a:lvl8pPr marL="2743090" lvl="7" indent="-26668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/>
            </a:lvl8pPr>
            <a:lvl9pPr marL="3085977" lvl="8" indent="-26668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1828271" y="5166122"/>
            <a:ext cx="12033250" cy="1688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L="342887" lvl="0" indent="-171443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/>
            </a:lvl1pPr>
            <a:lvl2pPr marL="685773" lvl="1" indent="-171443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/>
            </a:lvl2pPr>
            <a:lvl3pPr marL="1028659" lvl="2" indent="-171443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/>
            </a:lvl3pPr>
            <a:lvl4pPr marL="1371545" lvl="3" indent="-171443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/>
            </a:lvl4pPr>
            <a:lvl5pPr marL="1714432" lvl="4" indent="-171443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/>
            </a:lvl5pPr>
            <a:lvl6pPr marL="2057318" lvl="5" indent="-171443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/>
            </a:lvl6pPr>
            <a:lvl7pPr marL="2400204" lvl="6" indent="-171443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/>
            </a:lvl7pPr>
            <a:lvl8pPr marL="2743090" lvl="7" indent="-171443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/>
            </a:lvl8pPr>
            <a:lvl9pPr marL="3085977" lvl="8" indent="-171443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1829595" y="22481382"/>
            <a:ext cx="8532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12497595" y="22481382"/>
            <a:ext cx="11580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26213595" y="22481382"/>
            <a:ext cx="8532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92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1829595" y="22481382"/>
            <a:ext cx="8532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12497595" y="22481382"/>
            <a:ext cx="11580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26213595" y="22481382"/>
            <a:ext cx="8532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53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829595" y="985838"/>
            <a:ext cx="32916813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dt" idx="10"/>
          </p:nvPr>
        </p:nvSpPr>
        <p:spPr>
          <a:xfrm>
            <a:off x="1829595" y="22481382"/>
            <a:ext cx="8532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12497595" y="22481382"/>
            <a:ext cx="11580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26213595" y="22481382"/>
            <a:ext cx="8532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53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1828271" y="988219"/>
            <a:ext cx="32919458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1828271" y="5526882"/>
            <a:ext cx="16160750" cy="230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>
            <a:lvl1pPr marL="342887" lvl="0" indent="-17144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/>
            </a:lvl1pPr>
            <a:lvl2pPr marL="685773" lvl="1" indent="-17144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/>
            </a:lvl2pPr>
            <a:lvl3pPr marL="1028659" lvl="2" indent="-171443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1"/>
            </a:lvl3pPr>
            <a:lvl4pPr marL="1371545" lvl="3" indent="-171443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4pPr>
            <a:lvl5pPr marL="1714432" lvl="4" indent="-171443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5pPr>
            <a:lvl6pPr marL="2057318" lvl="5" indent="-171443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6pPr>
            <a:lvl7pPr marL="2400204" lvl="6" indent="-171443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7pPr>
            <a:lvl8pPr marL="2743090" lvl="7" indent="-171443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8pPr>
            <a:lvl9pPr marL="3085977" lvl="8" indent="-171443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2"/>
          </p:nvPr>
        </p:nvSpPr>
        <p:spPr>
          <a:xfrm>
            <a:off x="1828271" y="7829550"/>
            <a:ext cx="16160750" cy="1422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L="342887" lvl="0" indent="-28573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/>
            </a:lvl1pPr>
            <a:lvl2pPr marL="685773" lvl="1" indent="-26668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/>
            </a:lvl2pPr>
            <a:lvl3pPr marL="1028659" lvl="2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/>
            </a:lvl3pPr>
            <a:lvl4pPr marL="1371545" lvl="3" indent="-24764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/>
            </a:lvl4pPr>
            <a:lvl5pPr marL="1714432" lvl="4" indent="-24764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5pPr>
            <a:lvl6pPr marL="2057318" lvl="5" indent="-24764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6pPr>
            <a:lvl7pPr marL="2400204" lvl="6" indent="-24764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7pPr>
            <a:lvl8pPr marL="2743090" lvl="7" indent="-24764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8pPr>
            <a:lvl9pPr marL="3085977" lvl="8" indent="-24764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3"/>
          </p:nvPr>
        </p:nvSpPr>
        <p:spPr>
          <a:xfrm>
            <a:off x="18580366" y="5526882"/>
            <a:ext cx="16167364" cy="230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>
            <a:lvl1pPr marL="342887" lvl="0" indent="-17144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/>
            </a:lvl1pPr>
            <a:lvl2pPr marL="685773" lvl="1" indent="-17144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/>
            </a:lvl2pPr>
            <a:lvl3pPr marL="1028659" lvl="2" indent="-171443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1"/>
            </a:lvl3pPr>
            <a:lvl4pPr marL="1371545" lvl="3" indent="-171443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4pPr>
            <a:lvl5pPr marL="1714432" lvl="4" indent="-171443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5pPr>
            <a:lvl6pPr marL="2057318" lvl="5" indent="-171443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6pPr>
            <a:lvl7pPr marL="2400204" lvl="6" indent="-171443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7pPr>
            <a:lvl8pPr marL="2743090" lvl="7" indent="-171443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8pPr>
            <a:lvl9pPr marL="3085977" lvl="8" indent="-171443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4"/>
          </p:nvPr>
        </p:nvSpPr>
        <p:spPr>
          <a:xfrm>
            <a:off x="18580366" y="7829550"/>
            <a:ext cx="16167364" cy="1422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L="342887" lvl="0" indent="-28573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/>
            </a:lvl1pPr>
            <a:lvl2pPr marL="685773" lvl="1" indent="-26668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/>
            </a:lvl2pPr>
            <a:lvl3pPr marL="1028659" lvl="2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/>
            </a:lvl3pPr>
            <a:lvl4pPr marL="1371545" lvl="3" indent="-24764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/>
            </a:lvl4pPr>
            <a:lvl5pPr marL="1714432" lvl="4" indent="-24764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5pPr>
            <a:lvl6pPr marL="2057318" lvl="5" indent="-24764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6pPr>
            <a:lvl7pPr marL="2400204" lvl="6" indent="-24764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7pPr>
            <a:lvl8pPr marL="2743090" lvl="7" indent="-24764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8pPr>
            <a:lvl9pPr marL="3085977" lvl="8" indent="-24764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1829595" y="22481382"/>
            <a:ext cx="8532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2497595" y="22481382"/>
            <a:ext cx="11580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26213595" y="22481382"/>
            <a:ext cx="8532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2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040507"/>
            <a:ext cx="31089600" cy="859536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2967337"/>
            <a:ext cx="27432000" cy="5960743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D4C6-1325-484E-B442-3194A2D2330C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279A-1B96-4ACE-8EE1-4DA6E19B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37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829595" y="985838"/>
            <a:ext cx="32916813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1829595" y="5757863"/>
            <a:ext cx="16394906" cy="1629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L="342887" lvl="0" indent="-304788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/>
            </a:lvl1pPr>
            <a:lvl2pPr marL="685773" lvl="1" indent="-28573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800"/>
            </a:lvl2pPr>
            <a:lvl3pPr marL="1028659" lvl="2" indent="-26668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/>
            </a:lvl3pPr>
            <a:lvl4pPr marL="1371545" lvl="3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50"/>
            </a:lvl4pPr>
            <a:lvl5pPr marL="1714432" lvl="4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/>
            </a:lvl5pPr>
            <a:lvl6pPr marL="2057318" lvl="5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/>
            </a:lvl6pPr>
            <a:lvl7pPr marL="2400204" lvl="6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/>
            </a:lvl7pPr>
            <a:lvl8pPr marL="2743090" lvl="7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/>
            </a:lvl8pPr>
            <a:lvl9pPr marL="3085977" lvl="8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18351501" y="5757863"/>
            <a:ext cx="16394907" cy="1629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L="342887" lvl="0" indent="-304788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/>
            </a:lvl1pPr>
            <a:lvl2pPr marL="685773" lvl="1" indent="-28573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800"/>
            </a:lvl2pPr>
            <a:lvl3pPr marL="1028659" lvl="2" indent="-26668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/>
            </a:lvl3pPr>
            <a:lvl4pPr marL="1371545" lvl="3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50"/>
            </a:lvl4pPr>
            <a:lvl5pPr marL="1714432" lvl="4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/>
            </a:lvl5pPr>
            <a:lvl6pPr marL="2057318" lvl="5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/>
            </a:lvl6pPr>
            <a:lvl7pPr marL="2400204" lvl="6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/>
            </a:lvl7pPr>
            <a:lvl8pPr marL="2743090" lvl="7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/>
            </a:lvl8pPr>
            <a:lvl9pPr marL="3085977" lvl="8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5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1829595" y="22481382"/>
            <a:ext cx="8532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2497595" y="22481382"/>
            <a:ext cx="11580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26213595" y="22481382"/>
            <a:ext cx="8532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29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2889251" y="15865079"/>
            <a:ext cx="31089865" cy="4902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2889251" y="10464404"/>
            <a:ext cx="31089865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b" anchorCtr="0">
            <a:noAutofit/>
          </a:bodyPr>
          <a:lstStyle>
            <a:lvl1pPr marL="342887" lvl="0" indent="-17144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/>
            </a:lvl1pPr>
            <a:lvl2pPr marL="685773" lvl="1" indent="-171443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/>
            </a:lvl2pPr>
            <a:lvl3pPr marL="1028659" lvl="2" indent="-171443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/>
            </a:lvl3pPr>
            <a:lvl4pPr marL="1371545" lvl="3" indent="-171443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/>
            </a:lvl4pPr>
            <a:lvl5pPr marL="1714432" lvl="4" indent="-171443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/>
            </a:lvl5pPr>
            <a:lvl6pPr marL="2057318" lvl="5" indent="-171443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/>
            </a:lvl6pPr>
            <a:lvl7pPr marL="2400204" lvl="6" indent="-171443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/>
            </a:lvl7pPr>
            <a:lvl8pPr marL="2743090" lvl="7" indent="-171443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/>
            </a:lvl8pPr>
            <a:lvl9pPr marL="3085977" lvl="8" indent="-171443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1829595" y="22481382"/>
            <a:ext cx="8532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2497595" y="22481382"/>
            <a:ext cx="11580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26213595" y="22481382"/>
            <a:ext cx="8532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60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1829595" y="985838"/>
            <a:ext cx="32916813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>
            <a:off x="1829595" y="5757863"/>
            <a:ext cx="32916813" cy="1629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L="342887" lvl="0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73" lvl="1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659" lvl="2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45" lvl="3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432" lvl="4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318" lvl="5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2400204" lvl="6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2743090" lvl="7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3085977" lvl="8" indent="-25716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1829595" y="22481382"/>
            <a:ext cx="8532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2497595" y="22481382"/>
            <a:ext cx="11580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26213595" y="22481382"/>
            <a:ext cx="8532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0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D4C6-1325-484E-B442-3194A2D2330C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279A-1B96-4ACE-8EE1-4DA6E19B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2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155062"/>
            <a:ext cx="31546800" cy="10269853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6522072"/>
            <a:ext cx="31546800" cy="5400673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D4C6-1325-484E-B442-3194A2D2330C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279A-1B96-4ACE-8EE1-4DA6E19B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7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6572250"/>
            <a:ext cx="15544800" cy="156648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6572250"/>
            <a:ext cx="15544800" cy="156648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D4C6-1325-484E-B442-3194A2D2330C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279A-1B96-4ACE-8EE1-4DA6E19B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5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314455"/>
            <a:ext cx="31546800" cy="47720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052187"/>
            <a:ext cx="15473360" cy="2966083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9018270"/>
            <a:ext cx="15473360" cy="132645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6052187"/>
            <a:ext cx="15549564" cy="2966083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9018270"/>
            <a:ext cx="15549564" cy="132645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D4C6-1325-484E-B442-3194A2D2330C}" type="datetimeFigureOut">
              <a:rPr lang="en-US" smtClean="0"/>
              <a:t>4/6/23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279A-1B96-4ACE-8EE1-4DA6E19B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D4C6-1325-484E-B442-3194A2D2330C}" type="datetimeFigureOut">
              <a:rPr lang="en-US" smtClean="0"/>
              <a:t>4/6/23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279A-1B96-4ACE-8EE1-4DA6E19B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4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D4C6-1325-484E-B442-3194A2D2330C}" type="datetimeFigureOut">
              <a:rPr lang="en-US" smtClean="0"/>
              <a:t>4/6/23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279A-1B96-4ACE-8EE1-4DA6E19B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3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645920"/>
            <a:ext cx="11796712" cy="576072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554735"/>
            <a:ext cx="18516600" cy="1754505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7406640"/>
            <a:ext cx="11796712" cy="13721717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D4C6-1325-484E-B442-3194A2D2330C}" type="datetimeFigureOut">
              <a:rPr lang="en-US" smtClean="0"/>
              <a:t>4/6/23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9279A-1B96-4ACE-8EE1-4DA6E19B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1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CE6803E-0314-5C49-9011-0510D4711314}"/>
              </a:ext>
            </a:extLst>
          </p:cNvPr>
          <p:cNvSpPr/>
          <p:nvPr/>
        </p:nvSpPr>
        <p:spPr>
          <a:xfrm>
            <a:off x="0" y="23012400"/>
            <a:ext cx="36576000" cy="167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0059" tIns="175029" rIns="350059" bIns="175029" anchor="ctr"/>
          <a:lstStyle/>
          <a:p>
            <a:pPr algn="ctr" defTabSz="35005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">
            <a:extLst>
              <a:ext uri="{FF2B5EF4-FFF2-40B4-BE49-F238E27FC236}">
                <a16:creationId xmlns:a16="http://schemas.microsoft.com/office/drawing/2014/main" id="{C441F7D6-2010-9643-A12D-057AA2365EFE}"/>
              </a:ext>
            </a:extLst>
          </p:cNvPr>
          <p:cNvGrpSpPr>
            <a:grpSpLocks/>
          </p:cNvGrpSpPr>
          <p:nvPr/>
        </p:nvGrpSpPr>
        <p:grpSpPr bwMode="auto">
          <a:xfrm>
            <a:off x="825500" y="23622000"/>
            <a:ext cx="35242500" cy="508000"/>
            <a:chOff x="825500" y="23850600"/>
            <a:chExt cx="35242500" cy="507851"/>
          </a:xfrm>
        </p:grpSpPr>
        <p:sp>
          <p:nvSpPr>
            <p:cNvPr id="1036" name="TextBox 8">
              <a:extLst>
                <a:ext uri="{FF2B5EF4-FFF2-40B4-BE49-F238E27FC236}">
                  <a16:creationId xmlns:a16="http://schemas.microsoft.com/office/drawing/2014/main" id="{405D2989-0A4D-0149-8C55-1352B27799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500" y="23850600"/>
              <a:ext cx="35242500" cy="442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929" tIns="36464" rIns="72929" bIns="36464">
              <a:spAutoFit/>
            </a:bodyPr>
            <a:lstStyle>
              <a:lvl1pPr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500438" fontAlgn="base">
                <a:spcBef>
                  <a:spcPct val="0"/>
                </a:spcBef>
                <a:spcAft>
                  <a:spcPct val="0"/>
                </a:spcAft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500438" fontAlgn="base">
                <a:spcBef>
                  <a:spcPct val="0"/>
                </a:spcBef>
                <a:spcAft>
                  <a:spcPct val="0"/>
                </a:spcAft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500438" fontAlgn="base">
                <a:spcBef>
                  <a:spcPct val="0"/>
                </a:spcBef>
                <a:spcAft>
                  <a:spcPct val="0"/>
                </a:spcAft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500438" fontAlgn="base">
                <a:spcBef>
                  <a:spcPct val="0"/>
                </a:spcBef>
                <a:spcAft>
                  <a:spcPct val="0"/>
                </a:spcAft>
                <a:defRPr sz="6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>
                  <a:solidFill>
                    <a:schemeClr val="bg1"/>
                  </a:solidFill>
                  <a:cs typeface="Arial" panose="020B0604020202020204" pitchFamily="34" charset="0"/>
                </a:rPr>
                <a:t>13001 E. 17</a:t>
              </a:r>
              <a:r>
                <a:rPr lang="en-US" altLang="en-US" sz="2400" baseline="30000">
                  <a:solidFill>
                    <a:schemeClr val="bg1"/>
                  </a:solidFill>
                  <a:cs typeface="Arial" panose="020B0604020202020204" pitchFamily="34" charset="0"/>
                </a:rPr>
                <a:t>th</a:t>
              </a:r>
              <a:r>
                <a:rPr lang="en-US" altLang="en-US" sz="2400">
                  <a:solidFill>
                    <a:schemeClr val="bg1"/>
                  </a:solidFill>
                  <a:cs typeface="Arial" panose="020B0604020202020204" pitchFamily="34" charset="0"/>
                </a:rPr>
                <a:t> Place, Mail Stop B119 HSC | Aurora, CO 80045 | 303.724.7813 | chwe.ucdenver.edu |                  @CHWENews</a:t>
              </a:r>
            </a:p>
          </p:txBody>
        </p:sp>
        <p:pic>
          <p:nvPicPr>
            <p:cNvPr id="1037" name="Picture 2">
              <a:extLst>
                <a:ext uri="{FF2B5EF4-FFF2-40B4-BE49-F238E27FC236}">
                  <a16:creationId xmlns:a16="http://schemas.microsoft.com/office/drawing/2014/main" id="{C17C6D56-E9D3-D643-B456-4DDD1A8A4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8200" y="23926800"/>
              <a:ext cx="410315" cy="410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3">
              <a:extLst>
                <a:ext uri="{FF2B5EF4-FFF2-40B4-BE49-F238E27FC236}">
                  <a16:creationId xmlns:a16="http://schemas.microsoft.com/office/drawing/2014/main" id="{F89166C0-CE43-0E41-B35C-B6F81FCCC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64950" y="23958401"/>
              <a:ext cx="4000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7A49253-94C0-1F4A-8CCB-B014FA8324A6}"/>
              </a:ext>
            </a:extLst>
          </p:cNvPr>
          <p:cNvSpPr>
            <a:spLocks noChangeAspect="1"/>
          </p:cNvSpPr>
          <p:nvPr/>
        </p:nvSpPr>
        <p:spPr>
          <a:xfrm>
            <a:off x="-1274763" y="20638"/>
            <a:ext cx="746125" cy="746125"/>
          </a:xfrm>
          <a:prstGeom prst="rect">
            <a:avLst/>
          </a:prstGeom>
          <a:solidFill>
            <a:srgbClr val="004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005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D79591-EE82-5B4C-82B8-D1C240AF6C4D}"/>
              </a:ext>
            </a:extLst>
          </p:cNvPr>
          <p:cNvSpPr>
            <a:spLocks noChangeAspect="1"/>
          </p:cNvSpPr>
          <p:nvPr/>
        </p:nvSpPr>
        <p:spPr>
          <a:xfrm>
            <a:off x="-1274763" y="1562100"/>
            <a:ext cx="762000" cy="76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005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93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D11AFC-FA33-B342-8625-8731D9307D55}"/>
              </a:ext>
            </a:extLst>
          </p:cNvPr>
          <p:cNvSpPr>
            <a:spLocks noChangeAspect="1"/>
          </p:cNvSpPr>
          <p:nvPr/>
        </p:nvSpPr>
        <p:spPr>
          <a:xfrm>
            <a:off x="-1295400" y="782638"/>
            <a:ext cx="76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005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93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E3B4EC-2CAF-6D49-8A11-1834BF408E45}"/>
              </a:ext>
            </a:extLst>
          </p:cNvPr>
          <p:cNvSpPr>
            <a:spLocks noChangeAspect="1"/>
          </p:cNvSpPr>
          <p:nvPr/>
        </p:nvSpPr>
        <p:spPr>
          <a:xfrm>
            <a:off x="-1274763" y="2324100"/>
            <a:ext cx="762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005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59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E2A9CB-9802-2D40-B5A6-403D7330B0B9}"/>
              </a:ext>
            </a:extLst>
          </p:cNvPr>
          <p:cNvSpPr/>
          <p:nvPr/>
        </p:nvSpPr>
        <p:spPr>
          <a:xfrm>
            <a:off x="0" y="-76200"/>
            <a:ext cx="36576000" cy="16764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35005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033" name="Picture 14">
            <a:extLst>
              <a:ext uri="{FF2B5EF4-FFF2-40B4-BE49-F238E27FC236}">
                <a16:creationId xmlns:a16="http://schemas.microsoft.com/office/drawing/2014/main" id="{682DFC20-A736-514B-8B08-1B1DC9A6C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85763"/>
            <a:ext cx="731837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5">
            <a:extLst>
              <a:ext uri="{FF2B5EF4-FFF2-40B4-BE49-F238E27FC236}">
                <a16:creationId xmlns:a16="http://schemas.microsoft.com/office/drawing/2014/main" id="{612C43AA-2499-9546-82E7-22BDBA11F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0200" y="439738"/>
            <a:ext cx="73183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0">
            <a:extLst>
              <a:ext uri="{FF2B5EF4-FFF2-40B4-BE49-F238E27FC236}">
                <a16:creationId xmlns:a16="http://schemas.microsoft.com/office/drawing/2014/main" id="{BB59F429-AADB-1340-B451-7329F9EDB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763" y="123825"/>
            <a:ext cx="40544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500438" rtl="0" eaLnBrk="1" fontAlgn="base" hangingPunct="1">
        <a:spcBef>
          <a:spcPct val="0"/>
        </a:spcBef>
        <a:spcAft>
          <a:spcPct val="0"/>
        </a:spcAft>
        <a:defRPr sz="168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3500438" rtl="0" eaLnBrk="1" fontAlgn="base" hangingPunct="1">
        <a:spcBef>
          <a:spcPct val="0"/>
        </a:spcBef>
        <a:spcAft>
          <a:spcPct val="0"/>
        </a:spcAft>
        <a:defRPr sz="16800">
          <a:solidFill>
            <a:schemeClr val="bg2"/>
          </a:solidFill>
          <a:latin typeface="Arial" panose="020B0604020202020204" pitchFamily="34" charset="0"/>
        </a:defRPr>
      </a:lvl2pPr>
      <a:lvl3pPr algn="l" defTabSz="3500438" rtl="0" eaLnBrk="1" fontAlgn="base" hangingPunct="1">
        <a:spcBef>
          <a:spcPct val="0"/>
        </a:spcBef>
        <a:spcAft>
          <a:spcPct val="0"/>
        </a:spcAft>
        <a:defRPr sz="16800">
          <a:solidFill>
            <a:schemeClr val="bg2"/>
          </a:solidFill>
          <a:latin typeface="Arial" panose="020B0604020202020204" pitchFamily="34" charset="0"/>
        </a:defRPr>
      </a:lvl3pPr>
      <a:lvl4pPr algn="l" defTabSz="3500438" rtl="0" eaLnBrk="1" fontAlgn="base" hangingPunct="1">
        <a:spcBef>
          <a:spcPct val="0"/>
        </a:spcBef>
        <a:spcAft>
          <a:spcPct val="0"/>
        </a:spcAft>
        <a:defRPr sz="16800">
          <a:solidFill>
            <a:schemeClr val="bg2"/>
          </a:solidFill>
          <a:latin typeface="Arial" panose="020B0604020202020204" pitchFamily="34" charset="0"/>
        </a:defRPr>
      </a:lvl4pPr>
      <a:lvl5pPr algn="l" defTabSz="3500438" rtl="0" eaLnBrk="1" fontAlgn="base" hangingPunct="1">
        <a:spcBef>
          <a:spcPct val="0"/>
        </a:spcBef>
        <a:spcAft>
          <a:spcPct val="0"/>
        </a:spcAft>
        <a:defRPr sz="16800">
          <a:solidFill>
            <a:schemeClr val="bg2"/>
          </a:solidFill>
          <a:latin typeface="Arial" panose="020B0604020202020204" pitchFamily="34" charset="0"/>
        </a:defRPr>
      </a:lvl5pPr>
      <a:lvl6pPr marL="457200" algn="l" defTabSz="3500438" rtl="0" eaLnBrk="1" fontAlgn="base" hangingPunct="1">
        <a:spcBef>
          <a:spcPct val="0"/>
        </a:spcBef>
        <a:spcAft>
          <a:spcPct val="0"/>
        </a:spcAft>
        <a:defRPr sz="16800">
          <a:solidFill>
            <a:schemeClr val="bg2"/>
          </a:solidFill>
          <a:latin typeface="Arial" panose="020B0604020202020204" pitchFamily="34" charset="0"/>
        </a:defRPr>
      </a:lvl6pPr>
      <a:lvl7pPr marL="914400" algn="l" defTabSz="3500438" rtl="0" eaLnBrk="1" fontAlgn="base" hangingPunct="1">
        <a:spcBef>
          <a:spcPct val="0"/>
        </a:spcBef>
        <a:spcAft>
          <a:spcPct val="0"/>
        </a:spcAft>
        <a:defRPr sz="16800">
          <a:solidFill>
            <a:schemeClr val="bg2"/>
          </a:solidFill>
          <a:latin typeface="Arial" panose="020B0604020202020204" pitchFamily="34" charset="0"/>
        </a:defRPr>
      </a:lvl7pPr>
      <a:lvl8pPr marL="1371600" algn="l" defTabSz="3500438" rtl="0" eaLnBrk="1" fontAlgn="base" hangingPunct="1">
        <a:spcBef>
          <a:spcPct val="0"/>
        </a:spcBef>
        <a:spcAft>
          <a:spcPct val="0"/>
        </a:spcAft>
        <a:defRPr sz="16800">
          <a:solidFill>
            <a:schemeClr val="bg2"/>
          </a:solidFill>
          <a:latin typeface="Arial" panose="020B0604020202020204" pitchFamily="34" charset="0"/>
        </a:defRPr>
      </a:lvl8pPr>
      <a:lvl9pPr marL="1828800" algn="l" defTabSz="3500438" rtl="0" eaLnBrk="1" fontAlgn="base" hangingPunct="1">
        <a:spcBef>
          <a:spcPct val="0"/>
        </a:spcBef>
        <a:spcAft>
          <a:spcPct val="0"/>
        </a:spcAft>
        <a:defRPr sz="16800">
          <a:solidFill>
            <a:schemeClr val="bg2"/>
          </a:solidFill>
          <a:latin typeface="Arial" panose="020B0604020202020204" pitchFamily="34" charset="0"/>
        </a:defRPr>
      </a:lvl9pPr>
    </p:titleStyle>
    <p:bodyStyle>
      <a:lvl1pPr marL="1311275" indent="-1311275" algn="l" defTabSz="3500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1pPr>
      <a:lvl2pPr marL="2843213" indent="-1093788" algn="l" defTabSz="3500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5150" indent="-874713" algn="l" defTabSz="3500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4575" indent="-874713" algn="l" defTabSz="3500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75588" indent="-874713" algn="l" defTabSz="3500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26625" indent="-875148" algn="l" defTabSz="3500591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76921" indent="-875148" algn="l" defTabSz="3500591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27217" indent="-875148" algn="l" defTabSz="3500591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77512" indent="-875148" algn="l" defTabSz="3500591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0059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50296" algn="l" defTabSz="350059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500591" algn="l" defTabSz="350059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50886" algn="l" defTabSz="350059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01182" algn="l" defTabSz="350059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51477" algn="l" defTabSz="350059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501773" algn="l" defTabSz="350059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52068" algn="l" defTabSz="350059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4002363" algn="l" defTabSz="350059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314455"/>
            <a:ext cx="31546800" cy="4772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6572250"/>
            <a:ext cx="31546800" cy="15664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2882865"/>
            <a:ext cx="8229600" cy="1314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2D4C6-1325-484E-B442-3194A2D2330C}" type="datetimeFigureOut">
              <a:rPr lang="en-US" smtClean="0"/>
              <a:t>4/6/23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2882865"/>
            <a:ext cx="12344400" cy="1314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2882865"/>
            <a:ext cx="8229600" cy="1314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9279A-1B96-4ACE-8EE1-4DA6E19B2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7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829595" y="985838"/>
            <a:ext cx="32916813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829595" y="5757863"/>
            <a:ext cx="32916813" cy="1629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L="457200" marR="0" lvl="0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1829595" y="22481382"/>
            <a:ext cx="8532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2497595" y="22481382"/>
            <a:ext cx="11580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6213595" y="22481382"/>
            <a:ext cx="8532813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0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383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injal.chheda@colostate.ed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13.sv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1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Placeholder 3">
            <a:extLst>
              <a:ext uri="{FF2B5EF4-FFF2-40B4-BE49-F238E27FC236}">
                <a16:creationId xmlns:a16="http://schemas.microsoft.com/office/drawing/2014/main" id="{18868D57-F73C-A843-A3B8-8F86551E00D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010592" y="1972651"/>
            <a:ext cx="33735855" cy="2936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"/>
                <a:cs typeface="Arial"/>
              </a:rPr>
              <a:t>Work from Office or Home – Why Does it Matter?</a:t>
            </a:r>
            <a:endParaRPr lang="en-US"/>
          </a:p>
        </p:txBody>
      </p:sp>
      <p:sp>
        <p:nvSpPr>
          <p:cNvPr id="3076" name="Text Placeholder 4">
            <a:extLst>
              <a:ext uri="{FF2B5EF4-FFF2-40B4-BE49-F238E27FC236}">
                <a16:creationId xmlns:a16="http://schemas.microsoft.com/office/drawing/2014/main" id="{10861478-4B19-1243-BC61-D0AB16C2B507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4460251" y="3445568"/>
            <a:ext cx="27051000" cy="98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rial"/>
                <a:cs typeface="Arial"/>
              </a:rPr>
              <a:t>Kinjal Chheda, M.S., Mary Lynne Larson, &amp; Danielle Gardner, Ph.D.</a:t>
            </a:r>
            <a:endParaRPr lang="en-US" altLang="en-US" dirty="0">
              <a:latin typeface="Arial"/>
              <a:cs typeface="Arial" panose="020B0604020202020204" pitchFamily="34" charset="0"/>
            </a:endParaRPr>
          </a:p>
        </p:txBody>
      </p:sp>
      <p:sp>
        <p:nvSpPr>
          <p:cNvPr id="3077" name="Text Placeholder 5">
            <a:extLst>
              <a:ext uri="{FF2B5EF4-FFF2-40B4-BE49-F238E27FC236}">
                <a16:creationId xmlns:a16="http://schemas.microsoft.com/office/drawing/2014/main" id="{D93A9EBB-E5B7-D240-88F6-8940CE416EDE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2784193" y="3936678"/>
            <a:ext cx="6959209" cy="17210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"/>
                <a:cs typeface="Arial"/>
              </a:rPr>
              <a:t>Introduction</a:t>
            </a:r>
            <a:endParaRPr lang="en-US"/>
          </a:p>
        </p:txBody>
      </p:sp>
      <p:sp>
        <p:nvSpPr>
          <p:cNvPr id="3078" name="Text Placeholder 6">
            <a:extLst>
              <a:ext uri="{FF2B5EF4-FFF2-40B4-BE49-F238E27FC236}">
                <a16:creationId xmlns:a16="http://schemas.microsoft.com/office/drawing/2014/main" id="{39C13F0E-0CFA-DB4C-9BA1-669C60C44B2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1764734" y="16257676"/>
            <a:ext cx="7842493" cy="1480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"/>
                <a:cs typeface="Arial"/>
              </a:rPr>
              <a:t>Objectives</a:t>
            </a:r>
            <a:endParaRPr lang="en-US" altLang="en-US">
              <a:latin typeface="Arial"/>
              <a:cs typeface="Arial" panose="020B0604020202020204" pitchFamily="34" charset="0"/>
            </a:endParaRPr>
          </a:p>
        </p:txBody>
      </p:sp>
      <p:sp>
        <p:nvSpPr>
          <p:cNvPr id="3079" name="Text Placeholder 7">
            <a:extLst>
              <a:ext uri="{FF2B5EF4-FFF2-40B4-BE49-F238E27FC236}">
                <a16:creationId xmlns:a16="http://schemas.microsoft.com/office/drawing/2014/main" id="{CB45B330-EAC1-B148-A88A-42FE12B34BF7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28898988" y="12287772"/>
            <a:ext cx="60960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"/>
                <a:cs typeface="Arial"/>
              </a:rPr>
              <a:t>Implications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0" name="Text Placeholder 8">
            <a:extLst>
              <a:ext uri="{FF2B5EF4-FFF2-40B4-BE49-F238E27FC236}">
                <a16:creationId xmlns:a16="http://schemas.microsoft.com/office/drawing/2014/main" id="{092B2CA2-C0C3-4740-B533-E0494631D2E8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27885655" y="3602787"/>
            <a:ext cx="7661822" cy="12794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"/>
                <a:cs typeface="Arial"/>
              </a:rPr>
              <a:t>Methods &amp; Analysis</a:t>
            </a:r>
            <a:endParaRPr lang="en-US" altLang="en-US">
              <a:latin typeface="Arial"/>
              <a:cs typeface="Arial" panose="020B0604020202020204" pitchFamily="34" charset="0"/>
            </a:endParaRPr>
          </a:p>
        </p:txBody>
      </p:sp>
      <p:sp>
        <p:nvSpPr>
          <p:cNvPr id="3082" name="Text Placeholder 10">
            <a:extLst>
              <a:ext uri="{FF2B5EF4-FFF2-40B4-BE49-F238E27FC236}">
                <a16:creationId xmlns:a16="http://schemas.microsoft.com/office/drawing/2014/main" id="{FC63459B-1FA4-D746-A33C-CD1981821ACF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 bwMode="auto">
          <a:xfrm>
            <a:off x="501002" y="5241019"/>
            <a:ext cx="12750869" cy="53127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Char char="•"/>
            </a:pPr>
            <a:r>
              <a:rPr lang="en-IN" dirty="0">
                <a:latin typeface="Arial"/>
                <a:cs typeface="Arial"/>
              </a:rPr>
              <a:t>Belongingness is the fundamental need that humans drive to satisfy (Allen et al., 2021). </a:t>
            </a:r>
            <a:r>
              <a:rPr lang="en-IN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Critical for inclusion! </a:t>
            </a:r>
            <a:endParaRPr lang="en-US" b="1">
              <a:solidFill>
                <a:schemeClr val="accent3">
                  <a:lumMod val="75000"/>
                </a:schemeClr>
              </a:solidFill>
              <a:cs typeface="Arial"/>
            </a:endParaRPr>
          </a:p>
          <a:p>
            <a:pPr marL="2664460" lvl="1" indent="-457200">
              <a:buFont typeface="Wingdings" panose="020B0604020202020204" pitchFamily="34" charset="0"/>
              <a:buChar char="Ø"/>
            </a:pPr>
            <a:r>
              <a:rPr lang="en-IN" dirty="0">
                <a:latin typeface="Arial"/>
                <a:cs typeface="Arial"/>
              </a:rPr>
              <a:t>4 interrelated components (Allen et al., 2021) - competencies for belonging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, </a:t>
            </a:r>
            <a:r>
              <a:rPr lang="en-IN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opportunities to belong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,</a:t>
            </a:r>
            <a:r>
              <a:rPr lang="en-IN" dirty="0">
                <a:latin typeface="Arial"/>
                <a:cs typeface="Arial"/>
              </a:rPr>
              <a:t> motivations to belong, and perceptions to belong.</a:t>
            </a:r>
            <a:endParaRPr lang="en-IN" b="1" dirty="0">
              <a:cs typeface="Arial"/>
            </a:endParaRPr>
          </a:p>
          <a:p>
            <a:pPr marL="457200" indent="-457200">
              <a:buChar char="•"/>
            </a:pPr>
            <a:r>
              <a:rPr lang="en-US" dirty="0">
                <a:latin typeface="Arial"/>
                <a:cs typeface="Arial"/>
              </a:rPr>
              <a:t>Loyalty is determined by social and place attachment (</a:t>
            </a:r>
            <a:r>
              <a:rPr lang="en-US" dirty="0" err="1">
                <a:latin typeface="Arial"/>
                <a:cs typeface="Arial"/>
              </a:rPr>
              <a:t>Inalhan</a:t>
            </a:r>
            <a:r>
              <a:rPr lang="en-US" dirty="0">
                <a:latin typeface="Arial"/>
                <a:cs typeface="Arial"/>
              </a:rPr>
              <a:t> &amp; Finch, 2004). </a:t>
            </a:r>
            <a:endParaRPr lang="en-IN" dirty="0">
              <a:latin typeface="Arial"/>
              <a:cs typeface="Arial"/>
            </a:endParaRPr>
          </a:p>
          <a:p>
            <a:pPr marL="457200" indent="-457200">
              <a:buChar char="•"/>
            </a:pPr>
            <a:r>
              <a:rPr lang="en-IN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39%</a:t>
            </a:r>
            <a:r>
              <a:rPr lang="en-IN" dirty="0">
                <a:latin typeface="Arial"/>
                <a:cs typeface="Arial"/>
              </a:rPr>
              <a:t> exclusively remote; 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42%</a:t>
            </a:r>
            <a:r>
              <a:rPr lang="en-IN" dirty="0">
                <a:latin typeface="Arial"/>
                <a:cs typeface="Arial"/>
              </a:rPr>
              <a:t> hybrid; 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19%</a:t>
            </a:r>
            <a:r>
              <a:rPr lang="en-IN" dirty="0">
                <a:latin typeface="Arial"/>
                <a:cs typeface="Arial"/>
              </a:rPr>
              <a:t> fully on-site (Gallup, 2022) </a:t>
            </a:r>
            <a:endParaRPr lang="en-US" dirty="0">
              <a:cs typeface="Arial"/>
            </a:endParaRPr>
          </a:p>
          <a:p>
            <a:pPr marL="457200" indent="-457200">
              <a:buChar char="•"/>
            </a:pPr>
            <a:r>
              <a:rPr lang="en-US" dirty="0">
                <a:latin typeface="Arial"/>
                <a:cs typeface="Arial"/>
              </a:rPr>
              <a:t>In-person --&gt; hybrid/virtual settings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undermines our ability to form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attachments </a:t>
            </a:r>
            <a:r>
              <a:rPr lang="en-US" dirty="0">
                <a:latin typeface="Arial"/>
                <a:cs typeface="Arial"/>
              </a:rPr>
              <a:t>with people, places, and companies (</a:t>
            </a:r>
            <a:r>
              <a:rPr lang="en-US" dirty="0" err="1">
                <a:latin typeface="Arial"/>
                <a:cs typeface="Arial"/>
              </a:rPr>
              <a:t>Inalhan</a:t>
            </a:r>
            <a:r>
              <a:rPr lang="en-US" dirty="0">
                <a:latin typeface="Arial"/>
                <a:cs typeface="Arial"/>
              </a:rPr>
              <a:t> &amp; Finch, 2004) --&gt; 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reduce sense of belonging and mental health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in general (Fullilove, 1996) </a:t>
            </a:r>
            <a:endParaRPr lang="en-US" dirty="0">
              <a:cs typeface="Arial"/>
            </a:endParaRPr>
          </a:p>
          <a:p>
            <a:pPr marL="457200" indent="-457200">
              <a:buChar char="•"/>
            </a:pPr>
            <a:r>
              <a:rPr lang="en-IN" dirty="0">
                <a:latin typeface="Arial"/>
                <a:cs typeface="Arial"/>
              </a:rPr>
              <a:t>Social learning theory (Bandura, 1977) explains the moderating roles of self-efficacy &amp; social support </a:t>
            </a:r>
            <a:endParaRPr lang="en-US">
              <a:cs typeface="Arial"/>
            </a:endParaRPr>
          </a:p>
          <a:p>
            <a:pPr marL="457200" indent="-457200">
              <a:buFont typeface="Arial,Sans-Serif" panose="020B0604020202020204" pitchFamily="34" charset="0"/>
              <a:buChar char="•"/>
            </a:pPr>
            <a:endParaRPr lang="en-IN" dirty="0"/>
          </a:p>
          <a:p>
            <a:pPr marL="457200" indent="-457200">
              <a:buChar char="•"/>
            </a:pPr>
            <a:endParaRPr lang="en-US"/>
          </a:p>
          <a:p>
            <a:endParaRPr lang="en-US"/>
          </a:p>
          <a:p>
            <a:endParaRPr lang="en-IN"/>
          </a:p>
          <a:p>
            <a:endParaRPr lang="en-US" altLang="en-US"/>
          </a:p>
        </p:txBody>
      </p:sp>
      <p:sp>
        <p:nvSpPr>
          <p:cNvPr id="3083" name="Text Placeholder 11">
            <a:extLst>
              <a:ext uri="{FF2B5EF4-FFF2-40B4-BE49-F238E27FC236}">
                <a16:creationId xmlns:a16="http://schemas.microsoft.com/office/drawing/2014/main" id="{A441E044-8F25-EA43-A758-D22761A63DBA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 bwMode="auto">
          <a:xfrm>
            <a:off x="1168642" y="17431920"/>
            <a:ext cx="10665450" cy="3604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AutoNum type="arabicPeriod"/>
            </a:pPr>
            <a:r>
              <a:rPr lang="en-US">
                <a:latin typeface="Arial"/>
                <a:cs typeface="Arial"/>
              </a:rPr>
              <a:t>Investigate the difference in the sense of belongingness across the degree of virtuality (remote, hybrid, in-person) and its effects on well-being and turnover intentions. </a:t>
            </a:r>
            <a:endParaRPr lang="en-US"/>
          </a:p>
          <a:p>
            <a:pPr marL="514350" indent="-514350">
              <a:buAutoNum type="arabicPeriod"/>
            </a:pPr>
            <a:r>
              <a:rPr lang="en-US">
                <a:latin typeface="Arial"/>
                <a:cs typeface="Arial"/>
              </a:rPr>
              <a:t>Examining the roles of place attachment as a mediator, and self-efficacy and social support as two moderators. </a:t>
            </a:r>
          </a:p>
          <a:p>
            <a:pPr marL="514350" indent="-514350">
              <a:buAutoNum type="arabicPeriod"/>
            </a:pPr>
            <a:endParaRPr lang="en-US">
              <a:latin typeface="Arial"/>
              <a:cs typeface="Arial"/>
            </a:endParaRPr>
          </a:p>
        </p:txBody>
      </p:sp>
      <p:sp>
        <p:nvSpPr>
          <p:cNvPr id="3084" name="Text Placeholder 12">
            <a:extLst>
              <a:ext uri="{FF2B5EF4-FFF2-40B4-BE49-F238E27FC236}">
                <a16:creationId xmlns:a16="http://schemas.microsoft.com/office/drawing/2014/main" id="{2E7C554E-1B7C-B94E-A593-6B46F4EB4B86}"/>
              </a:ext>
            </a:extLst>
          </p:cNvPr>
          <p:cNvSpPr>
            <a:spLocks noGrp="1" noChangeArrowheads="1"/>
          </p:cNvSpPr>
          <p:nvPr>
            <p:ph type="body" sz="quarter" idx="20"/>
          </p:nvPr>
        </p:nvSpPr>
        <p:spPr bwMode="auto">
          <a:xfrm>
            <a:off x="27463088" y="13964202"/>
            <a:ext cx="8969450" cy="110594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Char char="•"/>
            </a:pPr>
            <a:r>
              <a:rPr lang="en-IN" dirty="0">
                <a:latin typeface="Arial"/>
                <a:cs typeface="Arial"/>
              </a:rPr>
              <a:t>Explores the </a:t>
            </a:r>
            <a:r>
              <a:rPr lang="en-IN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current gaps</a:t>
            </a:r>
            <a:r>
              <a:rPr lang="en-IN" b="1" dirty="0">
                <a:latin typeface="Arial"/>
                <a:cs typeface="Arial"/>
              </a:rPr>
              <a:t> </a:t>
            </a:r>
            <a:r>
              <a:rPr lang="en-IN" dirty="0">
                <a:latin typeface="Arial"/>
                <a:cs typeface="Arial"/>
              </a:rPr>
              <a:t>in our understanding of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IN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"attachment"</a:t>
            </a:r>
            <a:r>
              <a:rPr lang="en-IN" b="1" dirty="0">
                <a:latin typeface="Arial"/>
                <a:cs typeface="Arial"/>
              </a:rPr>
              <a:t> </a:t>
            </a:r>
            <a:r>
              <a:rPr lang="en-IN" dirty="0">
                <a:latin typeface="Arial"/>
                <a:cs typeface="Arial"/>
              </a:rPr>
              <a:t>to workplaces as a phenomenon in relation to belongingness</a:t>
            </a:r>
            <a:endParaRPr lang="en-IN" dirty="0">
              <a:cs typeface="Arial" panose="020B0604020202020204" pitchFamily="34" charset="0"/>
            </a:endParaRPr>
          </a:p>
          <a:p>
            <a:pPr marL="457200" indent="-457200">
              <a:buChar char="•"/>
            </a:pPr>
            <a:r>
              <a:rPr lang="en-IN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Emphasize the importance of belongingness</a:t>
            </a:r>
            <a:r>
              <a:rPr lang="en-IN" dirty="0">
                <a:latin typeface="Arial"/>
                <a:cs typeface="Arial"/>
              </a:rPr>
              <a:t> in </a:t>
            </a:r>
            <a:r>
              <a:rPr lang="en-IN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enhancing employee well-being </a:t>
            </a:r>
            <a:r>
              <a:rPr lang="en-IN" dirty="0">
                <a:latin typeface="Arial"/>
                <a:cs typeface="Arial"/>
              </a:rPr>
              <a:t>and reducing turnover intentions</a:t>
            </a:r>
          </a:p>
          <a:p>
            <a:pPr marL="457200" indent="-457200">
              <a:buChar char="•"/>
            </a:pPr>
            <a:r>
              <a:rPr lang="en-IN" dirty="0">
                <a:latin typeface="Arial"/>
                <a:cs typeface="Arial"/>
              </a:rPr>
              <a:t>A step to</a:t>
            </a:r>
            <a:r>
              <a:rPr lang="en-IN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IN" dirty="0">
                <a:latin typeface="Arial"/>
                <a:cs typeface="Arial"/>
              </a:rPr>
              <a:t>improved theoretical foundation, research measurements, and practitioner tools &amp; interventions</a:t>
            </a:r>
            <a:endParaRPr lang="en-IN" dirty="0">
              <a:latin typeface="Arial"/>
              <a:cs typeface="Arial" panose="020B0604020202020204" pitchFamily="34" charset="0"/>
            </a:endParaRPr>
          </a:p>
          <a:p>
            <a:pPr marL="457200" indent="-457200">
              <a:buChar char="•"/>
            </a:pPr>
            <a:r>
              <a:rPr lang="en-IN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Transformation solutions</a:t>
            </a:r>
            <a:r>
              <a:rPr lang="en-IN" dirty="0">
                <a:latin typeface="Arial"/>
                <a:cs typeface="Arial"/>
              </a:rPr>
              <a:t> should be undertaken</a:t>
            </a:r>
            <a:r>
              <a:rPr lang="en-IN" b="1" dirty="0">
                <a:latin typeface="Arial"/>
                <a:cs typeface="Arial"/>
              </a:rPr>
              <a:t> </a:t>
            </a:r>
            <a:r>
              <a:rPr lang="en-IN" dirty="0">
                <a:latin typeface="Arial"/>
                <a:cs typeface="Arial"/>
              </a:rPr>
              <a:t>with</a:t>
            </a:r>
            <a:r>
              <a:rPr lang="en-IN" b="1" dirty="0">
                <a:latin typeface="Arial"/>
                <a:cs typeface="Arial"/>
              </a:rPr>
              <a:t> </a:t>
            </a:r>
            <a:r>
              <a:rPr lang="en-IN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thorough consideration</a:t>
            </a:r>
            <a:r>
              <a:rPr lang="en-IN" b="1" dirty="0">
                <a:latin typeface="Arial"/>
                <a:cs typeface="Arial"/>
              </a:rPr>
              <a:t>.</a:t>
            </a:r>
          </a:p>
          <a:p>
            <a:pPr marL="2207495" lvl="1" indent="-45720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25% of major change </a:t>
            </a:r>
            <a:r>
              <a:rPr lang="en-IN" dirty="0">
                <a:latin typeface="Arial"/>
                <a:cs typeface="Arial"/>
              </a:rPr>
              <a:t>initiatives fail</a:t>
            </a:r>
            <a:endParaRPr lang="en-IN" b="1" dirty="0">
              <a:latin typeface="Arial"/>
              <a:cs typeface="Arial"/>
            </a:endParaRPr>
          </a:p>
          <a:p>
            <a:pPr marL="457200" indent="-457200">
              <a:buChar char="•"/>
            </a:pPr>
            <a:r>
              <a:rPr lang="en-IN" dirty="0">
                <a:latin typeface="Arial"/>
                <a:cs typeface="Arial"/>
              </a:rPr>
              <a:t>Organizations can employ ways to </a:t>
            </a:r>
            <a:r>
              <a:rPr lang="en-IN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empower</a:t>
            </a:r>
            <a:r>
              <a:rPr lang="en-IN" b="1" dirty="0">
                <a:latin typeface="Arial"/>
                <a:cs typeface="Arial"/>
              </a:rPr>
              <a:t> </a:t>
            </a:r>
            <a:r>
              <a:rPr lang="en-IN" dirty="0">
                <a:latin typeface="Arial"/>
                <a:cs typeface="Arial"/>
              </a:rPr>
              <a:t>workers, </a:t>
            </a:r>
            <a:r>
              <a:rPr lang="en-IN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enhance</a:t>
            </a:r>
            <a:r>
              <a:rPr lang="en-IN" dirty="0">
                <a:latin typeface="Arial"/>
                <a:cs typeface="Arial"/>
              </a:rPr>
              <a:t> their </a:t>
            </a:r>
            <a:r>
              <a:rPr lang="en-IN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self-competence</a:t>
            </a:r>
            <a:r>
              <a:rPr lang="en-IN" dirty="0">
                <a:latin typeface="Arial"/>
                <a:cs typeface="Arial"/>
              </a:rPr>
              <a:t>, and</a:t>
            </a:r>
            <a:r>
              <a:rPr lang="en-IN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relatedness</a:t>
            </a:r>
            <a:endParaRPr lang="en-IN" b="1" dirty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457200" indent="-457200">
              <a:buChar char="•"/>
            </a:pPr>
            <a:endParaRPr lang="en-IN" dirty="0">
              <a:cs typeface="Arial" panose="020B0604020202020204" pitchFamily="34" charset="0"/>
            </a:endParaRPr>
          </a:p>
          <a:p>
            <a:pPr marL="457200" indent="-457200">
              <a:buChar char="•"/>
            </a:pPr>
            <a:endParaRPr lang="en-IN" dirty="0">
              <a:cs typeface="Arial" panose="020B0604020202020204" pitchFamily="34" charset="0"/>
            </a:endParaRPr>
          </a:p>
          <a:p>
            <a:pPr marL="457200" indent="-457200">
              <a:buChar char="•"/>
            </a:pPr>
            <a:endParaRPr lang="en-IN" dirty="0">
              <a:cs typeface="Arial" panose="020B0604020202020204" pitchFamily="34" charset="0"/>
            </a:endParaRPr>
          </a:p>
          <a:p>
            <a:pPr marL="457200" indent="-457200">
              <a:buChar char="•"/>
            </a:pPr>
            <a:endParaRPr lang="en-IN" dirty="0">
              <a:cs typeface="Arial" panose="020B0604020202020204" pitchFamily="34" charset="0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F468416-3D00-A39A-D295-48141068B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9401" y="4460113"/>
            <a:ext cx="11151152" cy="172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6000" b="1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750295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0591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50887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01182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26625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376921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127217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77512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>
                <a:latin typeface="Arial"/>
                <a:cs typeface="Arial"/>
              </a:rPr>
              <a:t>Frameworks</a:t>
            </a: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4BEC304-D7DE-EFDA-7345-6C4239D55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9876" y="5797302"/>
            <a:ext cx="12750869" cy="289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750295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3500591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5250887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7001182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9626625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376921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127217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77512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har char="•"/>
            </a:pPr>
            <a:endParaRPr lang="en-IN">
              <a:latin typeface="Arial"/>
              <a:cs typeface="Arial"/>
            </a:endParaRP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C74762AA-C16C-FF4A-2FC3-99A90025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8424" y="6170133"/>
            <a:ext cx="13530424" cy="6689102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7F1C74A-56C0-4DB6-FE6D-0DC2BEBFF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7975" y="13591188"/>
            <a:ext cx="12750869" cy="73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750295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3500591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5250887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7001182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9626625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376921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127217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77512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>
                <a:latin typeface="Arial"/>
                <a:cs typeface="Arial"/>
              </a:rPr>
              <a:t>Fig 1. Sourced from </a:t>
            </a:r>
            <a:r>
              <a:rPr lang="en-IN" err="1">
                <a:latin typeface="Arial"/>
                <a:cs typeface="Arial"/>
              </a:rPr>
              <a:t>Inalhan</a:t>
            </a:r>
            <a:r>
              <a:rPr lang="en-IN">
                <a:latin typeface="Arial"/>
                <a:cs typeface="Arial"/>
              </a:rPr>
              <a:t> &amp; Finch (2004) that adapted from Steele (1981)</a:t>
            </a:r>
            <a:endParaRPr lang="en-US"/>
          </a:p>
          <a:p>
            <a:pPr marL="457200" indent="-457200">
              <a:buChar char="•"/>
            </a:pPr>
            <a:endParaRPr lang="en-IN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8A941E8-0BDF-BCD9-9525-47F2B1AFF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4420" y="21655449"/>
            <a:ext cx="12750869" cy="73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750295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3500591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5250887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7001182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9626625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376921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127217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77512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>
                <a:latin typeface="Arial"/>
                <a:cs typeface="Arial"/>
              </a:rPr>
              <a:t>Fig 2. My hypothesized model </a:t>
            </a:r>
            <a:endParaRPr lang="en-IN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EAFFE88-9023-0943-863D-29F4B5622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3362" y="4883326"/>
            <a:ext cx="9357522" cy="670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750295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3500591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5250887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7001182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9626625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376921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127217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77512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har char="•"/>
            </a:pPr>
            <a:r>
              <a:rPr lang="en-IN" dirty="0">
                <a:latin typeface="Arial"/>
                <a:cs typeface="Arial"/>
              </a:rPr>
              <a:t>Participants</a:t>
            </a:r>
            <a:endParaRPr lang="en-IN" dirty="0"/>
          </a:p>
          <a:p>
            <a:pPr marL="2207260" lvl="1" indent="-457200">
              <a:buFont typeface="Arial,Sans-Serif" panose="020B0604020202020204" pitchFamily="34" charset="0"/>
              <a:buChar char="•"/>
            </a:pPr>
            <a:r>
              <a:rPr lang="en-IN" dirty="0">
                <a:latin typeface="Arial"/>
                <a:cs typeface="Arial"/>
              </a:rPr>
              <a:t>N = 500 </a:t>
            </a:r>
          </a:p>
          <a:p>
            <a:pPr marL="2207260" lvl="1" indent="-457200">
              <a:buFont typeface="Arial,Sans-Serif" panose="020B0604020202020204" pitchFamily="34" charset="0"/>
              <a:buChar char="•"/>
            </a:pPr>
            <a:r>
              <a:rPr lang="en-IN" dirty="0">
                <a:latin typeface="Arial"/>
                <a:cs typeface="Arial"/>
              </a:rPr>
              <a:t>18+ years old </a:t>
            </a:r>
            <a:endParaRPr lang="en-US" dirty="0">
              <a:latin typeface="Arial"/>
              <a:cs typeface="Arial"/>
            </a:endParaRPr>
          </a:p>
          <a:p>
            <a:pPr marL="2207260" lvl="1" indent="-457200">
              <a:buFont typeface="Arial,Sans-Serif" panose="020B0604020202020204" pitchFamily="34" charset="0"/>
              <a:buChar char="•"/>
            </a:pPr>
            <a:r>
              <a:rPr lang="en-IN" dirty="0">
                <a:latin typeface="Arial"/>
                <a:cs typeface="Arial"/>
              </a:rPr>
              <a:t>Part/Full-time employees</a:t>
            </a:r>
          </a:p>
          <a:p>
            <a:pPr marL="2207260" lvl="1" indent="-457200">
              <a:buFont typeface="Arial,Sans-Serif" panose="020B0604020202020204" pitchFamily="34" charset="0"/>
              <a:buChar char="•"/>
            </a:pPr>
            <a:r>
              <a:rPr lang="en-IN" dirty="0">
                <a:latin typeface="Arial"/>
                <a:cs typeface="Arial"/>
              </a:rPr>
              <a:t>Working either remotely/in-person/hybrid</a:t>
            </a:r>
            <a:endParaRPr lang="en-IN" dirty="0"/>
          </a:p>
          <a:p>
            <a:pPr marL="457200" indent="-457200">
              <a:buChar char="•"/>
            </a:pPr>
            <a:r>
              <a:rPr lang="en-IN" dirty="0">
                <a:latin typeface="Arial"/>
                <a:cs typeface="Arial"/>
              </a:rPr>
              <a:t>Method</a:t>
            </a:r>
          </a:p>
          <a:p>
            <a:pPr marL="2207260" lvl="1" indent="-457200">
              <a:buChar char="•"/>
            </a:pPr>
            <a:r>
              <a:rPr lang="en-IN" dirty="0">
                <a:latin typeface="Arial"/>
                <a:cs typeface="Arial"/>
              </a:rPr>
              <a:t>Longitudinal – 3 time points; 2 weeks apart</a:t>
            </a:r>
          </a:p>
          <a:p>
            <a:pPr marL="2207260" lvl="1" indent="-457200">
              <a:buChar char="•"/>
            </a:pPr>
            <a:r>
              <a:rPr lang="en-IN" dirty="0">
                <a:latin typeface="Arial"/>
                <a:cs typeface="Arial"/>
              </a:rPr>
              <a:t>Online questionnaire via Amazon </a:t>
            </a:r>
            <a:r>
              <a:rPr lang="en-IN" dirty="0" err="1">
                <a:latin typeface="Arial"/>
                <a:cs typeface="Arial"/>
              </a:rPr>
              <a:t>Mturk</a:t>
            </a:r>
            <a:endParaRPr lang="en-IN" dirty="0">
              <a:latin typeface="Arial"/>
              <a:cs typeface="Arial"/>
            </a:endParaRPr>
          </a:p>
          <a:p>
            <a:pPr marL="457200" indent="-457200">
              <a:buChar char="•"/>
            </a:pPr>
            <a:r>
              <a:rPr lang="en-IN" dirty="0">
                <a:latin typeface="Arial"/>
                <a:cs typeface="Arial"/>
              </a:rPr>
              <a:t>Analyses</a:t>
            </a:r>
          </a:p>
          <a:p>
            <a:pPr marL="2207260" lvl="1" indent="-457200">
              <a:buChar char="•"/>
            </a:pPr>
            <a:r>
              <a:rPr lang="en-IN" dirty="0">
                <a:latin typeface="Arial"/>
                <a:cs typeface="Arial"/>
              </a:rPr>
              <a:t>Moderation-mediation analyses – SEM</a:t>
            </a:r>
            <a:endParaRPr lang="en-IN" dirty="0">
              <a:cs typeface="Arial"/>
            </a:endParaRPr>
          </a:p>
          <a:p>
            <a:pPr marL="457200" indent="-457200">
              <a:buChar char="•"/>
            </a:pPr>
            <a:endParaRPr lang="en-IN">
              <a:cs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5FFF17D-41C6-E5FB-6FBE-F9ABE283E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616" y="13495995"/>
            <a:ext cx="10665450" cy="179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750295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3500591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5250887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7001182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9626625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376921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127217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77512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Main Question: </a:t>
            </a:r>
            <a:r>
              <a:rPr lang="en-US" sz="35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Should the natural human condition for place attachment be protected in an increasingly changing workstyle to feel a sense of belonging?</a:t>
            </a:r>
            <a:endParaRPr lang="en-US" sz="3500" dirty="0">
              <a:solidFill>
                <a:schemeClr val="accent3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b="1" dirty="0">
              <a:solidFill>
                <a:schemeClr val="accent3">
                  <a:lumMod val="75000"/>
                </a:schemeClr>
              </a:solidFill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5BEF06-8A30-4263-C857-38FB3F369C44}"/>
              </a:ext>
            </a:extLst>
          </p:cNvPr>
          <p:cNvSpPr txBox="1"/>
          <p:nvPr/>
        </p:nvSpPr>
        <p:spPr>
          <a:xfrm>
            <a:off x="22146747" y="22437971"/>
            <a:ext cx="14638576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Contact at </a:t>
            </a:r>
            <a:r>
              <a:rPr lang="en-US" sz="30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kinjal.chheda@colostate.edu</a:t>
            </a:r>
            <a:r>
              <a:rPr lang="en-US" sz="300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 for references and/or questions/concerns</a:t>
            </a:r>
            <a:endParaRPr lang="en-US" sz="3000" dirty="0">
              <a:solidFill>
                <a:schemeClr val="accent3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1" name="Picture 12" descr="Diagram&#10;&#10;Description automatically generated">
            <a:extLst>
              <a:ext uri="{FF2B5EF4-FFF2-40B4-BE49-F238E27FC236}">
                <a16:creationId xmlns:a16="http://schemas.microsoft.com/office/drawing/2014/main" id="{5AFCCF38-5362-009E-B5E6-34D58DA49F66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4"/>
          <a:srcRect l="1735" r="1735"/>
          <a:stretch/>
        </p:blipFill>
        <p:spPr>
          <a:xfrm>
            <a:off x="11937137" y="14893678"/>
            <a:ext cx="14581210" cy="658778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687E759-0305-C549-B53D-5F3034C26E6B}"/>
              </a:ext>
            </a:extLst>
          </p:cNvPr>
          <p:cNvSpPr/>
          <p:nvPr/>
        </p:nvSpPr>
        <p:spPr>
          <a:xfrm>
            <a:off x="27012900" y="15027275"/>
            <a:ext cx="8553450" cy="11811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005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4EFF99-50F5-8B41-BB15-02138389783C}"/>
              </a:ext>
            </a:extLst>
          </p:cNvPr>
          <p:cNvSpPr/>
          <p:nvPr/>
        </p:nvSpPr>
        <p:spPr>
          <a:xfrm>
            <a:off x="27012900" y="7127875"/>
            <a:ext cx="8553450" cy="11795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005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40DFFC-D61A-C349-83E7-54D8DA616011}"/>
              </a:ext>
            </a:extLst>
          </p:cNvPr>
          <p:cNvSpPr/>
          <p:nvPr/>
        </p:nvSpPr>
        <p:spPr>
          <a:xfrm>
            <a:off x="914400" y="7042150"/>
            <a:ext cx="8553450" cy="1179513"/>
          </a:xfrm>
          <a:prstGeom prst="rect">
            <a:avLst/>
          </a:prstGeom>
          <a:solidFill>
            <a:srgbClr val="064A6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005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890672-3F92-1A4F-AEAA-841B3F8FC759}"/>
              </a:ext>
            </a:extLst>
          </p:cNvPr>
          <p:cNvSpPr/>
          <p:nvPr/>
        </p:nvSpPr>
        <p:spPr>
          <a:xfrm>
            <a:off x="914400" y="15028863"/>
            <a:ext cx="8553450" cy="11795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5005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3" name="Text Placeholder 1">
            <a:extLst>
              <a:ext uri="{FF2B5EF4-FFF2-40B4-BE49-F238E27FC236}">
                <a16:creationId xmlns:a16="http://schemas.microsoft.com/office/drawing/2014/main" id="{04E69ABC-A66B-E545-B3D5-132E4B79929F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7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altLang="en-US" sz="7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7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r>
              <a:rPr lang="en-US" altLang="en-US" sz="72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en-US" sz="7200" dirty="0">
                <a:solidFill>
                  <a:srgbClr val="064A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US" altLang="en-US" sz="7200" dirty="0">
                <a:latin typeface="Arial" panose="020B0604020202020204" pitchFamily="34" charset="0"/>
                <a:cs typeface="Arial" panose="020B0604020202020204" pitchFamily="34" charset="0"/>
              </a:rPr>
              <a:t>?: An investigation on how political identities impact safety behaviors in the workplace</a:t>
            </a:r>
          </a:p>
        </p:txBody>
      </p:sp>
      <p:sp>
        <p:nvSpPr>
          <p:cNvPr id="4104" name="Text Placeholder 2">
            <a:extLst>
              <a:ext uri="{FF2B5EF4-FFF2-40B4-BE49-F238E27FC236}">
                <a16:creationId xmlns:a16="http://schemas.microsoft.com/office/drawing/2014/main" id="{CFE8C6CA-46B3-EF40-BD35-CBC7EB348475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4724400" y="4724400"/>
            <a:ext cx="27051000" cy="98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Hannah M. Finch</a:t>
            </a:r>
          </a:p>
        </p:txBody>
      </p:sp>
      <p:sp>
        <p:nvSpPr>
          <p:cNvPr id="4105" name="Text Placeholder 3">
            <a:extLst>
              <a:ext uri="{FF2B5EF4-FFF2-40B4-BE49-F238E27FC236}">
                <a16:creationId xmlns:a16="http://schemas.microsoft.com/office/drawing/2014/main" id="{390B0291-049C-7A4C-AAA0-C27464DAC97D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2143125" y="7127875"/>
            <a:ext cx="60960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4106" name="Text Placeholder 4">
            <a:extLst>
              <a:ext uri="{FF2B5EF4-FFF2-40B4-BE49-F238E27FC236}">
                <a16:creationId xmlns:a16="http://schemas.microsoft.com/office/drawing/2014/main" id="{5E1180D3-B93C-1047-A280-2B2F5D3BE8A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28241625" y="7323138"/>
            <a:ext cx="60960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4107" name="Text Placeholder 5">
            <a:extLst>
              <a:ext uri="{FF2B5EF4-FFF2-40B4-BE49-F238E27FC236}">
                <a16:creationId xmlns:a16="http://schemas.microsoft.com/office/drawing/2014/main" id="{9BC25294-12A0-ED4F-9C13-1C1F64E6B557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28471813" y="15114588"/>
            <a:ext cx="60960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4108" name="Text Placeholder 6">
            <a:extLst>
              <a:ext uri="{FF2B5EF4-FFF2-40B4-BE49-F238E27FC236}">
                <a16:creationId xmlns:a16="http://schemas.microsoft.com/office/drawing/2014/main" id="{7E13C309-7AA7-CD4B-9C53-B15BEF6406E7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2143125" y="15114588"/>
            <a:ext cx="60960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Hypotheses</a:t>
            </a:r>
          </a:p>
        </p:txBody>
      </p:sp>
      <p:sp>
        <p:nvSpPr>
          <p:cNvPr id="4110" name="Text Placeholder 8">
            <a:extLst>
              <a:ext uri="{FF2B5EF4-FFF2-40B4-BE49-F238E27FC236}">
                <a16:creationId xmlns:a16="http://schemas.microsoft.com/office/drawing/2014/main" id="{8CCF9978-0C9E-AE42-BBE1-BA558E27CDF1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 bwMode="auto">
          <a:xfrm>
            <a:off x="914400" y="8909051"/>
            <a:ext cx="8553450" cy="5557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Over the last 30 years, the United States become more politically involved and polarized, reaching record numbers of voting behaviors (Pew Research Center, 2014; Pew Research Center, 2020).  Unfortunately, research has also found that individuals are becoming less understanding of each other and over 25% of each party’s members believe that the opponents’ beliefs and policies are detrimental to the well-being of the country (Pew Research Center, 2014).</a:t>
            </a:r>
            <a:r>
              <a:rPr lang="en-US" dirty="0">
                <a:effectLst/>
              </a:rPr>
              <a:t>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1" name="Text Placeholder 9">
            <a:extLst>
              <a:ext uri="{FF2B5EF4-FFF2-40B4-BE49-F238E27FC236}">
                <a16:creationId xmlns:a16="http://schemas.microsoft.com/office/drawing/2014/main" id="{71D3A2A2-D226-9A4A-B158-9A4552D01E5F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 bwMode="auto">
          <a:xfrm>
            <a:off x="27119038" y="8960644"/>
            <a:ext cx="8553450" cy="42981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With politics becoming more of a hot topic in today’s society, the goal of this research study is to investigate the impacts that diverse political ideology has on the workplace. Specifically, I hope to evaluate goal orientation, psychological well-being (e.g. burnout and emotional labor), and safety voice behaviors for individuals whose beliefs differ from the perceived organizational political ideology.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2" name="Text Placeholder 10">
            <a:extLst>
              <a:ext uri="{FF2B5EF4-FFF2-40B4-BE49-F238E27FC236}">
                <a16:creationId xmlns:a16="http://schemas.microsoft.com/office/drawing/2014/main" id="{09C50AA1-1B7C-7049-BEB8-41401B34B7E6}"/>
              </a:ext>
            </a:extLst>
          </p:cNvPr>
          <p:cNvSpPr>
            <a:spLocks noGrp="1" noChangeArrowheads="1"/>
          </p:cNvSpPr>
          <p:nvPr>
            <p:ph type="body" sz="quarter" idx="20"/>
          </p:nvPr>
        </p:nvSpPr>
        <p:spPr bwMode="auto">
          <a:xfrm>
            <a:off x="27012900" y="16770350"/>
            <a:ext cx="8553450" cy="540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Recruit ~500 U.S. participants nationwide via Amazon’s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MTurk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One screening survey: demographics, industry, political saliency, organization political identity, political dissimilarity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Experience sampling methodology: Two-week survey, every day in the afternoon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Participant compensation, including bonuses for completing 95% of surveys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4" name="Text Placeholder 12">
            <a:extLst>
              <a:ext uri="{FF2B5EF4-FFF2-40B4-BE49-F238E27FC236}">
                <a16:creationId xmlns:a16="http://schemas.microsoft.com/office/drawing/2014/main" id="{7D0BFBC4-2CBF-614F-9AF8-D81640E6F9FE}"/>
              </a:ext>
            </a:extLst>
          </p:cNvPr>
          <p:cNvSpPr>
            <a:spLocks noGrp="1" noChangeArrowheads="1"/>
          </p:cNvSpPr>
          <p:nvPr>
            <p:ph type="body" sz="quarter" idx="22"/>
          </p:nvPr>
        </p:nvSpPr>
        <p:spPr bwMode="auto">
          <a:xfrm>
            <a:off x="914400" y="16570325"/>
            <a:ext cx="8553450" cy="5603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H1: The dissimilarity of one’s political identity from coworkers/organization will lead to increased emotional labor (surface and deep acting) and burnout.</a:t>
            </a:r>
          </a:p>
          <a:p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H2: The dissimilarity of one’s political identity from coworkers/organization will lead to decreased safety voice behaviors and goal orientation.</a:t>
            </a: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H3: These relationships will be mediated by the saliency of the individual’s political identity attitudes.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1DB9CF-2091-1C9C-2B11-658B9FFC4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275" y="6590110"/>
            <a:ext cx="11855450" cy="666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F086025-399F-8F18-4F77-4A73DA79A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5225" y="12649200"/>
            <a:ext cx="8553450" cy="41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750295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3500591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5250887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7001182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9626625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376921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127217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77512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(Image: Pew Research Center, 2020)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D46ACF-65FD-9C3A-C2EE-552FA6173474}"/>
              </a:ext>
            </a:extLst>
          </p:cNvPr>
          <p:cNvSpPr/>
          <p:nvPr/>
        </p:nvSpPr>
        <p:spPr>
          <a:xfrm>
            <a:off x="10416027" y="17776824"/>
            <a:ext cx="4419600" cy="2868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Political ID </a:t>
            </a:r>
          </a:p>
          <a:p>
            <a:pPr algn="ctr"/>
            <a:r>
              <a:rPr lang="en-US" sz="6000" dirty="0"/>
              <a:t>Dissimilarity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5C0FE-C9D5-5B72-6C6A-06F83E85E5FE}"/>
              </a:ext>
            </a:extLst>
          </p:cNvPr>
          <p:cNvSpPr/>
          <p:nvPr/>
        </p:nvSpPr>
        <p:spPr>
          <a:xfrm>
            <a:off x="16045544" y="14311313"/>
            <a:ext cx="4495800" cy="282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Saliency of Political Attitudes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C42F23-01B0-8D80-03FD-3C7E0531BD65}"/>
              </a:ext>
            </a:extLst>
          </p:cNvPr>
          <p:cNvSpPr/>
          <p:nvPr/>
        </p:nvSpPr>
        <p:spPr>
          <a:xfrm>
            <a:off x="21717000" y="16001999"/>
            <a:ext cx="4419600" cy="6172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97328B3-9205-3A71-BF2B-A9A4ABF43983}"/>
              </a:ext>
            </a:extLst>
          </p:cNvPr>
          <p:cNvSpPr/>
          <p:nvPr/>
        </p:nvSpPr>
        <p:spPr>
          <a:xfrm>
            <a:off x="22170628" y="16333788"/>
            <a:ext cx="3386535" cy="12192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Safety Voice Behaviors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E07D011-96F0-14AF-4D2C-C74BEF5955F1}"/>
              </a:ext>
            </a:extLst>
          </p:cNvPr>
          <p:cNvSpPr/>
          <p:nvPr/>
        </p:nvSpPr>
        <p:spPr>
          <a:xfrm>
            <a:off x="22206064" y="17754600"/>
            <a:ext cx="3386535" cy="12192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Goal Orientation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79D7271-BD09-B301-3745-B6C90DF4525F}"/>
              </a:ext>
            </a:extLst>
          </p:cNvPr>
          <p:cNvSpPr/>
          <p:nvPr/>
        </p:nvSpPr>
        <p:spPr>
          <a:xfrm>
            <a:off x="22170627" y="19175412"/>
            <a:ext cx="3386535" cy="12192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Emotional Labor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C7FCD79-E159-E4F5-C121-B27B2D6531E4}"/>
              </a:ext>
            </a:extLst>
          </p:cNvPr>
          <p:cNvSpPr/>
          <p:nvPr/>
        </p:nvSpPr>
        <p:spPr>
          <a:xfrm>
            <a:off x="22170626" y="20596224"/>
            <a:ext cx="3386535" cy="12192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Burnout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A7BABD0-6AD2-7A5F-028F-37A54D4362A4}"/>
              </a:ext>
            </a:extLst>
          </p:cNvPr>
          <p:cNvCxnSpPr>
            <a:cxnSpLocks/>
          </p:cNvCxnSpPr>
          <p:nvPr/>
        </p:nvCxnSpPr>
        <p:spPr>
          <a:xfrm>
            <a:off x="15721537" y="19472275"/>
            <a:ext cx="5105003" cy="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18DF690-FE8A-E745-D473-14A6EAE7123A}"/>
              </a:ext>
            </a:extLst>
          </p:cNvPr>
          <p:cNvCxnSpPr>
            <a:cxnSpLocks/>
          </p:cNvCxnSpPr>
          <p:nvPr/>
        </p:nvCxnSpPr>
        <p:spPr>
          <a:xfrm flipV="1">
            <a:off x="15717679" y="17493768"/>
            <a:ext cx="2361235" cy="1512944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057B537-00F5-D40B-66F6-8E18E9B1592B}"/>
              </a:ext>
            </a:extLst>
          </p:cNvPr>
          <p:cNvCxnSpPr>
            <a:cxnSpLocks/>
          </p:cNvCxnSpPr>
          <p:nvPr/>
        </p:nvCxnSpPr>
        <p:spPr>
          <a:xfrm>
            <a:off x="18429713" y="17487703"/>
            <a:ext cx="2396827" cy="1459250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64E1FBA-D783-DDD0-F8BA-B54251C519A9}"/>
              </a:ext>
            </a:extLst>
          </p:cNvPr>
          <p:cNvSpPr txBox="1"/>
          <p:nvPr/>
        </p:nvSpPr>
        <p:spPr>
          <a:xfrm>
            <a:off x="2514600" y="17112343"/>
            <a:ext cx="18473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44">
            <a:extLst>
              <a:ext uri="{FF2B5EF4-FFF2-40B4-BE49-F238E27FC236}">
                <a16:creationId xmlns:a16="http://schemas.microsoft.com/office/drawing/2014/main" id="{4FFA0EEF-0EEC-47C2-B990-B4CC99BE6D6D}"/>
              </a:ext>
            </a:extLst>
          </p:cNvPr>
          <p:cNvSpPr/>
          <p:nvPr/>
        </p:nvSpPr>
        <p:spPr>
          <a:xfrm>
            <a:off x="16026940" y="16701166"/>
            <a:ext cx="11052769" cy="18834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1148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28800" y="7574"/>
            <a:ext cx="32918400" cy="2304288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8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8785" y="-33704"/>
            <a:ext cx="32918400" cy="3504448"/>
          </a:xfrm>
          <a:prstGeom prst="rect">
            <a:avLst/>
          </a:prstGeom>
          <a:solidFill>
            <a:srgbClr val="1E4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9184" tIns="164592" rIns="329184" bIns="16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148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92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39662" y="57594"/>
            <a:ext cx="4037274" cy="752194"/>
          </a:xfrm>
          <a:prstGeom prst="rect">
            <a:avLst/>
          </a:prstGeom>
          <a:ln w="165100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1148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288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8538" y="23050454"/>
            <a:ext cx="7347635" cy="1645920"/>
          </a:xfrm>
          <a:prstGeom prst="rect">
            <a:avLst/>
          </a:prstGeom>
        </p:spPr>
      </p:pic>
      <p:sp>
        <p:nvSpPr>
          <p:cNvPr id="19" name="Title 18"/>
          <p:cNvSpPr txBox="1">
            <a:spLocks/>
          </p:cNvSpPr>
          <p:nvPr/>
        </p:nvSpPr>
        <p:spPr>
          <a:xfrm>
            <a:off x="7082367" y="-184880"/>
            <a:ext cx="27259402" cy="3563027"/>
          </a:xfrm>
          <a:prstGeom prst="rect">
            <a:avLst/>
          </a:prstGeom>
        </p:spPr>
        <p:txBody>
          <a:bodyPr vert="horz" wrap="square" lIns="329184" tIns="329184" rIns="329184" bIns="329184" rtlCol="0" anchor="b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</a:lstStyle>
          <a:p>
            <a:pPr defTabSz="2518610" fontAlgn="auto">
              <a:spcBef>
                <a:spcPts val="540"/>
              </a:spcBef>
              <a:spcAft>
                <a:spcPts val="540"/>
              </a:spcAft>
            </a:pPr>
            <a:r>
              <a:rPr lang="en-US" sz="63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Generation and Validation to Assess the Science-Practice Gap in Occupational Health Psychology</a:t>
            </a:r>
          </a:p>
          <a:p>
            <a:pPr defTabSz="2518610" fontAlgn="auto">
              <a:spcBef>
                <a:spcPts val="540"/>
              </a:spcBef>
              <a:spcAft>
                <a:spcPts val="540"/>
              </a:spcAft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Survey of Subject Matter Experts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527" y="286435"/>
            <a:ext cx="3209544" cy="3209544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021317" y="3618754"/>
            <a:ext cx="7477470" cy="19251878"/>
            <a:chOff x="181251" y="4084633"/>
            <a:chExt cx="11430000" cy="20665440"/>
          </a:xfrm>
        </p:grpSpPr>
        <p:sp>
          <p:nvSpPr>
            <p:cNvPr id="3" name="TextBox 2"/>
            <p:cNvSpPr txBox="1"/>
            <p:nvPr/>
          </p:nvSpPr>
          <p:spPr>
            <a:xfrm>
              <a:off x="181251" y="4084633"/>
              <a:ext cx="11430000" cy="8074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41148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428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1251" y="24092452"/>
              <a:ext cx="11430000" cy="657621"/>
            </a:xfrm>
            <a:prstGeom prst="rect">
              <a:avLst/>
            </a:prstGeom>
            <a:solidFill>
              <a:srgbClr val="1E4D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29184" tIns="164592" rIns="329184" bIns="16459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592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585349" y="3618753"/>
            <a:ext cx="6965611" cy="19232741"/>
            <a:chOff x="24940729" y="4084633"/>
            <a:chExt cx="11430000" cy="20702889"/>
          </a:xfrm>
        </p:grpSpPr>
        <p:sp>
          <p:nvSpPr>
            <p:cNvPr id="25" name="TextBox 24"/>
            <p:cNvSpPr txBox="1"/>
            <p:nvPr/>
          </p:nvSpPr>
          <p:spPr>
            <a:xfrm>
              <a:off x="24940729" y="4084633"/>
              <a:ext cx="11430000" cy="8096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41148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4288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4940729" y="24129901"/>
              <a:ext cx="11430000" cy="657621"/>
            </a:xfrm>
            <a:prstGeom prst="rect">
              <a:avLst/>
            </a:prstGeom>
            <a:solidFill>
              <a:srgbClr val="1E4D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29184" tIns="164592" rIns="329184" bIns="16459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2592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8" name="Content Placeholder 2"/>
          <p:cNvSpPr txBox="1">
            <a:spLocks noChangeAspect="1"/>
          </p:cNvSpPr>
          <p:nvPr/>
        </p:nvSpPr>
        <p:spPr>
          <a:xfrm>
            <a:off x="1612544" y="3618491"/>
            <a:ext cx="7952868" cy="20276320"/>
          </a:xfrm>
          <a:prstGeom prst="rect">
            <a:avLst/>
          </a:prstGeom>
        </p:spPr>
        <p:txBody>
          <a:bodyPr vert="horz" wrap="square" lIns="82296" tIns="82296" rIns="82296" bIns="82296" rtlCol="0">
            <a:spAutoFit/>
          </a:bodyPr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0054" indent="0" defTabSz="251861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4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</a:t>
            </a:r>
            <a:endParaRPr lang="en-US" sz="324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629" indent="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16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7239" indent="-30861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Unlike other areas of I/O psychology, to our knowledge no research has investigated where science-practice gaps exist within OHP</a:t>
            </a:r>
            <a:r>
              <a:rPr lang="en-US" sz="252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</a:p>
          <a:p>
            <a:pPr marL="458629" indent="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5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7239" indent="-30861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research is essential to ensure OHP research is improving workers’ lives</a:t>
            </a:r>
          </a:p>
          <a:p>
            <a:pPr marL="767239" indent="-30861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7239" indent="-30861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also essential to ensure items used to investigate the science/practice gap in OHP are validated</a:t>
            </a:r>
            <a:r>
              <a:rPr lang="en-US" sz="252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5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7239" indent="-30861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7239" indent="-30861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context, item validation refers to the extent survey items reflect what they are intended to measure</a:t>
            </a:r>
            <a:r>
              <a:rPr lang="en-US" sz="216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767239" indent="-30861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6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629" indent="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4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en-US" sz="324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629" indent="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16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0109" indent="-41148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survey 5-7 subject matter experts (SME) </a:t>
            </a:r>
          </a:p>
          <a:p>
            <a:pPr marL="870109" indent="-41148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0109" indent="-41148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will have response options of true/false/uncertain</a:t>
            </a:r>
          </a:p>
          <a:p>
            <a:pPr marL="870109" indent="-41148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0109" indent="-41148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SMEs will respond to items and then answer questions about each item’s clarity, relevance, and importance to health professionals</a:t>
            </a:r>
          </a:p>
          <a:p>
            <a:pPr marL="870109" indent="-41148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0109" indent="-41148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invite SMEs to respond to open-ended questions and to suggest items of their own</a:t>
            </a:r>
          </a:p>
          <a:p>
            <a:pPr marL="458629" indent="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5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0109" indent="-41148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2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Means, standard deviations and intra-class correlation coefficients (ICCs) for quantitative responses will be calculated</a:t>
            </a:r>
          </a:p>
          <a:p>
            <a:pPr marL="870109" indent="-41148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0109" indent="-41148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OHP item ratings will be compared to ratings training SMEs give to training items that have already been validated</a:t>
            </a:r>
          </a:p>
          <a:p>
            <a:pPr marL="870109" indent="-41148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4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8629" indent="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4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IMPLICATIONS</a:t>
            </a:r>
          </a:p>
          <a:p>
            <a:pPr marL="458629" indent="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24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0109" indent="-41148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research will help eliminate, generate, and refine items for a more robust measure of the science/practice gap in OHP</a:t>
            </a:r>
          </a:p>
          <a:p>
            <a:pPr marL="870109" indent="-41148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0109" indent="-41148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may also serve as a benchmark for future research assessing the OHP gap</a:t>
            </a:r>
          </a:p>
          <a:p>
            <a:pPr marL="870109" indent="-41148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0109" indent="-41148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0109" indent="-41148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0085" indent="0" defTabSz="6296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160" dirty="0">
              <a:solidFill>
                <a:prstClr val="black"/>
              </a:solidFill>
            </a:endParaRPr>
          </a:p>
        </p:txBody>
      </p:sp>
      <p:sp>
        <p:nvSpPr>
          <p:cNvPr id="83" name="Content Placeholder 2"/>
          <p:cNvSpPr txBox="1">
            <a:spLocks noChangeAspect="1"/>
          </p:cNvSpPr>
          <p:nvPr/>
        </p:nvSpPr>
        <p:spPr>
          <a:xfrm>
            <a:off x="12113701" y="3700011"/>
            <a:ext cx="12353472" cy="21278454"/>
          </a:xfrm>
          <a:prstGeom prst="rect">
            <a:avLst/>
          </a:prstGeom>
        </p:spPr>
        <p:txBody>
          <a:bodyPr vert="horz" wrap="square" lIns="82296" tIns="82296" rIns="82296" bIns="82296" rtlCol="0">
            <a:spAutoFit/>
          </a:bodyPr>
          <a:lstStyle>
            <a:lvl1pPr marL="524712" indent="-524712" algn="l" defTabSz="699614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1136875" indent="-437261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1749040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2448655" indent="-349807" algn="l" defTabSz="69961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3148272" indent="-349807" algn="l" defTabSz="699614" rtl="0" eaLnBrk="1" latinLnBrk="0" hangingPunct="1">
              <a:spcBef>
                <a:spcPct val="20000"/>
              </a:spcBef>
              <a:buFont typeface="Arial"/>
              <a:buChar char="»"/>
              <a:defRPr sz="1648" b="0" kern="120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5pPr>
            <a:lvl6pPr marL="3847888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7505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47119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946736" indent="-349807" algn="l" defTabSz="699614" rtl="0" eaLnBrk="1" latinLnBrk="0" hangingPunct="1">
              <a:spcBef>
                <a:spcPct val="20000"/>
              </a:spcBef>
              <a:buFont typeface="Arial"/>
              <a:buChar char="•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2992" indent="-392907" defTabSz="629653" fontAlgn="auto">
              <a:spcBef>
                <a:spcPts val="540"/>
              </a:spcBef>
              <a:spcAft>
                <a:spcPts val="540"/>
              </a:spcAft>
              <a:defRPr/>
            </a:pPr>
            <a:endParaRPr lang="en-US" sz="2520" dirty="0">
              <a:solidFill>
                <a:prstClr val="black"/>
              </a:solidFill>
            </a:endParaRPr>
          </a:p>
          <a:p>
            <a:pPr marL="1072992" indent="-392907" defTabSz="629653" fontAlgn="auto">
              <a:spcBef>
                <a:spcPts val="540"/>
              </a:spcBef>
              <a:spcAft>
                <a:spcPts val="540"/>
              </a:spcAft>
              <a:defRPr/>
            </a:pPr>
            <a:endParaRPr lang="en-US" sz="2520" dirty="0">
              <a:solidFill>
                <a:prstClr val="black"/>
              </a:solidFill>
            </a:endParaRPr>
          </a:p>
          <a:p>
            <a:pPr marL="1072992" indent="-392907" defTabSz="629653" fontAlgn="auto">
              <a:spcBef>
                <a:spcPts val="540"/>
              </a:spcBef>
              <a:spcAft>
                <a:spcPts val="540"/>
              </a:spcAft>
              <a:defRPr/>
            </a:pPr>
            <a:endParaRPr lang="en-US" sz="2520" dirty="0">
              <a:solidFill>
                <a:prstClr val="black"/>
              </a:solidFill>
            </a:endParaRPr>
          </a:p>
          <a:p>
            <a:pPr marL="1072992" indent="-392907" defTabSz="629653" fontAlgn="auto">
              <a:spcBef>
                <a:spcPts val="540"/>
              </a:spcBef>
              <a:spcAft>
                <a:spcPts val="540"/>
              </a:spcAft>
              <a:defRPr/>
            </a:pPr>
            <a:endParaRPr lang="en-US" sz="2520" dirty="0">
              <a:solidFill>
                <a:prstClr val="black"/>
              </a:solidFill>
            </a:endParaRPr>
          </a:p>
          <a:p>
            <a:pPr marL="1072992" indent="-392907" defTabSz="629653" fontAlgn="auto">
              <a:spcBef>
                <a:spcPts val="540"/>
              </a:spcBef>
              <a:spcAft>
                <a:spcPts val="540"/>
              </a:spcAft>
              <a:defRPr/>
            </a:pPr>
            <a:endParaRPr lang="en-US" sz="2520" dirty="0">
              <a:solidFill>
                <a:prstClr val="black"/>
              </a:solidFill>
            </a:endParaRPr>
          </a:p>
          <a:p>
            <a:pPr marL="1072992" indent="-392907" defTabSz="629653" fontAlgn="auto">
              <a:spcBef>
                <a:spcPts val="540"/>
              </a:spcBef>
              <a:spcAft>
                <a:spcPts val="540"/>
              </a:spcAft>
              <a:defRPr/>
            </a:pPr>
            <a:endParaRPr lang="en-US" sz="2520" dirty="0">
              <a:solidFill>
                <a:prstClr val="black"/>
              </a:solidFill>
            </a:endParaRPr>
          </a:p>
          <a:p>
            <a:pPr marL="1072992" indent="-392907" defTabSz="629653" fontAlgn="auto">
              <a:spcBef>
                <a:spcPts val="540"/>
              </a:spcBef>
              <a:spcAft>
                <a:spcPts val="540"/>
              </a:spcAft>
              <a:defRPr/>
            </a:pPr>
            <a:endParaRPr lang="en-US" sz="2520" dirty="0">
              <a:solidFill>
                <a:prstClr val="black"/>
              </a:solidFill>
            </a:endParaRPr>
          </a:p>
          <a:p>
            <a:pPr marL="430054" indent="0" defTabSz="251861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prstClr val="black"/>
              </a:solidFill>
              <a:latin typeface="Vitesse Light"/>
            </a:endParaRPr>
          </a:p>
          <a:p>
            <a:pPr marL="430054" indent="0" defTabSz="251861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prstClr val="black"/>
              </a:solidFill>
              <a:latin typeface="Vitesse Light"/>
            </a:endParaRPr>
          </a:p>
          <a:p>
            <a:pPr marL="430054" indent="0" defTabSz="251861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prstClr val="black"/>
              </a:solidFill>
              <a:latin typeface="Vitesse Light"/>
            </a:endParaRPr>
          </a:p>
          <a:p>
            <a:pPr marL="430054" indent="0" defTabSz="251861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prstClr val="black"/>
              </a:solidFill>
              <a:latin typeface="Vitesse Light"/>
            </a:endParaRPr>
          </a:p>
          <a:p>
            <a:pPr marL="430054" indent="0" defTabSz="251861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prstClr val="black"/>
              </a:solidFill>
              <a:latin typeface="Vitesse Light"/>
            </a:endParaRPr>
          </a:p>
          <a:p>
            <a:pPr marL="430054" indent="0" defTabSz="251861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prstClr val="black"/>
              </a:solidFill>
              <a:latin typeface="Vitesse Light"/>
            </a:endParaRPr>
          </a:p>
          <a:p>
            <a:pPr marL="430054" indent="0" defTabSz="251861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prstClr val="black"/>
              </a:solidFill>
              <a:latin typeface="Vitesse Light"/>
            </a:endParaRPr>
          </a:p>
          <a:p>
            <a:pPr marL="430054" indent="0" defTabSz="251861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prstClr val="black"/>
              </a:solidFill>
              <a:latin typeface="Vitesse Light"/>
            </a:endParaRPr>
          </a:p>
          <a:p>
            <a:pPr marL="430054" indent="0" defTabSz="251861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prstClr val="black"/>
              </a:solidFill>
              <a:latin typeface="Vitesse Light"/>
            </a:endParaRPr>
          </a:p>
          <a:p>
            <a:pPr marL="430054" indent="0" defTabSz="251861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prstClr val="black"/>
              </a:solidFill>
              <a:latin typeface="Vitesse Light"/>
            </a:endParaRPr>
          </a:p>
          <a:p>
            <a:pPr marL="430054" indent="0" defTabSz="251861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prstClr val="black"/>
              </a:solidFill>
              <a:latin typeface="Vitesse Light"/>
            </a:endParaRPr>
          </a:p>
          <a:p>
            <a:pPr marL="430054" indent="0" defTabSz="251861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prstClr val="black"/>
              </a:solidFill>
              <a:latin typeface="Vitesse Light"/>
            </a:endParaRPr>
          </a:p>
          <a:p>
            <a:pPr marL="430054" indent="0" defTabSz="251861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prstClr val="black"/>
              </a:solidFill>
              <a:latin typeface="Vitesse Light"/>
            </a:endParaRPr>
          </a:p>
          <a:p>
            <a:pPr marL="430054" indent="0" defTabSz="251861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prstClr val="black"/>
              </a:solidFill>
              <a:latin typeface="Vitesse Light"/>
            </a:endParaRPr>
          </a:p>
          <a:p>
            <a:pPr marL="430054" indent="0" defTabSz="251861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prstClr val="black"/>
              </a:solidFill>
              <a:latin typeface="Vitesse Light"/>
            </a:endParaRPr>
          </a:p>
          <a:p>
            <a:pPr marL="430054" indent="0" defTabSz="251861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prstClr val="black"/>
              </a:solidFill>
              <a:latin typeface="Vitesse Light"/>
            </a:endParaRPr>
          </a:p>
          <a:p>
            <a:pPr marL="430054" indent="0" defTabSz="251861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prstClr val="black"/>
              </a:solidFill>
              <a:latin typeface="Vitesse Light"/>
            </a:endParaRPr>
          </a:p>
          <a:p>
            <a:pPr marL="680085" indent="0" defTabSz="629653" fontAlgn="auto">
              <a:spcBef>
                <a:spcPts val="540"/>
              </a:spcBef>
              <a:spcAft>
                <a:spcPts val="540"/>
              </a:spcAft>
              <a:buNone/>
              <a:defRPr/>
            </a:pPr>
            <a:endParaRPr lang="en-US" sz="2520" dirty="0">
              <a:solidFill>
                <a:prstClr val="black"/>
              </a:solidFill>
            </a:endParaRPr>
          </a:p>
          <a:p>
            <a:pPr marL="1072992" indent="-392907" defTabSz="629653" fontAlgn="auto">
              <a:spcBef>
                <a:spcPts val="540"/>
              </a:spcBef>
              <a:spcAft>
                <a:spcPts val="540"/>
              </a:spcAft>
              <a:defRPr/>
            </a:pPr>
            <a:endParaRPr lang="en-US" sz="2520" dirty="0">
              <a:solidFill>
                <a:prstClr val="black"/>
              </a:solidFill>
            </a:endParaRPr>
          </a:p>
          <a:p>
            <a:pPr marL="1072992" indent="-392907" defTabSz="629653" fontAlgn="auto">
              <a:spcBef>
                <a:spcPts val="540"/>
              </a:spcBef>
              <a:spcAft>
                <a:spcPts val="540"/>
              </a:spcAft>
              <a:defRPr/>
            </a:pPr>
            <a:endParaRPr lang="en-US" sz="2520" dirty="0">
              <a:solidFill>
                <a:prstClr val="black"/>
              </a:solidFill>
            </a:endParaRPr>
          </a:p>
          <a:p>
            <a:pPr marL="1072992" indent="-392907" defTabSz="629653" fontAlgn="auto">
              <a:spcBef>
                <a:spcPts val="540"/>
              </a:spcBef>
              <a:spcAft>
                <a:spcPts val="540"/>
              </a:spcAft>
              <a:defRPr/>
            </a:pPr>
            <a:endParaRPr lang="en-US" sz="2520" dirty="0">
              <a:solidFill>
                <a:prstClr val="black"/>
              </a:solidFill>
            </a:endParaRPr>
          </a:p>
          <a:p>
            <a:pPr marL="1072992" indent="-392907" defTabSz="629653" fontAlgn="auto">
              <a:spcBef>
                <a:spcPts val="540"/>
              </a:spcBef>
              <a:spcAft>
                <a:spcPts val="540"/>
              </a:spcAft>
              <a:defRPr/>
            </a:pPr>
            <a:endParaRPr lang="en-US" sz="2520" dirty="0">
              <a:solidFill>
                <a:prstClr val="black"/>
              </a:solidFill>
            </a:endParaRPr>
          </a:p>
          <a:p>
            <a:pPr marL="1072992" indent="-392907" defTabSz="629653" fontAlgn="auto">
              <a:spcBef>
                <a:spcPts val="540"/>
              </a:spcBef>
              <a:spcAft>
                <a:spcPts val="540"/>
              </a:spcAft>
              <a:defRPr/>
            </a:pPr>
            <a:endParaRPr lang="en-US" sz="2520" dirty="0">
              <a:solidFill>
                <a:prstClr val="black"/>
              </a:solidFill>
            </a:endParaRPr>
          </a:p>
          <a:p>
            <a:pPr marL="1072992" indent="-392907" defTabSz="629653" fontAlgn="auto">
              <a:spcBef>
                <a:spcPts val="540"/>
              </a:spcBef>
              <a:spcAft>
                <a:spcPts val="540"/>
              </a:spcAft>
              <a:defRPr/>
            </a:pPr>
            <a:endParaRPr lang="en-US" sz="2520" dirty="0">
              <a:solidFill>
                <a:prstClr val="black"/>
              </a:solidFill>
            </a:endParaRPr>
          </a:p>
          <a:p>
            <a:pPr marL="680085" indent="0" defTabSz="629653" fontAlgn="auto">
              <a:spcBef>
                <a:spcPts val="540"/>
              </a:spcBef>
              <a:spcAft>
                <a:spcPts val="540"/>
              </a:spcAft>
              <a:buNone/>
              <a:defRPr/>
            </a:pPr>
            <a:endParaRPr lang="en-US" sz="2520" dirty="0">
              <a:solidFill>
                <a:prstClr val="black"/>
              </a:solidFill>
            </a:endParaRPr>
          </a:p>
          <a:p>
            <a:pPr marL="680085" indent="0" defTabSz="629653" fontAlgn="auto">
              <a:spcBef>
                <a:spcPts val="540"/>
              </a:spcBef>
              <a:spcAft>
                <a:spcPts val="540"/>
              </a:spcAft>
              <a:buNone/>
              <a:defRPr/>
            </a:pPr>
            <a:endParaRPr lang="en-US" sz="2520" dirty="0">
              <a:solidFill>
                <a:prstClr val="black"/>
              </a:solidFill>
            </a:endParaRPr>
          </a:p>
          <a:p>
            <a:pPr marL="1072992" indent="-392907" defTabSz="629653" fontAlgn="auto">
              <a:spcBef>
                <a:spcPts val="540"/>
              </a:spcBef>
              <a:spcAft>
                <a:spcPts val="540"/>
              </a:spcAft>
              <a:defRPr/>
            </a:pPr>
            <a:endParaRPr lang="en-US" sz="2520" dirty="0">
              <a:solidFill>
                <a:prstClr val="black"/>
              </a:solidFill>
            </a:endParaRPr>
          </a:p>
          <a:p>
            <a:pPr marL="1072992" indent="-392907" defTabSz="629653" fontAlgn="auto">
              <a:spcBef>
                <a:spcPts val="540"/>
              </a:spcBef>
              <a:spcAft>
                <a:spcPts val="540"/>
              </a:spcAft>
              <a:defRPr/>
            </a:pPr>
            <a:endParaRPr lang="en-US" sz="2520" dirty="0">
              <a:solidFill>
                <a:prstClr val="black"/>
              </a:solidFill>
            </a:endParaRPr>
          </a:p>
          <a:p>
            <a:pPr marL="1072992" indent="-392907" defTabSz="629653" fontAlgn="auto">
              <a:spcBef>
                <a:spcPts val="540"/>
              </a:spcBef>
              <a:spcAft>
                <a:spcPts val="540"/>
              </a:spcAft>
              <a:defRPr/>
            </a:pPr>
            <a:endParaRPr lang="en-US" sz="2520" dirty="0">
              <a:solidFill>
                <a:prstClr val="black"/>
              </a:solidFill>
            </a:endParaRPr>
          </a:p>
          <a:p>
            <a:pPr marL="1072992" indent="-392907" defTabSz="629653" fontAlgn="auto">
              <a:spcBef>
                <a:spcPts val="540"/>
              </a:spcBef>
              <a:spcAft>
                <a:spcPts val="540"/>
              </a:spcAft>
              <a:defRPr/>
            </a:pPr>
            <a:endParaRPr lang="en-US" sz="2520" dirty="0">
              <a:solidFill>
                <a:prstClr val="black"/>
              </a:solidFill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9684033" y="22257994"/>
            <a:ext cx="17705077" cy="612638"/>
          </a:xfrm>
          <a:prstGeom prst="rect">
            <a:avLst/>
          </a:prstGeom>
          <a:solidFill>
            <a:srgbClr val="1E4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9184" tIns="164592" rIns="329184" bIns="16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148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92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BCF082-ECF4-5040-84C0-A407BD37C775}"/>
              </a:ext>
            </a:extLst>
          </p:cNvPr>
          <p:cNvSpPr/>
          <p:nvPr/>
        </p:nvSpPr>
        <p:spPr>
          <a:xfrm>
            <a:off x="9721613" y="3578716"/>
            <a:ext cx="17700559" cy="18639240"/>
          </a:xfrm>
          <a:prstGeom prst="rect">
            <a:avLst/>
          </a:prstGeom>
          <a:solidFill>
            <a:srgbClr val="1E4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9184" tIns="164592" rIns="329184" bIns="16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148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592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093FE3-F878-5443-8B7E-3D877DF7A271}"/>
              </a:ext>
            </a:extLst>
          </p:cNvPr>
          <p:cNvSpPr txBox="1"/>
          <p:nvPr/>
        </p:nvSpPr>
        <p:spPr>
          <a:xfrm>
            <a:off x="10279189" y="3512912"/>
            <a:ext cx="16625348" cy="9374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1148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990" dirty="0">
                <a:solidFill>
                  <a:prstClr val="white"/>
                </a:solidFill>
                <a:cs typeface="Arial" panose="020B0604020202020204" pitchFamily="34" charset="0"/>
              </a:rPr>
              <a:t>Investigating what survey items will best assess the occupational </a:t>
            </a:r>
            <a:r>
              <a:rPr lang="en-US" sz="9990">
                <a:solidFill>
                  <a:prstClr val="white"/>
                </a:solidFill>
                <a:cs typeface="Arial" panose="020B0604020202020204" pitchFamily="34" charset="0"/>
              </a:rPr>
              <a:t>health psychology (OHP) </a:t>
            </a:r>
            <a:r>
              <a:rPr lang="en-US" sz="9990" dirty="0">
                <a:solidFill>
                  <a:prstClr val="white"/>
                </a:solidFill>
                <a:cs typeface="Arial" panose="020B0604020202020204" pitchFamily="34" charset="0"/>
              </a:rPr>
              <a:t>science-practice gap among health professionals</a:t>
            </a:r>
          </a:p>
          <a:p>
            <a:pPr defTabSz="41148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86A41-1817-5E4E-AFD0-F51B16D6227B}"/>
              </a:ext>
            </a:extLst>
          </p:cNvPr>
          <p:cNvSpPr txBox="1"/>
          <p:nvPr/>
        </p:nvSpPr>
        <p:spPr>
          <a:xfrm>
            <a:off x="10592422" y="13060106"/>
            <a:ext cx="1626196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148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480" b="1" dirty="0">
                <a:solidFill>
                  <a:prstClr val="white"/>
                </a:solidFill>
                <a:cs typeface="Arial" panose="020B0604020202020204" pitchFamily="34" charset="0"/>
              </a:rPr>
              <a:t>Research Questions:</a:t>
            </a:r>
            <a:endParaRPr lang="en-US" sz="6480" b="1" baseline="30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8CAC7059-06AF-BB44-A681-EAF8495B2660}"/>
              </a:ext>
            </a:extLst>
          </p:cNvPr>
          <p:cNvSpPr/>
          <p:nvPr/>
        </p:nvSpPr>
        <p:spPr>
          <a:xfrm>
            <a:off x="9729570" y="12882247"/>
            <a:ext cx="17624997" cy="9375746"/>
          </a:xfrm>
          <a:prstGeom prst="frame">
            <a:avLst>
              <a:gd name="adj1" fmla="val 13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1148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05B876-6606-044C-9A65-88B56ED5840E}"/>
              </a:ext>
            </a:extLst>
          </p:cNvPr>
          <p:cNvSpPr txBox="1"/>
          <p:nvPr/>
        </p:nvSpPr>
        <p:spPr>
          <a:xfrm>
            <a:off x="27850248" y="18159316"/>
            <a:ext cx="644251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148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30" dirty="0">
                <a:solidFill>
                  <a:prstClr val="black"/>
                </a:solidFill>
                <a:cs typeface="Arial" panose="020B0604020202020204" pitchFamily="34" charset="0"/>
              </a:rPr>
              <a:t>References</a:t>
            </a:r>
            <a:br>
              <a:rPr lang="en-US" sz="1530" dirty="0">
                <a:solidFill>
                  <a:prstClr val="black"/>
                </a:solidFill>
                <a:cs typeface="Arial" panose="020B0604020202020204" pitchFamily="34" charset="0"/>
              </a:rPr>
            </a:br>
            <a:endParaRPr lang="en-US" sz="153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41148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30" baseline="30000" dirty="0">
                <a:solidFill>
                  <a:prstClr val="black"/>
                </a:solidFill>
                <a:cs typeface="Arial" panose="020B0604020202020204" pitchFamily="34" charset="0"/>
              </a:rPr>
              <a:t>1</a:t>
            </a:r>
            <a:r>
              <a:rPr lang="en-US" sz="1530" dirty="0">
                <a:solidFill>
                  <a:srgbClr val="222222"/>
                </a:solidFill>
                <a:cs typeface="Arial" panose="020B0604020202020204" pitchFamily="34" charset="0"/>
              </a:rPr>
              <a:t>Rynes, S. L., Colbert, A. E., &amp; Brown, K. G. (2002). HR professionals' beliefs about effective human resource practices: Correspondence between research and practice. </a:t>
            </a:r>
            <a:r>
              <a:rPr lang="en-US" sz="1530" i="1" dirty="0">
                <a:solidFill>
                  <a:srgbClr val="222222"/>
                </a:solidFill>
                <a:cs typeface="Arial" panose="020B0604020202020204" pitchFamily="34" charset="0"/>
              </a:rPr>
              <a:t>Human Resource Management</a:t>
            </a:r>
            <a:r>
              <a:rPr lang="en-US" sz="1530" dirty="0">
                <a:solidFill>
                  <a:srgbClr val="222222"/>
                </a:solidFill>
                <a:cs typeface="Arial" panose="020B0604020202020204" pitchFamily="34" charset="0"/>
              </a:rPr>
              <a:t>, </a:t>
            </a:r>
            <a:r>
              <a:rPr lang="en-US" sz="1530" i="1" dirty="0">
                <a:solidFill>
                  <a:srgbClr val="222222"/>
                </a:solidFill>
                <a:cs typeface="Arial" panose="020B0604020202020204" pitchFamily="34" charset="0"/>
              </a:rPr>
              <a:t>41</a:t>
            </a:r>
            <a:r>
              <a:rPr lang="en-US" sz="1530" dirty="0">
                <a:solidFill>
                  <a:srgbClr val="222222"/>
                </a:solidFill>
                <a:cs typeface="Arial" panose="020B0604020202020204" pitchFamily="34" charset="0"/>
              </a:rPr>
              <a:t>, 149-174.</a:t>
            </a:r>
          </a:p>
          <a:p>
            <a:pPr defTabSz="41148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3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defTabSz="41148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30" baseline="30000" dirty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r>
              <a:rPr lang="en-US" sz="1530" dirty="0">
                <a:solidFill>
                  <a:srgbClr val="222222"/>
                </a:solidFill>
                <a:cs typeface="Arial" panose="020B0604020202020204" pitchFamily="34" charset="0"/>
              </a:rPr>
              <a:t>Fisher, P. A., </a:t>
            </a:r>
            <a:r>
              <a:rPr lang="en-US" sz="1530" dirty="0" err="1">
                <a:solidFill>
                  <a:srgbClr val="222222"/>
                </a:solidFill>
                <a:cs typeface="Arial" panose="020B0604020202020204" pitchFamily="34" charset="0"/>
              </a:rPr>
              <a:t>Risavy</a:t>
            </a:r>
            <a:r>
              <a:rPr lang="en-US" sz="1530" dirty="0">
                <a:solidFill>
                  <a:srgbClr val="222222"/>
                </a:solidFill>
                <a:cs typeface="Arial" panose="020B0604020202020204" pitchFamily="34" charset="0"/>
              </a:rPr>
              <a:t>, S. D., </a:t>
            </a:r>
            <a:r>
              <a:rPr lang="en-US" sz="1530" dirty="0" err="1">
                <a:solidFill>
                  <a:srgbClr val="222222"/>
                </a:solidFill>
                <a:cs typeface="Arial" panose="020B0604020202020204" pitchFamily="34" charset="0"/>
              </a:rPr>
              <a:t>Robie</a:t>
            </a:r>
            <a:r>
              <a:rPr lang="en-US" sz="1530" dirty="0">
                <a:solidFill>
                  <a:srgbClr val="222222"/>
                </a:solidFill>
                <a:cs typeface="Arial" panose="020B0604020202020204" pitchFamily="34" charset="0"/>
              </a:rPr>
              <a:t>, C., König, C. J., Christiansen, N. D., </a:t>
            </a:r>
            <a:r>
              <a:rPr lang="en-US" sz="1530" dirty="0" err="1">
                <a:solidFill>
                  <a:srgbClr val="222222"/>
                </a:solidFill>
                <a:cs typeface="Arial" panose="020B0604020202020204" pitchFamily="34" charset="0"/>
              </a:rPr>
              <a:t>Tett</a:t>
            </a:r>
            <a:r>
              <a:rPr lang="en-US" sz="1530" dirty="0">
                <a:solidFill>
                  <a:srgbClr val="222222"/>
                </a:solidFill>
                <a:cs typeface="Arial" panose="020B0604020202020204" pitchFamily="34" charset="0"/>
              </a:rPr>
              <a:t>, R. P., &amp; </a:t>
            </a:r>
            <a:r>
              <a:rPr lang="en-US" sz="1530" dirty="0" err="1">
                <a:solidFill>
                  <a:srgbClr val="222222"/>
                </a:solidFill>
                <a:cs typeface="Arial" panose="020B0604020202020204" pitchFamily="34" charset="0"/>
              </a:rPr>
              <a:t>Simonet</a:t>
            </a:r>
            <a:r>
              <a:rPr lang="en-US" sz="1530" dirty="0">
                <a:solidFill>
                  <a:srgbClr val="222222"/>
                </a:solidFill>
                <a:cs typeface="Arial" panose="020B0604020202020204" pitchFamily="34" charset="0"/>
              </a:rPr>
              <a:t>, D. V. (2021). Selection myths: A conceptual replication of HR professionals’ beliefs about effective human resource practices in the US and Canada. </a:t>
            </a:r>
            <a:r>
              <a:rPr lang="en-US" sz="1530" i="1" dirty="0">
                <a:solidFill>
                  <a:srgbClr val="222222"/>
                </a:solidFill>
                <a:cs typeface="Arial" panose="020B0604020202020204" pitchFamily="34" charset="0"/>
              </a:rPr>
              <a:t>Journal of Personnel Psychology</a:t>
            </a:r>
            <a:r>
              <a:rPr lang="en-US" sz="1530" dirty="0">
                <a:solidFill>
                  <a:srgbClr val="222222"/>
                </a:solidFill>
                <a:cs typeface="Arial" panose="020B0604020202020204" pitchFamily="34" charset="0"/>
              </a:rPr>
              <a:t>, </a:t>
            </a:r>
            <a:r>
              <a:rPr lang="en-US" sz="1530" i="1" dirty="0">
                <a:solidFill>
                  <a:srgbClr val="222222"/>
                </a:solidFill>
                <a:cs typeface="Arial" panose="020B0604020202020204" pitchFamily="34" charset="0"/>
              </a:rPr>
              <a:t>20</a:t>
            </a:r>
            <a:r>
              <a:rPr lang="en-US" sz="1530" dirty="0">
                <a:solidFill>
                  <a:srgbClr val="222222"/>
                </a:solidFill>
                <a:cs typeface="Arial" panose="020B0604020202020204" pitchFamily="34" charset="0"/>
              </a:rPr>
              <a:t>, 51-79.</a:t>
            </a:r>
            <a:endParaRPr lang="en-US" sz="1530" baseline="30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41148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30" baseline="30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defTabSz="41148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30" baseline="30000" dirty="0">
                <a:solidFill>
                  <a:prstClr val="black"/>
                </a:solidFill>
                <a:cs typeface="Arial" panose="020B0604020202020204" pitchFamily="34" charset="0"/>
              </a:rPr>
              <a:t>3</a:t>
            </a:r>
            <a:r>
              <a:rPr lang="en-US" sz="1530" dirty="0">
                <a:solidFill>
                  <a:srgbClr val="222222"/>
                </a:solidFill>
                <a:cs typeface="Arial" panose="020B0604020202020204" pitchFamily="34" charset="0"/>
              </a:rPr>
              <a:t>DeVellis, R. (2012). </a:t>
            </a:r>
            <a:r>
              <a:rPr lang="en-US" sz="1530" i="1" dirty="0">
                <a:solidFill>
                  <a:srgbClr val="222222"/>
                </a:solidFill>
                <a:cs typeface="Arial" panose="020B0604020202020204" pitchFamily="34" charset="0"/>
              </a:rPr>
              <a:t>Scale development: Theory and applications</a:t>
            </a:r>
            <a:r>
              <a:rPr lang="en-US" sz="1530" dirty="0">
                <a:solidFill>
                  <a:srgbClr val="222222"/>
                </a:solidFill>
                <a:cs typeface="Arial" panose="020B0604020202020204" pitchFamily="34" charset="0"/>
              </a:rPr>
              <a:t>. Sage.</a:t>
            </a:r>
          </a:p>
          <a:p>
            <a:pPr defTabSz="41148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3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defTabSz="41148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30" baseline="30000" dirty="0">
                <a:solidFill>
                  <a:prstClr val="black"/>
                </a:solidFill>
                <a:cs typeface="Arial" panose="020B0604020202020204" pitchFamily="34" charset="0"/>
              </a:rPr>
              <a:t>4</a:t>
            </a:r>
            <a:r>
              <a:rPr lang="en-US" sz="1530" dirty="0">
                <a:solidFill>
                  <a:srgbClr val="222222"/>
                </a:solidFill>
                <a:cs typeface="Arial" panose="020B0604020202020204" pitchFamily="34" charset="0"/>
              </a:rPr>
              <a:t>Raykov, T., &amp; </a:t>
            </a:r>
            <a:r>
              <a:rPr lang="en-US" sz="1530" dirty="0" err="1">
                <a:solidFill>
                  <a:srgbClr val="222222"/>
                </a:solidFill>
                <a:cs typeface="Arial" panose="020B0604020202020204" pitchFamily="34" charset="0"/>
              </a:rPr>
              <a:t>Marcoulides</a:t>
            </a:r>
            <a:r>
              <a:rPr lang="en-US" sz="1530" dirty="0">
                <a:solidFill>
                  <a:srgbClr val="222222"/>
                </a:solidFill>
                <a:cs typeface="Arial" panose="020B0604020202020204" pitchFamily="34" charset="0"/>
              </a:rPr>
              <a:t>, G. A. (2011). </a:t>
            </a:r>
            <a:r>
              <a:rPr lang="en-US" sz="1530" i="1" dirty="0">
                <a:solidFill>
                  <a:srgbClr val="222222"/>
                </a:solidFill>
                <a:cs typeface="Arial" panose="020B0604020202020204" pitchFamily="34" charset="0"/>
              </a:rPr>
              <a:t>Introduction to psychometric theory</a:t>
            </a:r>
            <a:r>
              <a:rPr lang="en-US" sz="1530" dirty="0">
                <a:solidFill>
                  <a:srgbClr val="222222"/>
                </a:solidFill>
                <a:cs typeface="Arial" panose="020B0604020202020204" pitchFamily="34" charset="0"/>
              </a:rPr>
              <a:t>. Routledge.</a:t>
            </a:r>
            <a:endParaRPr lang="en-US" sz="153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9" name="Title 18">
            <a:extLst>
              <a:ext uri="{FF2B5EF4-FFF2-40B4-BE49-F238E27FC236}">
                <a16:creationId xmlns:a16="http://schemas.microsoft.com/office/drawing/2014/main" id="{C4412CF4-22C3-4486-BDBD-319CD25AEB80}"/>
              </a:ext>
            </a:extLst>
          </p:cNvPr>
          <p:cNvSpPr txBox="1">
            <a:spLocks/>
          </p:cNvSpPr>
          <p:nvPr/>
        </p:nvSpPr>
        <p:spPr>
          <a:xfrm>
            <a:off x="8258023" y="1469221"/>
            <a:ext cx="25789830" cy="1883593"/>
          </a:xfrm>
          <a:prstGeom prst="rect">
            <a:avLst/>
          </a:prstGeom>
        </p:spPr>
        <p:txBody>
          <a:bodyPr vert="horz" wrap="square" lIns="329184" tIns="329184" rIns="329184" bIns="329184" rtlCol="0" anchor="b" anchorCtr="0">
            <a:spAutoFit/>
          </a:bodyPr>
          <a:lstStyle>
            <a:lvl1pPr algn="l" defTabSz="699614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tx2"/>
                </a:solidFill>
                <a:latin typeface="Vitesse Light" charset="0"/>
                <a:ea typeface="Vitesse Light" charset="0"/>
                <a:cs typeface="Vitesse Light" charset="0"/>
              </a:defRPr>
            </a:lvl1pPr>
          </a:lstStyle>
          <a:p>
            <a:pPr algn="r" defTabSz="2518610" fontAlgn="auto">
              <a:spcAft>
                <a:spcPts val="0"/>
              </a:spcAft>
            </a:pPr>
            <a:r>
              <a:rPr lang="en-US" sz="396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Kunz, </a:t>
            </a:r>
            <a:r>
              <a:rPr lang="en-US" sz="396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Gwenith</a:t>
            </a:r>
            <a:r>
              <a:rPr lang="en-US" sz="396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G. Fisher, Richard Boustred</a:t>
            </a:r>
          </a:p>
          <a:p>
            <a:pPr algn="r" defTabSz="2518610" fontAlgn="auto">
              <a:spcAft>
                <a:spcPts val="0"/>
              </a:spcAft>
            </a:pPr>
            <a:r>
              <a:rPr lang="en-US" sz="396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State University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E2445995-E4BB-4571-9F8A-E5C8315F70A1}"/>
              </a:ext>
            </a:extLst>
          </p:cNvPr>
          <p:cNvGraphicFramePr>
            <a:graphicFrameLocks noGrp="1"/>
          </p:cNvGraphicFramePr>
          <p:nvPr/>
        </p:nvGraphicFramePr>
        <p:xfrm>
          <a:off x="27583606" y="3538675"/>
          <a:ext cx="6965612" cy="145466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23898">
                  <a:extLst>
                    <a:ext uri="{9D8B030D-6E8A-4147-A177-3AD203B41FA5}">
                      <a16:colId xmlns:a16="http://schemas.microsoft.com/office/drawing/2014/main" val="637454232"/>
                    </a:ext>
                  </a:extLst>
                </a:gridCol>
                <a:gridCol w="1941714">
                  <a:extLst>
                    <a:ext uri="{9D8B030D-6E8A-4147-A177-3AD203B41FA5}">
                      <a16:colId xmlns:a16="http://schemas.microsoft.com/office/drawing/2014/main" val="777090168"/>
                    </a:ext>
                  </a:extLst>
                </a:gridCol>
              </a:tblGrid>
              <a:tr h="1029425"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 Items</a:t>
                      </a:r>
                    </a:p>
                  </a:txBody>
                  <a:tcPr marL="82296" marR="82296" marT="41148" marB="41148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Evidence</a:t>
                      </a:r>
                    </a:p>
                  </a:txBody>
                  <a:tcPr marL="82296" marR="82296" marT="41148" marB="41148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768114"/>
                  </a:ext>
                </a:extLst>
              </a:tr>
              <a:tr h="1356299"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Within organizations, mindfulness meditation interventions reduce stress most </a:t>
                      </a:r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(False) 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(Richardson &amp; Rothstein, 2008)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3638314407"/>
                  </a:ext>
                </a:extLst>
              </a:tr>
              <a:tr h="1778258"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best way to recover from work is by mastering a hobby (False)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Sonnentag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Fritz, 2014)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2149480878"/>
                  </a:ext>
                </a:extLst>
              </a:tr>
              <a:tr h="2622180"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Approximately half of organizations offer workplace health promotion programs to employees (True)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(Integrated Benefits Institute, 2022)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890411948"/>
                  </a:ext>
                </a:extLst>
              </a:tr>
              <a:tr h="1689798"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Females are more likely to experience accidents in the workplace than males </a:t>
                      </a:r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(False)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(Jo et al., 2017)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3419199764"/>
                  </a:ext>
                </a:extLst>
              </a:tr>
              <a:tr h="2200219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Compared to sleep-impaired workers, well-rested workers are less likely to engage in unethical behavior (True)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(Welsh et al., 2018)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2700086052"/>
                  </a:ext>
                </a:extLst>
              </a:tr>
              <a:tr h="1778258"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Workplace accidents are more likely to happen when employees feel pressure to meet deadlines (True)</a:t>
                      </a:r>
                      <a:endParaRPr lang="en-US" sz="2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(Kaplan &amp; </a:t>
                      </a:r>
                      <a:r>
                        <a:rPr lang="en-US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Tetrick</a:t>
                      </a:r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2011)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4217745873"/>
                  </a:ext>
                </a:extLst>
              </a:tr>
              <a:tr h="2092200">
                <a:tc>
                  <a:txBody>
                    <a:bodyPr/>
                    <a:lstStyle/>
                    <a:p>
                      <a:r>
                        <a:rPr lang="en-US" sz="2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When employees have a free workplace health promotion program available to them, typically more than half utilize it </a:t>
                      </a:r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(False)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(Lier et al., 2019)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3971876348"/>
                  </a:ext>
                </a:extLst>
              </a:tr>
            </a:tbl>
          </a:graphicData>
        </a:graphic>
      </p:graphicFrame>
      <p:sp>
        <p:nvSpPr>
          <p:cNvPr id="43" name="Rounded Rectangle 44">
            <a:extLst>
              <a:ext uri="{FF2B5EF4-FFF2-40B4-BE49-F238E27FC236}">
                <a16:creationId xmlns:a16="http://schemas.microsoft.com/office/drawing/2014/main" id="{55E5BD6C-7F6B-4851-9528-D9AA6240FE2A}"/>
              </a:ext>
            </a:extLst>
          </p:cNvPr>
          <p:cNvSpPr/>
          <p:nvPr/>
        </p:nvSpPr>
        <p:spPr>
          <a:xfrm>
            <a:off x="10254890" y="20012524"/>
            <a:ext cx="11052769" cy="18834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1148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A42BCA-8F2A-4BFE-816D-F4613CF275A6}"/>
              </a:ext>
            </a:extLst>
          </p:cNvPr>
          <p:cNvSpPr txBox="1"/>
          <p:nvPr/>
        </p:nvSpPr>
        <p:spPr>
          <a:xfrm>
            <a:off x="9899937" y="19990906"/>
            <a:ext cx="1140841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148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760" dirty="0">
                <a:solidFill>
                  <a:prstClr val="black"/>
                </a:solidFill>
                <a:cs typeface="Arial" panose="020B0604020202020204" pitchFamily="34" charset="0"/>
              </a:rPr>
              <a:t>Do items measure something of practical importance?</a:t>
            </a:r>
          </a:p>
        </p:txBody>
      </p:sp>
      <p:sp>
        <p:nvSpPr>
          <p:cNvPr id="37" name="Rounded Rectangle 44">
            <a:extLst>
              <a:ext uri="{FF2B5EF4-FFF2-40B4-BE49-F238E27FC236}">
                <a16:creationId xmlns:a16="http://schemas.microsoft.com/office/drawing/2014/main" id="{33068E06-A2D5-4CC9-96C7-F6459C40B07E}"/>
              </a:ext>
            </a:extLst>
          </p:cNvPr>
          <p:cNvSpPr/>
          <p:nvPr/>
        </p:nvSpPr>
        <p:spPr>
          <a:xfrm>
            <a:off x="10241468" y="17233966"/>
            <a:ext cx="11052769" cy="18834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1148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FAACF62-483D-4E37-811D-BFC2744E70A8}"/>
              </a:ext>
            </a:extLst>
          </p:cNvPr>
          <p:cNvSpPr txBox="1"/>
          <p:nvPr/>
        </p:nvSpPr>
        <p:spPr>
          <a:xfrm>
            <a:off x="10158952" y="17180542"/>
            <a:ext cx="1097908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148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760" dirty="0">
                <a:solidFill>
                  <a:prstClr val="black"/>
                </a:solidFill>
                <a:cs typeface="Arial" panose="020B0604020202020204" pitchFamily="34" charset="0"/>
              </a:rPr>
              <a:t>Are items clear and easy to understand?</a:t>
            </a:r>
          </a:p>
        </p:txBody>
      </p:sp>
      <p:sp>
        <p:nvSpPr>
          <p:cNvPr id="40" name="Rounded Rectangle 44">
            <a:extLst>
              <a:ext uri="{FF2B5EF4-FFF2-40B4-BE49-F238E27FC236}">
                <a16:creationId xmlns:a16="http://schemas.microsoft.com/office/drawing/2014/main" id="{237064BE-32DA-4B6D-8A6E-18339D635B2B}"/>
              </a:ext>
            </a:extLst>
          </p:cNvPr>
          <p:cNvSpPr/>
          <p:nvPr/>
        </p:nvSpPr>
        <p:spPr>
          <a:xfrm>
            <a:off x="10259616" y="14476039"/>
            <a:ext cx="11052769" cy="18834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1148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57AD00-74A9-8945-BCD3-2875DFCCDC71}"/>
              </a:ext>
            </a:extLst>
          </p:cNvPr>
          <p:cNvSpPr txBox="1"/>
          <p:nvPr/>
        </p:nvSpPr>
        <p:spPr>
          <a:xfrm>
            <a:off x="10251238" y="14411491"/>
            <a:ext cx="1097908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148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760" dirty="0">
                <a:solidFill>
                  <a:prstClr val="black"/>
                </a:solidFill>
                <a:cs typeface="Arial" panose="020B0604020202020204" pitchFamily="34" charset="0"/>
              </a:rPr>
              <a:t>Are items consistent with </a:t>
            </a:r>
          </a:p>
          <a:p>
            <a:pPr algn="ctr" defTabSz="41148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760" dirty="0">
                <a:solidFill>
                  <a:prstClr val="black"/>
                </a:solidFill>
                <a:cs typeface="Arial" panose="020B0604020202020204" pitchFamily="34" charset="0"/>
              </a:rPr>
              <a:t>published findings?</a:t>
            </a:r>
          </a:p>
        </p:txBody>
      </p:sp>
      <p:sp>
        <p:nvSpPr>
          <p:cNvPr id="7" name="Rounded Rectangle 47">
            <a:extLst>
              <a:ext uri="{FF2B5EF4-FFF2-40B4-BE49-F238E27FC236}">
                <a16:creationId xmlns:a16="http://schemas.microsoft.com/office/drawing/2014/main" id="{041BF843-859C-D088-8374-00E1F6FF1A0B}"/>
              </a:ext>
            </a:extLst>
          </p:cNvPr>
          <p:cNvSpPr/>
          <p:nvPr/>
        </p:nvSpPr>
        <p:spPr>
          <a:xfrm>
            <a:off x="21809345" y="15154207"/>
            <a:ext cx="5059136" cy="25864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1148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E3361-15F0-1C74-FC34-82502DF23971}"/>
              </a:ext>
            </a:extLst>
          </p:cNvPr>
          <p:cNvSpPr txBox="1"/>
          <p:nvPr/>
        </p:nvSpPr>
        <p:spPr>
          <a:xfrm>
            <a:off x="22082925" y="15043607"/>
            <a:ext cx="4768497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148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760" dirty="0">
                <a:solidFill>
                  <a:prstClr val="black"/>
                </a:solidFill>
                <a:cs typeface="Arial" panose="020B0604020202020204" pitchFamily="34" charset="0"/>
              </a:rPr>
              <a:t>How can items be improved?</a:t>
            </a:r>
          </a:p>
          <a:p>
            <a:pPr algn="ctr" defTabSz="41148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576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ounded Rectangle 47">
            <a:extLst>
              <a:ext uri="{FF2B5EF4-FFF2-40B4-BE49-F238E27FC236}">
                <a16:creationId xmlns:a16="http://schemas.microsoft.com/office/drawing/2014/main" id="{D8FDB1B9-DCDE-00D1-B869-26FBFB93FB0F}"/>
              </a:ext>
            </a:extLst>
          </p:cNvPr>
          <p:cNvSpPr/>
          <p:nvPr/>
        </p:nvSpPr>
        <p:spPr>
          <a:xfrm>
            <a:off x="21806135" y="18887971"/>
            <a:ext cx="5059136" cy="25864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1148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2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E0A7FA-C0C8-5E82-30D5-4096F9762B83}"/>
              </a:ext>
            </a:extLst>
          </p:cNvPr>
          <p:cNvSpPr txBox="1"/>
          <p:nvPr/>
        </p:nvSpPr>
        <p:spPr>
          <a:xfrm>
            <a:off x="21990015" y="18766684"/>
            <a:ext cx="4768497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148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760" dirty="0">
                <a:solidFill>
                  <a:prstClr val="black"/>
                </a:solidFill>
                <a:cs typeface="Arial" panose="020B0604020202020204" pitchFamily="34" charset="0"/>
              </a:rPr>
              <a:t>Are there items that can be added?</a:t>
            </a:r>
          </a:p>
          <a:p>
            <a:pPr algn="ctr" defTabSz="41148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576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Placeholder 3">
            <a:extLst>
              <a:ext uri="{FF2B5EF4-FFF2-40B4-BE49-F238E27FC236}">
                <a16:creationId xmlns:a16="http://schemas.microsoft.com/office/drawing/2014/main" id="{18868D57-F73C-A843-A3B8-8F86551E00D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4762500" y="3543718"/>
            <a:ext cx="27051000" cy="1263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7333" dirty="0">
                <a:solidFill>
                  <a:schemeClr val="accent1"/>
                </a:solidFill>
                <a:latin typeface="Calibri" panose="020F0502020204030204" pitchFamily="34" charset="0"/>
              </a:rPr>
              <a:t>A Qualitative Exploration of Code-Switching in Black Employees</a:t>
            </a:r>
            <a:endParaRPr lang="en-US" altLang="en-US" sz="7333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Text Placeholder 4">
            <a:extLst>
              <a:ext uri="{FF2B5EF4-FFF2-40B4-BE49-F238E27FC236}">
                <a16:creationId xmlns:a16="http://schemas.microsoft.com/office/drawing/2014/main" id="{10861478-4B19-1243-BC61-D0AB16C2B507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4508500" y="4949970"/>
            <a:ext cx="27051000" cy="98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Shelby N. Davis, Courtney Bryant, Karina Olave, Danielle Gardner </a:t>
            </a:r>
          </a:p>
        </p:txBody>
      </p:sp>
      <p:sp>
        <p:nvSpPr>
          <p:cNvPr id="3077" name="Text Placeholder 5">
            <a:extLst>
              <a:ext uri="{FF2B5EF4-FFF2-40B4-BE49-F238E27FC236}">
                <a16:creationId xmlns:a16="http://schemas.microsoft.com/office/drawing/2014/main" id="{D93A9EBB-E5B7-D240-88F6-8940CE416EDE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019175" y="6141582"/>
            <a:ext cx="6096000" cy="98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9" name="Text Placeholder 7">
            <a:extLst>
              <a:ext uri="{FF2B5EF4-FFF2-40B4-BE49-F238E27FC236}">
                <a16:creationId xmlns:a16="http://schemas.microsoft.com/office/drawing/2014/main" id="{CB45B330-EAC1-B148-A88A-42FE12B34BF7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26107987" y="6141582"/>
            <a:ext cx="6096000" cy="98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endParaRPr lang="en-US" altLang="en-US" sz="55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0" name="Text Placeholder 8">
            <a:extLst>
              <a:ext uri="{FF2B5EF4-FFF2-40B4-BE49-F238E27FC236}">
                <a16:creationId xmlns:a16="http://schemas.microsoft.com/office/drawing/2014/main" id="{092B2CA2-C0C3-4740-B533-E0494631D2E8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1019175" y="13270220"/>
            <a:ext cx="6096000" cy="989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US" altLang="en-US" sz="55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2" name="Text Placeholder 10">
            <a:extLst>
              <a:ext uri="{FF2B5EF4-FFF2-40B4-BE49-F238E27FC236}">
                <a16:creationId xmlns:a16="http://schemas.microsoft.com/office/drawing/2014/main" id="{FC63459B-1FA4-D746-A33C-CD1981821ACF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 bwMode="auto">
          <a:xfrm>
            <a:off x="1019175" y="7125832"/>
            <a:ext cx="9498661" cy="6409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76231" indent="-476231">
              <a:buFont typeface="Arial" panose="020B0604020202020204" pitchFamily="34" charset="0"/>
              <a:buChar char="•"/>
            </a:pP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Code-switching (CS) occurs when people temporarily “switch on” or adjust behaviors to manage the impressions they make on others, typically for a desired outcome</a:t>
            </a:r>
          </a:p>
          <a:p>
            <a:pPr marL="476231" indent="-476231">
              <a:buFont typeface="Arial" panose="020B0604020202020204" pitchFamily="34" charset="0"/>
              <a:buChar char="•"/>
            </a:pP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Parallel-Constraint-Satisfaction Theory (PCST) posits that people consider common stereotypes and individual behavior as interpretations are shaped to match stereotypical expectations </a:t>
            </a:r>
          </a:p>
          <a:p>
            <a:pPr marL="476231" indent="-476231">
              <a:buFont typeface="Arial" panose="020B0604020202020204" pitchFamily="34" charset="0"/>
              <a:buChar char="•"/>
            </a:pP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Negative stereotypes of Black individuals can lead to biases at work; aware of these stereotypes, Black employees attempt to manage or shift their identities at work to match the norms and standards of professionalism </a:t>
            </a:r>
          </a:p>
          <a:p>
            <a:pPr marL="476231" indent="-476231">
              <a:buFont typeface="Arial" panose="020B0604020202020204" pitchFamily="34" charset="0"/>
              <a:buChar char="•"/>
            </a:pP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Research has found that CS reduces the amount of authenticity that Black employees exhibit at work, which can lead to decreased well-being </a:t>
            </a:r>
          </a:p>
        </p:txBody>
      </p:sp>
      <p:sp>
        <p:nvSpPr>
          <p:cNvPr id="3084" name="Text Placeholder 12">
            <a:extLst>
              <a:ext uri="{FF2B5EF4-FFF2-40B4-BE49-F238E27FC236}">
                <a16:creationId xmlns:a16="http://schemas.microsoft.com/office/drawing/2014/main" id="{2E7C554E-1B7C-B94E-A593-6B46F4EB4B86}"/>
              </a:ext>
            </a:extLst>
          </p:cNvPr>
          <p:cNvSpPr>
            <a:spLocks noGrp="1" noChangeArrowheads="1"/>
          </p:cNvSpPr>
          <p:nvPr>
            <p:ph type="body" sz="quarter" idx="20"/>
          </p:nvPr>
        </p:nvSpPr>
        <p:spPr bwMode="auto">
          <a:xfrm>
            <a:off x="26058163" y="7125832"/>
            <a:ext cx="9498662" cy="63292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This information could potentially: </a:t>
            </a:r>
          </a:p>
          <a:p>
            <a:pPr marL="476231" indent="-476231">
              <a:buFont typeface="Arial" panose="020B0604020202020204" pitchFamily="34" charset="0"/>
              <a:buChar char="•"/>
            </a:pP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Help future researchers assess the direct relationship between code-switching and occupational health hazards</a:t>
            </a:r>
          </a:p>
          <a:p>
            <a:pPr marL="476231" indent="-476231">
              <a:buFont typeface="Arial" panose="020B0604020202020204" pitchFamily="34" charset="0"/>
              <a:buChar char="•"/>
            </a:pP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Lead to the development and/or enhancement of organizational policies and procedures that aim to reduce biases that are influencing the need or desire to code-switch by Black employees </a:t>
            </a:r>
          </a:p>
          <a:p>
            <a:endParaRPr lang="en-US" alt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6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Directions: </a:t>
            </a:r>
          </a:p>
          <a:p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Using previous code-switching literature and the themes found in this study we hope to develop and validate a code-switching scale centered around Black employees' experiences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endParaRPr lang="en-US" altLang="en-US"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231" indent="-476231"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231" indent="-476231"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6" name="Text Placeholder 14">
            <a:extLst>
              <a:ext uri="{FF2B5EF4-FFF2-40B4-BE49-F238E27FC236}">
                <a16:creationId xmlns:a16="http://schemas.microsoft.com/office/drawing/2014/main" id="{C3F6C5AF-5BEC-1944-AAC8-A770F79B1EBA}"/>
              </a:ext>
            </a:extLst>
          </p:cNvPr>
          <p:cNvSpPr>
            <a:spLocks noGrp="1" noChangeArrowheads="1"/>
          </p:cNvSpPr>
          <p:nvPr>
            <p:ph type="body" sz="quarter" idx="22"/>
          </p:nvPr>
        </p:nvSpPr>
        <p:spPr bwMode="auto">
          <a:xfrm>
            <a:off x="1019175" y="14057445"/>
            <a:ext cx="9498660" cy="729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We conducted a qualitative analysis of semi-structured  interviews of Black employees</a:t>
            </a:r>
          </a:p>
          <a:p>
            <a:r>
              <a:rPr lang="en-US" alt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Participants: </a:t>
            </a:r>
          </a:p>
          <a:p>
            <a:pPr marL="476231" indent="-476231">
              <a:buFont typeface="Arial" panose="020B0604020202020204" pitchFamily="34" charset="0"/>
              <a:buChar char="•"/>
            </a:pP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N = 17 </a:t>
            </a:r>
          </a:p>
          <a:p>
            <a:pPr marL="476231" indent="-476231">
              <a:buFont typeface="Arial" panose="020B0604020202020204" pitchFamily="34" charset="0"/>
              <a:buChar char="•"/>
            </a:pP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83.3% Female</a:t>
            </a:r>
          </a:p>
          <a:p>
            <a:pPr marL="476231" indent="-476231">
              <a:buFont typeface="Arial" panose="020B0604020202020204" pitchFamily="34" charset="0"/>
              <a:buChar char="•"/>
            </a:pPr>
            <a:r>
              <a:rPr lang="en-US" alt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= 37.22 years of age</a:t>
            </a:r>
          </a:p>
          <a:p>
            <a:pPr marL="476231" indent="-476231">
              <a:buFont typeface="Arial" panose="020B0604020202020204" pitchFamily="34" charset="0"/>
              <a:buChar char="•"/>
            </a:pP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All participants self-identified as Black, African American, or African </a:t>
            </a:r>
          </a:p>
          <a:p>
            <a:r>
              <a:rPr lang="en-US" alt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Questions: </a:t>
            </a:r>
          </a:p>
          <a:p>
            <a:r>
              <a:rPr lang="en-US" alt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“How do you change (or not change) yourself at work?” </a:t>
            </a:r>
          </a:p>
          <a:p>
            <a:r>
              <a:rPr lang="en-US" alt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“Why do you change (or not change) aspects of yourself with others at work,” </a:t>
            </a:r>
          </a:p>
          <a:p>
            <a:r>
              <a:rPr lang="en-US" alt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“How does changing yourself at work affect you?” </a:t>
            </a:r>
          </a:p>
          <a:p>
            <a:r>
              <a:rPr lang="en-US" altLang="en-US" sz="2667" i="1" dirty="0">
                <a:latin typeface="Arial" panose="020B0604020202020204" pitchFamily="34" charset="0"/>
                <a:cs typeface="Arial" panose="020B0604020202020204" pitchFamily="34" charset="0"/>
              </a:rPr>
              <a:t>“How do others react to you when you change yourself at work compared to when you do not?”</a:t>
            </a:r>
          </a:p>
          <a:p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3D38FFE5-6AB8-F927-0716-BEEEE12CB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8" y="21190961"/>
            <a:ext cx="7772400" cy="1597228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E0A1C37-81FD-85CD-A01B-1A5024609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9" y="6020146"/>
            <a:ext cx="6096000" cy="8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200526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7200" b="1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100354" indent="0" algn="l" defTabSz="4200526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200709" indent="0" algn="l" defTabSz="4200526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1064" indent="0" algn="l" defTabSz="4200526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401418" indent="0" algn="l" defTabSz="4200526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51950" indent="-1050178" algn="l" defTabSz="42007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652305" indent="-1050178" algn="l" defTabSz="42007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752660" indent="-1050178" algn="l" defTabSz="42007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53014" indent="-1050178" algn="l" defTabSz="42007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5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Findings 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6E3D74B6-E9CB-219D-1555-BF86B73F4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925" y="6965464"/>
            <a:ext cx="14020151" cy="483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200526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100354" indent="0" algn="l" defTabSz="4200526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4200709" indent="0" algn="l" defTabSz="4200526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6301064" indent="0" algn="l" defTabSz="4200526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8401418" indent="0" algn="l" defTabSz="4200526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1551950" indent="-1050178" algn="l" defTabSz="42007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652305" indent="-1050178" algn="l" defTabSz="42007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752660" indent="-1050178" algn="l" defTabSz="42007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53014" indent="-1050178" algn="l" defTabSz="42007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5000" dirty="0">
                <a:latin typeface="Arial" panose="020B0604020202020204" pitchFamily="34" charset="0"/>
                <a:cs typeface="Arial" panose="020B0604020202020204" pitchFamily="34" charset="0"/>
              </a:rPr>
              <a:t>“This is nothing more than when a chameleon changes colors to </a:t>
            </a:r>
            <a:r>
              <a:rPr lang="en-US" altLang="en-US" sz="5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</a:t>
            </a:r>
            <a:r>
              <a:rPr lang="en-US" alt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into the dark to </a:t>
            </a:r>
            <a:r>
              <a:rPr lang="en-US" altLang="en-US" sz="5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predators</a:t>
            </a:r>
            <a:r>
              <a:rPr lang="en-US" altLang="en-US" sz="5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altLang="en-US" sz="2333" dirty="0">
                <a:latin typeface="Arial" panose="020B0604020202020204" pitchFamily="34" charset="0"/>
                <a:cs typeface="Arial" panose="020B0604020202020204" pitchFamily="34" charset="0"/>
              </a:rPr>
              <a:t>         ~ Quote from participant </a:t>
            </a:r>
            <a:endParaRPr lang="en-US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The current study aimed to identify (a) the potential antecedents of CS, (b) the behaviors involved in CS, and (c) the potential impacts/ consequences of CS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r>
              <a:rPr lang="en-US" altLang="en-US" sz="2667" dirty="0">
                <a:latin typeface="Arial" panose="020B0604020202020204" pitchFamily="34" charset="0"/>
                <a:cs typeface="Arial" panose="020B0604020202020204" pitchFamily="34" charset="0"/>
              </a:rPr>
              <a:t>We took an interactive thematic coding approach, allowing themes to arise naturally  </a:t>
            </a:r>
          </a:p>
          <a:p>
            <a:pPr marL="380985" indent="-380985">
              <a:buFont typeface="Arial" panose="020B0604020202020204" pitchFamily="34" charset="0"/>
              <a:buChar char="•"/>
            </a:pPr>
            <a:endParaRPr lang="en-US" alt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231" indent="-476231">
              <a:buFont typeface="Arial" panose="020B0604020202020204" pitchFamily="34" charset="0"/>
              <a:buChar char="•"/>
            </a:pPr>
            <a:endParaRPr lang="en-US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 descr="Meeting outline">
            <a:extLst>
              <a:ext uri="{FF2B5EF4-FFF2-40B4-BE49-F238E27FC236}">
                <a16:creationId xmlns:a16="http://schemas.microsoft.com/office/drawing/2014/main" id="{6F08AA42-7142-F304-CACB-2BA462A82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107987" y="15773400"/>
            <a:ext cx="5810990" cy="5810990"/>
          </a:xfrm>
          <a:prstGeom prst="rect">
            <a:avLst/>
          </a:prstGeom>
        </p:spPr>
      </p:pic>
      <p:sp>
        <p:nvSpPr>
          <p:cNvPr id="8" name="Speech Bubble: Rectangle with Corners Rounded 44">
            <a:extLst>
              <a:ext uri="{FF2B5EF4-FFF2-40B4-BE49-F238E27FC236}">
                <a16:creationId xmlns:a16="http://schemas.microsoft.com/office/drawing/2014/main" id="{CE29DEB9-12F8-DF1C-5644-DD3569AF0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3942" y="13370330"/>
            <a:ext cx="7591117" cy="3369746"/>
          </a:xfrm>
          <a:prstGeom prst="wedgeRoundRectCallout">
            <a:avLst>
              <a:gd name="adj1" fmla="val 159"/>
              <a:gd name="adj2" fmla="val 81730"/>
              <a:gd name="adj3" fmla="val 16667"/>
            </a:avLst>
          </a:prstGeom>
          <a:solidFill>
            <a:schemeClr val="bg1"/>
          </a:solidFill>
          <a:ln w="762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 defTabSz="1828800">
              <a:spcBef>
                <a:spcPct val="20000"/>
              </a:spcBef>
              <a:buChar char="•"/>
              <a:defRPr sz="6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828800">
              <a:spcBef>
                <a:spcPct val="20000"/>
              </a:spcBef>
              <a:buChar char="–"/>
              <a:defRPr sz="5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82880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82880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828800">
              <a:spcBef>
                <a:spcPct val="20000"/>
              </a:spcBef>
              <a:buChar char="»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828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828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828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828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5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09E3570-839A-1E4E-F4D3-BD2F4E0C81FC}"/>
              </a:ext>
            </a:extLst>
          </p:cNvPr>
          <p:cNvGraphicFramePr>
            <a:graphicFrameLocks noGrp="1"/>
          </p:cNvGraphicFramePr>
          <p:nvPr/>
        </p:nvGraphicFramePr>
        <p:xfrm>
          <a:off x="27921515" y="13493102"/>
          <a:ext cx="7275970" cy="3139440"/>
        </p:xfrm>
        <a:graphic>
          <a:graphicData uri="http://schemas.openxmlformats.org/drawingml/2006/table">
            <a:tbl>
              <a:tblPr>
                <a:noFill/>
                <a:tableStyleId>{5C22544A-7EE6-4342-B048-85BDC9FD1C3A}</a:tableStyleId>
              </a:tblPr>
              <a:tblGrid>
                <a:gridCol w="7275970">
                  <a:extLst>
                    <a:ext uri="{9D8B030D-6E8A-4147-A177-3AD203B41FA5}">
                      <a16:colId xmlns:a16="http://schemas.microsoft.com/office/drawing/2014/main" val="31212340"/>
                    </a:ext>
                  </a:extLst>
                </a:gridCol>
              </a:tblGrid>
              <a:tr h="3124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100" u="none" strike="noStrike" dirty="0">
                          <a:effectLst/>
                        </a:rPr>
                        <a:t>“It's tiring. It's definitely tiring at times. I feel like it's so necessary… I probably don't even know how to how to stop… I wish that I could just be myself at every job and all the time, but I mean, you know, it can't happen.”</a:t>
                      </a:r>
                    </a:p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~ Quote from participant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52517"/>
                  </a:ext>
                </a:extLst>
              </a:tr>
            </a:tbl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3043447D-F3EF-2005-F6CD-0A378E8AE46A}"/>
              </a:ext>
            </a:extLst>
          </p:cNvPr>
          <p:cNvGraphicFramePr/>
          <p:nvPr/>
        </p:nvGraphicFramePr>
        <p:xfrm>
          <a:off x="10005588" y="12159893"/>
          <a:ext cx="9759500" cy="891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136F2823-6C08-1FA2-6FEA-2898F36F4328}"/>
              </a:ext>
            </a:extLst>
          </p:cNvPr>
          <p:cNvGraphicFramePr/>
          <p:nvPr/>
        </p:nvGraphicFramePr>
        <p:xfrm>
          <a:off x="18287999" y="12344400"/>
          <a:ext cx="5810990" cy="8212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/>
          </p:cNvSpPr>
          <p:nvPr/>
        </p:nvSpPr>
        <p:spPr>
          <a:xfrm>
            <a:off x="2616123" y="536622"/>
            <a:ext cx="31546800" cy="23677875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1E4D2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822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</a:pPr>
            <a:endParaRPr sz="5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1" descr="Image result for university of wisconsin green bay logo"/>
          <p:cNvSpPr txBox="1"/>
          <p:nvPr/>
        </p:nvSpPr>
        <p:spPr>
          <a:xfrm>
            <a:off x="1828800" y="-587746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822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</a:pPr>
            <a:endParaRPr sz="5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651157" y="535987"/>
            <a:ext cx="31546800" cy="2591022"/>
          </a:xfrm>
          <a:prstGeom prst="rect">
            <a:avLst/>
          </a:prstGeom>
          <a:solidFill>
            <a:srgbClr val="1E4D2B"/>
          </a:solidFill>
          <a:ln w="9525" cap="flat" cmpd="sng">
            <a:solidFill>
              <a:srgbClr val="00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822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</a:pPr>
            <a:endParaRPr sz="5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2631352" y="3217439"/>
            <a:ext cx="8835883" cy="761717"/>
          </a:xfrm>
          <a:prstGeom prst="rect">
            <a:avLst/>
          </a:prstGeom>
          <a:solidFill>
            <a:srgbClr val="1E4D2B"/>
          </a:solidFill>
          <a:ln w="9525" cap="flat" cmpd="sng">
            <a:solidFill>
              <a:srgbClr val="1E4D2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 defTabSz="822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</a:pPr>
            <a:r>
              <a:rPr lang="en-US" sz="4500" b="1" kern="0" dirty="0">
                <a:solidFill>
                  <a:srgbClr val="FFFFFF"/>
                </a:solidFill>
                <a:latin typeface="Arial"/>
                <a:ea typeface="Times New Roman"/>
                <a:cs typeface="Times New Roman"/>
                <a:sym typeface="Times New Roman"/>
              </a:rPr>
              <a:t>Abstract</a:t>
            </a:r>
            <a:endParaRPr sz="4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8" name="Google Shape;98;p1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6502" y="404725"/>
            <a:ext cx="8290472" cy="264260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11253138" y="641970"/>
            <a:ext cx="20225315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 defTabSz="822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</a:pP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822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</a:pPr>
            <a:r>
              <a:rPr lang="en-US" sz="5475" b="1" kern="0" dirty="0">
                <a:solidFill>
                  <a:srgbClr val="FFFFFF"/>
                </a:solidFill>
                <a:latin typeface="Arial"/>
                <a:ea typeface="Times New Roman"/>
                <a:cs typeface="Times New Roman"/>
                <a:sym typeface="Times New Roman"/>
              </a:rPr>
              <a:t>Perceptions of Supportive Organizational Practices and Well-being among LGBQ+ Employees</a:t>
            </a:r>
            <a:endParaRPr sz="5475" b="1" kern="0" dirty="0">
              <a:solidFill>
                <a:srgbClr val="FFFFFF"/>
              </a:solidFill>
              <a:latin typeface="Arial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2651157" y="4031640"/>
            <a:ext cx="8835883" cy="528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 defTabSz="822960" eaLnBrk="1" fontAlgn="auto" hangingPunct="1"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ts val="1100"/>
            </a:pPr>
            <a:r>
              <a:rPr lang="en-US" sz="2550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</a:rPr>
              <a:t>The purpose of the current study is to examine relationships between perceptions of supportive organizational practices, perceived organizational support, and well-being indicators among LGBQ+ (lesbian, gay, bisexual, queer, etc.) employees, an important and often understudied group of workers. Participants identifying as LGBQ+ (n = 353) were recruited via Prolific to complete two surveys at two time points.</a:t>
            </a:r>
            <a:r>
              <a:rPr lang="en-US" sz="2550" b="1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50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</a:rPr>
              <a:t>The results indicate that perceptions of LGBQ+ supportive practices are related to job satisfaction and work-life balance through the mechanism of perceived organizational support. These findings provide organizations with empirical data to better support and facilitate well-being for LGBQ+ employees. </a:t>
            </a:r>
          </a:p>
        </p:txBody>
      </p:sp>
      <p:sp>
        <p:nvSpPr>
          <p:cNvPr id="107" name="Google Shape;107;p1"/>
          <p:cNvSpPr txBox="1"/>
          <p:nvPr/>
        </p:nvSpPr>
        <p:spPr>
          <a:xfrm>
            <a:off x="25826669" y="22979819"/>
            <a:ext cx="8356060" cy="1234679"/>
          </a:xfrm>
          <a:prstGeom prst="rect">
            <a:avLst/>
          </a:prstGeom>
          <a:solidFill>
            <a:srgbClr val="1E4D2B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822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</a:pPr>
            <a:r>
              <a:rPr lang="en-US" sz="2250" b="1" i="1" kern="0" dirty="0">
                <a:solidFill>
                  <a:srgbClr val="FFFFFF"/>
                </a:solidFill>
                <a:latin typeface="Arial"/>
                <a:ea typeface="Times New Roman"/>
                <a:cs typeface="Times New Roman"/>
                <a:sym typeface="Times New Roman"/>
              </a:rPr>
              <a:t>Acknowledgement</a:t>
            </a:r>
            <a:r>
              <a:rPr lang="en-US" sz="2250" kern="0" dirty="0">
                <a:solidFill>
                  <a:srgbClr val="FFFFFF"/>
                </a:solidFill>
                <a:latin typeface="Arial"/>
                <a:ea typeface="Times New Roman"/>
                <a:cs typeface="Times New Roman"/>
                <a:sym typeface="Times New Roman"/>
              </a:rPr>
              <a:t>:</a:t>
            </a:r>
            <a:endParaRPr sz="2250" kern="0" dirty="0">
              <a:solidFill>
                <a:srgbClr val="FFFFFF"/>
              </a:solidFill>
              <a:latin typeface="Arial"/>
              <a:ea typeface="Times New Roman"/>
              <a:cs typeface="Times New Roman"/>
              <a:sym typeface="Times New Roman"/>
            </a:endParaRPr>
          </a:p>
          <a:p>
            <a:pPr defTabSz="822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</a:pPr>
            <a:r>
              <a:rPr lang="en-US" sz="1800" kern="0" dirty="0">
                <a:solidFill>
                  <a:srgbClr val="FFFFFF"/>
                </a:solidFill>
                <a:latin typeface="Arial"/>
                <a:ea typeface="Times New Roman"/>
                <a:cs typeface="Times New Roman"/>
                <a:sym typeface="Times New Roman"/>
              </a:rPr>
              <a:t>This research was supported by the National Institute for Occupational Safety and Health (NIOSH) Mountain and Plains Education and Research Center (T42OH009229)</a:t>
            </a:r>
            <a:endParaRPr sz="1800" kern="0" dirty="0">
              <a:solidFill>
                <a:srgbClr val="FFFFFF"/>
              </a:solidFill>
              <a:latin typeface="Arial"/>
              <a:ea typeface="Times New Roman"/>
              <a:cs typeface="Times New Roman"/>
              <a:sym typeface="Times New Roman"/>
            </a:endParaRPr>
          </a:p>
          <a:p>
            <a:pPr defTabSz="822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n-US" sz="1725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</a:rPr>
              <a:t>:</a:t>
            </a:r>
            <a:endParaRPr sz="1725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822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sz="1500" kern="0" dirty="0">
              <a:solidFill>
                <a:srgbClr val="000000"/>
              </a:solidFill>
              <a:latin typeface="Arial"/>
              <a:ea typeface="Times New Roman"/>
              <a:cs typeface="Times New Roman"/>
              <a:sym typeface="Times New Roman"/>
            </a:endParaRPr>
          </a:p>
          <a:p>
            <a:pPr defTabSz="822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n-US" sz="1500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</a:rPr>
              <a:t> 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28018293" y="3411183"/>
            <a:ext cx="5876051" cy="76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r" defTabSz="822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en-US" sz="1950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</a:rPr>
              <a:t>REFERENCES AVAILABLE UPON REQUEST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r" defTabSz="822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endParaRPr lang="en-US" sz="600" kern="0" dirty="0">
              <a:solidFill>
                <a:srgbClr val="000000"/>
              </a:solidFill>
              <a:latin typeface="Arial"/>
              <a:ea typeface="Times New Roman"/>
              <a:cs typeface="Times New Roman"/>
              <a:sym typeface="Times New Roman"/>
            </a:endParaRPr>
          </a:p>
          <a:p>
            <a:pPr algn="r" defTabSz="822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en-US" sz="1950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</a:rPr>
              <a:t>Please email: rachel.perpich@colostate.edu</a:t>
            </a: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24106239" y="2398897"/>
            <a:ext cx="9788103" cy="50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r" defTabSz="822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</a:pPr>
            <a:r>
              <a:rPr lang="en-US" sz="2400" b="1" kern="0" dirty="0">
                <a:solidFill>
                  <a:srgbClr val="FFFFFF"/>
                </a:solidFill>
                <a:latin typeface="Arial"/>
                <a:ea typeface="Times New Roman"/>
                <a:cs typeface="Times New Roman"/>
                <a:sym typeface="Times New Roman"/>
              </a:rPr>
              <a:t>Rachel Perpich &amp; Gwen Fisher, Ph.D., </a:t>
            </a:r>
            <a:r>
              <a:rPr lang="en-US" sz="2400" b="1" i="1" kern="0" dirty="0">
                <a:solidFill>
                  <a:srgbClr val="FFFFFF"/>
                </a:solidFill>
                <a:latin typeface="Arial"/>
                <a:ea typeface="Times New Roman"/>
                <a:cs typeface="Times New Roman"/>
                <a:sym typeface="Times New Roman"/>
              </a:rPr>
              <a:t>Colorado State University</a:t>
            </a:r>
            <a:endParaRPr sz="2400" b="1" i="1" kern="0" dirty="0">
              <a:solidFill>
                <a:srgbClr val="FFFFFF"/>
              </a:solidFill>
              <a:latin typeface="Arial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103;p1">
            <a:extLst>
              <a:ext uri="{FF2B5EF4-FFF2-40B4-BE49-F238E27FC236}">
                <a16:creationId xmlns:a16="http://schemas.microsoft.com/office/drawing/2014/main" id="{A6B42419-2F67-492D-89AE-49F504342911}"/>
              </a:ext>
            </a:extLst>
          </p:cNvPr>
          <p:cNvSpPr txBox="1"/>
          <p:nvPr/>
        </p:nvSpPr>
        <p:spPr>
          <a:xfrm>
            <a:off x="25583750" y="14205698"/>
            <a:ext cx="8596690" cy="761717"/>
          </a:xfrm>
          <a:prstGeom prst="rect">
            <a:avLst/>
          </a:prstGeom>
          <a:solidFill>
            <a:srgbClr val="1E4D2B"/>
          </a:solidFill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 defTabSz="822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</a:pPr>
            <a:r>
              <a:rPr lang="en-US" sz="4500" b="1" kern="0" dirty="0">
                <a:solidFill>
                  <a:srgbClr val="FFFFFF"/>
                </a:solidFill>
                <a:latin typeface="Arial"/>
                <a:cs typeface="Times New Roman"/>
                <a:sym typeface="Times New Roman"/>
              </a:rPr>
              <a:t>Limitations</a:t>
            </a:r>
            <a:endParaRPr sz="4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23E8E2-34CA-4D04-B356-EE04531CF678}"/>
              </a:ext>
            </a:extLst>
          </p:cNvPr>
          <p:cNvGrpSpPr/>
          <p:nvPr/>
        </p:nvGrpSpPr>
        <p:grpSpPr>
          <a:xfrm>
            <a:off x="2616123" y="9276856"/>
            <a:ext cx="9043199" cy="8753935"/>
            <a:chOff x="1058837" y="14331360"/>
            <a:chExt cx="11592075" cy="11671916"/>
          </a:xfrm>
        </p:grpSpPr>
        <p:sp>
          <p:nvSpPr>
            <p:cNvPr id="103" name="Google Shape;103;p1"/>
            <p:cNvSpPr txBox="1"/>
            <p:nvPr/>
          </p:nvSpPr>
          <p:spPr>
            <a:xfrm>
              <a:off x="1058837" y="14331360"/>
              <a:ext cx="11230629" cy="1015623"/>
            </a:xfrm>
            <a:prstGeom prst="rect">
              <a:avLst/>
            </a:prstGeom>
            <a:solidFill>
              <a:srgbClr val="1E4D2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spAutoFit/>
            </a:bodyPr>
            <a:lstStyle/>
            <a:p>
              <a:pPr algn="ctr" defTabSz="82296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7200"/>
              </a:pPr>
              <a:r>
                <a:rPr lang="en-US" sz="4500" b="1" kern="0" dirty="0">
                  <a:solidFill>
                    <a:srgbClr val="FFFFFF"/>
                  </a:solidFill>
                  <a:latin typeface="Arial"/>
                  <a:ea typeface="Times New Roman"/>
                  <a:cs typeface="Times New Roman"/>
                  <a:sym typeface="Times New Roman"/>
                </a:rPr>
                <a:t>Background</a:t>
              </a:r>
              <a:endParaRPr sz="45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06;p1">
              <a:extLst>
                <a:ext uri="{FF2B5EF4-FFF2-40B4-BE49-F238E27FC236}">
                  <a16:creationId xmlns:a16="http://schemas.microsoft.com/office/drawing/2014/main" id="{16837C02-83A4-47D0-AC18-97EFBDE54270}"/>
                </a:ext>
              </a:extLst>
            </p:cNvPr>
            <p:cNvSpPr txBox="1"/>
            <p:nvPr/>
          </p:nvSpPr>
          <p:spPr>
            <a:xfrm>
              <a:off x="1070189" y="15573450"/>
              <a:ext cx="11580723" cy="10429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marL="342887" indent="-314312" defTabSz="822960" eaLnBrk="1" fontAlgn="auto" hangingPunct="1">
                <a:spcBef>
                  <a:spcPts val="0"/>
                </a:spcBef>
                <a:spcAft>
                  <a:spcPts val="1080"/>
                </a:spcAft>
                <a:buClr>
                  <a:srgbClr val="000000"/>
                </a:buClr>
                <a:buSzPts val="3000"/>
                <a:buFont typeface="Times New Roman"/>
                <a:buChar char="●"/>
              </a:pPr>
              <a:r>
                <a:rPr lang="en-US" sz="2550" kern="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  <a:sym typeface="Times New Roman"/>
                </a:rPr>
                <a:t>“LGBQ+” refers to lesbian, gay, bisexual, queer, or other sexual orientations other than heterosexual </a:t>
              </a:r>
              <a:r>
                <a:rPr lang="en-US" sz="1800" kern="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  <a:sym typeface="Times New Roman"/>
                </a:rPr>
                <a:t>(Dillon et al., 2011)</a:t>
              </a:r>
            </a:p>
            <a:p>
              <a:pPr marL="342887" indent="-314312" defTabSz="822960" eaLnBrk="1" fontAlgn="auto" hangingPunct="1">
                <a:spcBef>
                  <a:spcPts val="0"/>
                </a:spcBef>
                <a:spcAft>
                  <a:spcPts val="1080"/>
                </a:spcAft>
                <a:buClr>
                  <a:srgbClr val="000000"/>
                </a:buClr>
                <a:buSzPts val="3000"/>
                <a:buFont typeface="Times New Roman"/>
                <a:buChar char="●"/>
              </a:pPr>
              <a:r>
                <a:rPr lang="en-US" sz="2550" kern="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  <a:sym typeface="Times New Roman"/>
                </a:rPr>
                <a:t>Total Worker Health® model suggests worker well-being is integrative, and is comprised of an individual’s health and work-related environmental, organizational, and psychosocial factors </a:t>
              </a:r>
              <a:r>
                <a:rPr lang="en-US" sz="1800" kern="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  <a:sym typeface="Times New Roman"/>
                </a:rPr>
                <a:t>(Chari et al., 2018)</a:t>
              </a:r>
              <a:endParaRPr lang="en-US" sz="2550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</a:endParaRPr>
            </a:p>
            <a:p>
              <a:pPr marL="342887" indent="-314312" defTabSz="822960" eaLnBrk="1" fontAlgn="auto" hangingPunct="1">
                <a:spcBef>
                  <a:spcPts val="0"/>
                </a:spcBef>
                <a:spcAft>
                  <a:spcPts val="1080"/>
                </a:spcAft>
                <a:buClr>
                  <a:srgbClr val="000000"/>
                </a:buClr>
                <a:buSzPts val="3000"/>
                <a:buFont typeface="Times New Roman"/>
                <a:buChar char="●"/>
              </a:pPr>
              <a:r>
                <a:rPr lang="en-US" sz="2550" kern="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  <a:sym typeface="Times New Roman"/>
                </a:rPr>
                <a:t>Organizations may enact policies and practices to support LGBQ+ employee well-being </a:t>
              </a:r>
              <a:r>
                <a:rPr lang="en-US" sz="1800" kern="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lang="en-US" sz="1800" kern="0" dirty="0" err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  <a:sym typeface="Times New Roman"/>
                </a:rPr>
                <a:t>Opall</a:t>
              </a:r>
              <a:r>
                <a:rPr lang="en-US" sz="1800" kern="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  <a:sym typeface="Times New Roman"/>
                </a:rPr>
                <a:t>, 2021)</a:t>
              </a:r>
              <a:r>
                <a:rPr lang="en-US" sz="2550" kern="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  <a:sym typeface="Times New Roman"/>
                </a:rPr>
                <a:t>, including:</a:t>
              </a:r>
              <a:endParaRPr lang="en-US" sz="1800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5"/>
                  </a:ext>
                </a:extLst>
              </a:endParaRPr>
            </a:p>
            <a:p>
              <a:pPr marL="685773" lvl="1" indent="-314312" defTabSz="822960" eaLnBrk="1" fontAlgn="auto" hangingPunct="1">
                <a:spcBef>
                  <a:spcPts val="0"/>
                </a:spcBef>
                <a:spcAft>
                  <a:spcPts val="1080"/>
                </a:spcAft>
                <a:buClr>
                  <a:srgbClr val="000000"/>
                </a:buClr>
                <a:buSzPts val="3000"/>
                <a:buFont typeface="Times New Roman"/>
                <a:buChar char="○"/>
              </a:pPr>
              <a:r>
                <a:rPr lang="en-US" sz="2400" kern="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  <a:sym typeface="Times New Roman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5"/>
                    </a:ext>
                  </a:extLst>
                </a:rPr>
                <a:t>Prohibiting sexual orientation discrimination/harassment</a:t>
              </a:r>
            </a:p>
            <a:p>
              <a:pPr marL="685773" lvl="1" indent="-314312" defTabSz="822960" eaLnBrk="1" fontAlgn="auto" hangingPunct="1">
                <a:spcBef>
                  <a:spcPts val="0"/>
                </a:spcBef>
                <a:spcAft>
                  <a:spcPts val="1080"/>
                </a:spcAft>
                <a:buClr>
                  <a:srgbClr val="000000"/>
                </a:buClr>
                <a:buSzPts val="3000"/>
                <a:buFont typeface="Times New Roman"/>
                <a:buChar char="○"/>
              </a:pPr>
              <a:r>
                <a:rPr lang="en-US" sz="2400" kern="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  <a:sym typeface="Times New Roman"/>
                </a:rPr>
                <a:t>Providing effective diversity training</a:t>
              </a:r>
              <a:endParaRPr lang="en-US" sz="2400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5"/>
                  </a:ext>
                </a:extLst>
              </a:endParaRPr>
            </a:p>
            <a:p>
              <a:pPr marL="685773" lvl="1" indent="-314312" defTabSz="822960" eaLnBrk="1" fontAlgn="auto" hangingPunct="1">
                <a:spcBef>
                  <a:spcPts val="0"/>
                </a:spcBef>
                <a:spcAft>
                  <a:spcPts val="1080"/>
                </a:spcAft>
                <a:buClr>
                  <a:srgbClr val="000000"/>
                </a:buClr>
                <a:buSzPts val="3000"/>
                <a:buFont typeface="Times New Roman"/>
                <a:buChar char="○"/>
              </a:pPr>
              <a:r>
                <a:rPr lang="en-US" sz="2400" kern="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  <a:sym typeface="Times New Roman"/>
                </a:rPr>
                <a:t>Extending benefits to same-sex domestic partners </a:t>
              </a:r>
            </a:p>
            <a:p>
              <a:pPr marL="342887" indent="-314312" defTabSz="822960" eaLnBrk="1" fontAlgn="auto" hangingPunct="1">
                <a:spcBef>
                  <a:spcPts val="0"/>
                </a:spcBef>
                <a:spcAft>
                  <a:spcPts val="1080"/>
                </a:spcAft>
                <a:buClr>
                  <a:srgbClr val="000000"/>
                </a:buClr>
                <a:buSzPts val="3000"/>
                <a:buFont typeface="Times New Roman"/>
                <a:buChar char="●"/>
              </a:pPr>
              <a:r>
                <a:rPr lang="en-US" sz="2547" kern="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  <a:sym typeface="Times New Roman"/>
                </a:rPr>
                <a:t>Organizational Support Theory </a:t>
              </a:r>
              <a:r>
                <a:rPr lang="en-US" sz="1800" kern="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  <a:sym typeface="Times New Roman"/>
                </a:rPr>
                <a:t>(Eisenberger et al., 1986) </a:t>
              </a:r>
              <a:r>
                <a:rPr lang="en-US" sz="2547" kern="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  <a:sym typeface="Times New Roman"/>
                </a:rPr>
                <a:t>and Social Information Processing Theory </a:t>
              </a:r>
              <a:r>
                <a:rPr lang="en-US" sz="1800" kern="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lang="en-US" sz="1800" kern="0" dirty="0" err="1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  <a:sym typeface="Times New Roman"/>
                </a:rPr>
                <a:t>Salancik</a:t>
              </a:r>
              <a:r>
                <a:rPr lang="en-US" sz="1800" kern="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  <a:sym typeface="Times New Roman"/>
                </a:rPr>
                <a:t> &amp; Pfeffer, 1978)</a:t>
              </a:r>
              <a:r>
                <a:rPr lang="en-US" sz="2547" kern="0" dirty="0">
                  <a:solidFill>
                    <a:srgbClr val="000000"/>
                  </a:solidFill>
                  <a:latin typeface="Arial"/>
                  <a:ea typeface="Times New Roman"/>
                  <a:cs typeface="Times New Roman"/>
                  <a:sym typeface="Times New Roman"/>
                </a:rPr>
                <a:t> propose that employees use social information from their environment to build perceptions of organizational support</a:t>
              </a:r>
            </a:p>
            <a:p>
              <a:pPr marL="28574" defTabSz="822960" eaLnBrk="1" fontAlgn="auto" hangingPunct="1">
                <a:spcBef>
                  <a:spcPts val="0"/>
                </a:spcBef>
                <a:spcAft>
                  <a:spcPts val="1350"/>
                </a:spcAft>
                <a:buClr>
                  <a:srgbClr val="000000"/>
                </a:buClr>
                <a:buSzPts val="3000"/>
              </a:pPr>
              <a:endParaRPr lang="en-US" sz="2250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</a:endParaRPr>
            </a:p>
            <a:p>
              <a:pPr marL="342887" defTabSz="822960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</a:pPr>
              <a:endParaRPr sz="2400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1" name="Google Shape;106;p1">
            <a:extLst>
              <a:ext uri="{FF2B5EF4-FFF2-40B4-BE49-F238E27FC236}">
                <a16:creationId xmlns:a16="http://schemas.microsoft.com/office/drawing/2014/main" id="{68799A6C-FA8E-4993-8EBD-DA29C8C8BA4C}"/>
              </a:ext>
            </a:extLst>
          </p:cNvPr>
          <p:cNvSpPr txBox="1"/>
          <p:nvPr/>
        </p:nvSpPr>
        <p:spPr>
          <a:xfrm>
            <a:off x="25826668" y="5575423"/>
            <a:ext cx="8089153" cy="239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887" indent="-314312" algn="just" defTabSz="822960" eaLnBrk="1" fontAlgn="auto" hangingPunct="1">
              <a:spcBef>
                <a:spcPts val="0"/>
              </a:spcBef>
              <a:spcAft>
                <a:spcPts val="1350"/>
              </a:spcAft>
              <a:buClr>
                <a:srgbClr val="000000"/>
              </a:buClr>
              <a:buSzPts val="3000"/>
              <a:buFont typeface="Times New Roman"/>
              <a:buChar char="●"/>
            </a:pPr>
            <a:r>
              <a:rPr lang="en-US" sz="2550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Data were screened for insufficient-effort response (IER) via failed attention check items and fast response times</a:t>
            </a:r>
            <a:endParaRPr lang="en-US" sz="2550" kern="0" dirty="0">
              <a:solidFill>
                <a:srgbClr val="000000"/>
              </a:solidFill>
              <a:latin typeface="Arial"/>
              <a:ea typeface="Times New Roman"/>
              <a:cs typeface="Times New Roman"/>
              <a:sym typeface="Times New Roman"/>
              <a:extLst>
                <a:ext uri="http://customooxmlschemas.google.com/">
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</a:ext>
              </a:extLst>
            </a:endParaRPr>
          </a:p>
          <a:p>
            <a:pPr marL="342887" indent="-314312" algn="just" defTabSz="822960" eaLnBrk="1" fontAlgn="auto" hangingPunct="1">
              <a:spcBef>
                <a:spcPts val="0"/>
              </a:spcBef>
              <a:spcAft>
                <a:spcPts val="1350"/>
              </a:spcAft>
              <a:buClr>
                <a:srgbClr val="000000"/>
              </a:buClr>
              <a:buSzPts val="3000"/>
              <a:buFont typeface="Times New Roman"/>
              <a:buChar char="●"/>
            </a:pPr>
            <a:r>
              <a:rPr lang="en-US" sz="2550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Hypotheses were tested by conducting a structural equation model in R</a:t>
            </a:r>
            <a:endParaRPr lang="en-US" sz="2550" kern="0" dirty="0">
              <a:solidFill>
                <a:srgbClr val="000000"/>
              </a:solidFill>
              <a:latin typeface="Arial"/>
              <a:ea typeface="Times New Roman"/>
              <a:cs typeface="Times New Roman"/>
              <a:sym typeface="Times New Roman"/>
              <a:extLst>
                <a:ext uri="http://customooxmlschemas.google.com/">
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</a:ext>
              </a:extLst>
            </a:endParaRPr>
          </a:p>
        </p:txBody>
      </p:sp>
      <p:sp>
        <p:nvSpPr>
          <p:cNvPr id="54" name="Google Shape;103;p1">
            <a:extLst>
              <a:ext uri="{FF2B5EF4-FFF2-40B4-BE49-F238E27FC236}">
                <a16:creationId xmlns:a16="http://schemas.microsoft.com/office/drawing/2014/main" id="{9F96E28B-D310-405E-9CB2-15956A335B3F}"/>
              </a:ext>
            </a:extLst>
          </p:cNvPr>
          <p:cNvSpPr txBox="1"/>
          <p:nvPr/>
        </p:nvSpPr>
        <p:spPr>
          <a:xfrm>
            <a:off x="25506332" y="4536483"/>
            <a:ext cx="8622968" cy="761717"/>
          </a:xfrm>
          <a:prstGeom prst="rect">
            <a:avLst/>
          </a:prstGeom>
          <a:solidFill>
            <a:srgbClr val="1E4D2B"/>
          </a:solidFill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 defTabSz="822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</a:pPr>
            <a:r>
              <a:rPr lang="en-US" sz="4500" b="1" kern="0" dirty="0">
                <a:solidFill>
                  <a:srgbClr val="FFFFFF"/>
                </a:solidFill>
                <a:latin typeface="Arial"/>
                <a:cs typeface="Times New Roman"/>
                <a:sym typeface="Times New Roman"/>
              </a:rPr>
              <a:t>Analyses</a:t>
            </a:r>
            <a:endParaRPr sz="4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103;p1">
            <a:extLst>
              <a:ext uri="{FF2B5EF4-FFF2-40B4-BE49-F238E27FC236}">
                <a16:creationId xmlns:a16="http://schemas.microsoft.com/office/drawing/2014/main" id="{FCA8C098-B2C7-48F7-BD63-D954279DB092}"/>
              </a:ext>
            </a:extLst>
          </p:cNvPr>
          <p:cNvSpPr txBox="1"/>
          <p:nvPr/>
        </p:nvSpPr>
        <p:spPr>
          <a:xfrm>
            <a:off x="25583750" y="17550558"/>
            <a:ext cx="8596690" cy="761717"/>
          </a:xfrm>
          <a:prstGeom prst="rect">
            <a:avLst/>
          </a:prstGeom>
          <a:solidFill>
            <a:srgbClr val="1E4D2B"/>
          </a:solidFill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 defTabSz="822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</a:pPr>
            <a:r>
              <a:rPr lang="en-US" sz="4500" b="1" kern="0" dirty="0">
                <a:solidFill>
                  <a:srgbClr val="FFFFFF"/>
                </a:solidFill>
                <a:latin typeface="Arial"/>
                <a:cs typeface="Times New Roman"/>
                <a:sym typeface="Times New Roman"/>
              </a:rPr>
              <a:t>Contributions</a:t>
            </a:r>
            <a:endParaRPr sz="4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106;p1">
            <a:extLst>
              <a:ext uri="{FF2B5EF4-FFF2-40B4-BE49-F238E27FC236}">
                <a16:creationId xmlns:a16="http://schemas.microsoft.com/office/drawing/2014/main" id="{F9F6E2AB-BC3A-4D7C-AA65-CFC01840BE58}"/>
              </a:ext>
            </a:extLst>
          </p:cNvPr>
          <p:cNvSpPr txBox="1"/>
          <p:nvPr/>
        </p:nvSpPr>
        <p:spPr>
          <a:xfrm>
            <a:off x="25789552" y="15107354"/>
            <a:ext cx="8126270" cy="239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887" indent="-314312" defTabSz="822960" eaLnBrk="1" fontAlgn="auto" hangingPunct="1">
              <a:spcBef>
                <a:spcPts val="0"/>
              </a:spcBef>
              <a:spcAft>
                <a:spcPts val="1350"/>
              </a:spcAft>
              <a:buClr>
                <a:srgbClr val="000000"/>
              </a:buClr>
              <a:buSzPts val="3000"/>
              <a:buFont typeface="Times New Roman"/>
              <a:buChar char="●"/>
            </a:pPr>
            <a:r>
              <a:rPr lang="en-US" sz="2550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</a:rPr>
              <a:t>Self-report data may reflect common method variance (CMV)</a:t>
            </a:r>
          </a:p>
          <a:p>
            <a:pPr marL="342887" indent="-314312" algn="just" defTabSz="822960" eaLnBrk="1" fontAlgn="auto" hangingPunct="1">
              <a:spcBef>
                <a:spcPts val="0"/>
              </a:spcBef>
              <a:spcAft>
                <a:spcPts val="1350"/>
              </a:spcAft>
              <a:buClr>
                <a:srgbClr val="000000"/>
              </a:buClr>
              <a:buSzPts val="3000"/>
              <a:buFont typeface="Times New Roman"/>
              <a:buChar char="●"/>
            </a:pPr>
            <a:r>
              <a:rPr lang="en-US" sz="2550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5"/>
                  </a:ext>
                </a:extLst>
              </a:rPr>
              <a:t>Unable to determine which supportive organizational practices demonstrate the strongest relationships with aspects of well-being for LGBQ+ workers</a:t>
            </a:r>
            <a:endParaRPr lang="en-US" sz="2550" kern="0" dirty="0">
              <a:solidFill>
                <a:srgbClr val="000000"/>
              </a:solidFill>
              <a:latin typeface="Arial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103;p1">
            <a:extLst>
              <a:ext uri="{FF2B5EF4-FFF2-40B4-BE49-F238E27FC236}">
                <a16:creationId xmlns:a16="http://schemas.microsoft.com/office/drawing/2014/main" id="{EDD73278-8851-4A83-915B-B2F60156455C}"/>
              </a:ext>
            </a:extLst>
          </p:cNvPr>
          <p:cNvSpPr txBox="1"/>
          <p:nvPr/>
        </p:nvSpPr>
        <p:spPr>
          <a:xfrm>
            <a:off x="2642410" y="16979359"/>
            <a:ext cx="8796263" cy="761717"/>
          </a:xfrm>
          <a:prstGeom prst="rect">
            <a:avLst/>
          </a:prstGeom>
          <a:solidFill>
            <a:srgbClr val="1E4D2B"/>
          </a:solidFill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 defTabSz="822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</a:pPr>
            <a:r>
              <a:rPr lang="en-US" sz="4500" b="1" kern="0" dirty="0">
                <a:solidFill>
                  <a:srgbClr val="FFFFFF"/>
                </a:solidFill>
                <a:latin typeface="Arial"/>
                <a:cs typeface="Times New Roman"/>
                <a:sym typeface="Times New Roman"/>
              </a:rPr>
              <a:t>Method</a:t>
            </a:r>
            <a:endParaRPr sz="4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106;p1">
            <a:extLst>
              <a:ext uri="{FF2B5EF4-FFF2-40B4-BE49-F238E27FC236}">
                <a16:creationId xmlns:a16="http://schemas.microsoft.com/office/drawing/2014/main" id="{4692612D-F8A6-4A46-8743-9C293D941C55}"/>
              </a:ext>
            </a:extLst>
          </p:cNvPr>
          <p:cNvSpPr txBox="1"/>
          <p:nvPr/>
        </p:nvSpPr>
        <p:spPr>
          <a:xfrm>
            <a:off x="2714204" y="17886659"/>
            <a:ext cx="8772836" cy="6193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8574" algn="just" defTabSz="822960" eaLnBrk="1" fontAlgn="auto" hangingPunct="1">
              <a:spcBef>
                <a:spcPts val="0"/>
              </a:spcBef>
              <a:spcAft>
                <a:spcPts val="1350"/>
              </a:spcAft>
              <a:buClr>
                <a:srgbClr val="000000"/>
              </a:buClr>
              <a:buSzPts val="3000"/>
            </a:pPr>
            <a:r>
              <a:rPr lang="en-US" sz="2880" b="1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</a:rPr>
              <a:t>Sample</a:t>
            </a:r>
          </a:p>
          <a:p>
            <a:pPr marL="342887" indent="-314312" defTabSz="822960" eaLnBrk="1" fontAlgn="auto" hangingPunct="1">
              <a:spcBef>
                <a:spcPts val="0"/>
              </a:spcBef>
              <a:spcAft>
                <a:spcPts val="1350"/>
              </a:spcAft>
              <a:buClr>
                <a:srgbClr val="000000"/>
              </a:buClr>
              <a:buSzPts val="3000"/>
              <a:buFont typeface="Times New Roman"/>
              <a:buChar char="●"/>
            </a:pPr>
            <a:r>
              <a:rPr lang="en-US" sz="2403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</a:rPr>
              <a:t>LGBQ+ employees working at least 20 hours/week  (n = 353)</a:t>
            </a:r>
          </a:p>
          <a:p>
            <a:pPr marL="342887" lvl="1" indent="-314312" defTabSz="822960" eaLnBrk="1" fontAlgn="auto" hangingPunct="1">
              <a:spcBef>
                <a:spcPts val="0"/>
              </a:spcBef>
              <a:spcAft>
                <a:spcPts val="1350"/>
              </a:spcAft>
              <a:buClr>
                <a:srgbClr val="000000"/>
              </a:buClr>
              <a:buSzPts val="3000"/>
              <a:buFont typeface="Times New Roman"/>
              <a:buChar char="●"/>
            </a:pPr>
            <a:r>
              <a:rPr lang="en-US" sz="2403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</a:rPr>
              <a:t>Bisexual (45.9%), Gay (16.4% ), Lesbian (11.3%), Pansexual (9.9%), Queer (7.6% ), Asexual (7.4%) , Other (0.3%)</a:t>
            </a:r>
          </a:p>
          <a:p>
            <a:pPr marL="28574" algn="just" defTabSz="822960" eaLnBrk="1" fontAlgn="auto" hangingPunct="1">
              <a:spcBef>
                <a:spcPts val="0"/>
              </a:spcBef>
              <a:spcAft>
                <a:spcPts val="1350"/>
              </a:spcAft>
              <a:buClr>
                <a:srgbClr val="000000"/>
              </a:buClr>
              <a:buSzPts val="3000"/>
            </a:pPr>
            <a:r>
              <a:rPr lang="en-US" sz="2880" b="1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</a:rPr>
              <a:t>Data Collection</a:t>
            </a:r>
          </a:p>
          <a:p>
            <a:pPr marL="342887" indent="-314312" defTabSz="822960" eaLnBrk="1" fontAlgn="auto" hangingPunct="1">
              <a:spcBef>
                <a:spcPts val="0"/>
              </a:spcBef>
              <a:spcAft>
                <a:spcPts val="1350"/>
              </a:spcAft>
              <a:buClr>
                <a:srgbClr val="000000"/>
              </a:buClr>
              <a:buSzPts val="3000"/>
              <a:buFont typeface="Times New Roman"/>
              <a:buChar char="●"/>
            </a:pPr>
            <a:r>
              <a:rPr lang="en-US" sz="2520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</a:rPr>
              <a:t>Participants were recruited via Prolific to complete two anonymous online surveys two weeks apart</a:t>
            </a:r>
          </a:p>
          <a:p>
            <a:pPr marL="685773" lvl="1" indent="-314312" defTabSz="822960" eaLnBrk="1" fontAlgn="auto" hangingPunct="1">
              <a:spcBef>
                <a:spcPts val="0"/>
              </a:spcBef>
              <a:spcAft>
                <a:spcPts val="450"/>
              </a:spcAft>
              <a:buClr>
                <a:srgbClr val="000000"/>
              </a:buClr>
              <a:buSzPts val="3000"/>
              <a:buFont typeface="Times New Roman"/>
              <a:buChar char="○"/>
            </a:pPr>
            <a:r>
              <a:rPr lang="en-US" sz="2520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  </a:ext>
                </a:extLst>
              </a:rPr>
              <a:t>Time 1 Measures: personal and professional demographics, perceptions of organizational support and practices. </a:t>
            </a:r>
          </a:p>
          <a:p>
            <a:pPr marL="685773" lvl="1" indent="-314312" defTabSz="822960" eaLnBrk="1" fontAlgn="auto" hangingPunct="1">
              <a:spcBef>
                <a:spcPts val="0"/>
              </a:spcBef>
              <a:spcAft>
                <a:spcPts val="450"/>
              </a:spcAft>
              <a:buClr>
                <a:srgbClr val="000000"/>
              </a:buClr>
              <a:buSzPts val="3000"/>
              <a:buFont typeface="Times New Roman"/>
              <a:buChar char="○"/>
            </a:pPr>
            <a:r>
              <a:rPr lang="en-US" sz="2520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  </a:ext>
                </a:extLst>
              </a:rPr>
              <a:t>Time 2 Measures: indicators of well-being including job satisfaction, poor mental health symptoms, and work-life balance</a:t>
            </a:r>
            <a:endParaRPr lang="en-US" sz="2880" b="1" kern="0" dirty="0">
              <a:solidFill>
                <a:srgbClr val="000000"/>
              </a:solidFill>
              <a:latin typeface="Arial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106;p1">
            <a:extLst>
              <a:ext uri="{FF2B5EF4-FFF2-40B4-BE49-F238E27FC236}">
                <a16:creationId xmlns:a16="http://schemas.microsoft.com/office/drawing/2014/main" id="{F55A6DD3-FD4E-44C1-90E8-32B3FB974810}"/>
              </a:ext>
            </a:extLst>
          </p:cNvPr>
          <p:cNvSpPr txBox="1"/>
          <p:nvPr/>
        </p:nvSpPr>
        <p:spPr>
          <a:xfrm>
            <a:off x="25634652" y="18530632"/>
            <a:ext cx="8139660" cy="413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887" indent="-314312" algn="just" defTabSz="822960" eaLnBrk="1" fontAlgn="auto" hangingPunct="1">
              <a:spcBef>
                <a:spcPts val="0"/>
              </a:spcBef>
              <a:spcAft>
                <a:spcPts val="1350"/>
              </a:spcAft>
              <a:buClr>
                <a:srgbClr val="000000"/>
              </a:buClr>
              <a:buSzPts val="3000"/>
              <a:buFont typeface="Times New Roman"/>
              <a:buChar char="●"/>
            </a:pPr>
            <a:r>
              <a:rPr lang="en-US" sz="2550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Extends current literature on experiences and perceptions of LGBQ+ employees </a:t>
            </a:r>
            <a:endParaRPr lang="en-US" sz="2550" kern="0" dirty="0">
              <a:solidFill>
                <a:srgbClr val="000000"/>
              </a:solidFill>
              <a:latin typeface="Arial"/>
              <a:ea typeface="Times New Roman"/>
              <a:cs typeface="Times New Roman"/>
              <a:sym typeface="Times New Roman"/>
              <a:extLst>
                <a:ext uri="http://customooxmlschemas.google.com/">
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</a:ext>
              </a:extLst>
            </a:endParaRPr>
          </a:p>
          <a:p>
            <a:pPr marL="342887" indent="-314312" algn="just" defTabSz="822960" eaLnBrk="1" fontAlgn="auto" hangingPunct="1">
              <a:spcBef>
                <a:spcPts val="0"/>
              </a:spcBef>
              <a:spcAft>
                <a:spcPts val="1350"/>
              </a:spcAft>
              <a:buClr>
                <a:srgbClr val="000000"/>
              </a:buClr>
              <a:buSzPts val="3000"/>
              <a:buFont typeface="Times New Roman"/>
              <a:buChar char="●"/>
            </a:pPr>
            <a:r>
              <a:rPr lang="en-US" sz="2550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Provides empirical support for the mediating role of perceived organizational support for job satisfaction and work-life balance</a:t>
            </a:r>
          </a:p>
          <a:p>
            <a:pPr marL="342887" indent="-314312" algn="just" defTabSz="822960" eaLnBrk="1" fontAlgn="auto" hangingPunct="1">
              <a:spcBef>
                <a:spcPts val="0"/>
              </a:spcBef>
              <a:spcAft>
                <a:spcPts val="1350"/>
              </a:spcAft>
              <a:buClr>
                <a:srgbClr val="000000"/>
              </a:buClr>
              <a:buSzPts val="3000"/>
              <a:buFont typeface="Times New Roman"/>
              <a:buChar char="●"/>
            </a:pPr>
            <a:r>
              <a:rPr lang="en-US" sz="2550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Investigated the intersection between minority status and worker well-being using the TWH® framework to answer the call of incorporating diverse perspectives in occupational health research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4459653-A2CD-B340-CCC3-62F9C80460EC}"/>
              </a:ext>
            </a:extLst>
          </p:cNvPr>
          <p:cNvSpPr/>
          <p:nvPr/>
        </p:nvSpPr>
        <p:spPr>
          <a:xfrm>
            <a:off x="12042046" y="3643660"/>
            <a:ext cx="12834625" cy="33719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</a:pPr>
            <a:r>
              <a:rPr lang="en-US" sz="4320" b="1" kern="0" dirty="0">
                <a:solidFill>
                  <a:srgbClr val="FFFFFF"/>
                </a:solidFill>
                <a:latin typeface="Arial"/>
                <a:cs typeface="Times New Roman"/>
                <a:sym typeface="Times New Roman"/>
              </a:rPr>
              <a:t>What is the relationship between perceptions of LGBQ+ supportive organizational practices, perceptions of support, and indicators of </a:t>
            </a:r>
          </a:p>
          <a:p>
            <a:pPr algn="ctr" defTabSz="822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</a:pPr>
            <a:r>
              <a:rPr lang="en-US" sz="4320" b="1" kern="0" dirty="0">
                <a:solidFill>
                  <a:srgbClr val="FFFFFF"/>
                </a:solidFill>
                <a:latin typeface="Arial"/>
                <a:cs typeface="Times New Roman"/>
                <a:sym typeface="Times New Roman"/>
              </a:rPr>
              <a:t>well-being for LGBQ+ employees?</a:t>
            </a:r>
            <a:endParaRPr lang="en-US" sz="432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E3D5A43-D372-A96D-2654-A135629C128D}"/>
              </a:ext>
            </a:extLst>
          </p:cNvPr>
          <p:cNvGraphicFramePr>
            <a:graphicFrameLocks noGrp="1"/>
          </p:cNvGraphicFramePr>
          <p:nvPr/>
        </p:nvGraphicFramePr>
        <p:xfrm>
          <a:off x="11861638" y="14967413"/>
          <a:ext cx="13321066" cy="9129463"/>
        </p:xfrm>
        <a:graphic>
          <a:graphicData uri="http://schemas.openxmlformats.org/drawingml/2006/table">
            <a:tbl>
              <a:tblPr firstRow="1" firstCol="1" bandRow="1"/>
              <a:tblGrid>
                <a:gridCol w="694228">
                  <a:extLst>
                    <a:ext uri="{9D8B030D-6E8A-4147-A177-3AD203B41FA5}">
                      <a16:colId xmlns:a16="http://schemas.microsoft.com/office/drawing/2014/main" val="261883304"/>
                    </a:ext>
                  </a:extLst>
                </a:gridCol>
                <a:gridCol w="10308928">
                  <a:extLst>
                    <a:ext uri="{9D8B030D-6E8A-4147-A177-3AD203B41FA5}">
                      <a16:colId xmlns:a16="http://schemas.microsoft.com/office/drawing/2014/main" val="448571562"/>
                    </a:ext>
                  </a:extLst>
                </a:gridCol>
                <a:gridCol w="2317910">
                  <a:extLst>
                    <a:ext uri="{9D8B030D-6E8A-4147-A177-3AD203B41FA5}">
                      <a16:colId xmlns:a16="http://schemas.microsoft.com/office/drawing/2014/main" val="2718031686"/>
                    </a:ext>
                  </a:extLst>
                </a:gridCol>
              </a:tblGrid>
              <a:tr h="4028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effectLst/>
                        </a:rPr>
                        <a:t>Hypotheses – Direct Effects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 </a:t>
                      </a: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β</a:t>
                      </a:r>
                      <a:endParaRPr lang="en-US" sz="2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96513"/>
                  </a:ext>
                </a:extLst>
              </a:tr>
              <a:tr h="7194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H1</a:t>
                      </a:r>
                      <a:endParaRPr lang="en-US" sz="2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Perceptions of LGBQ+ supportive organizational practices will be positively related to perceptions of organizational support.</a:t>
                      </a:r>
                      <a:endParaRPr lang="en-US" sz="2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.735***</a:t>
                      </a:r>
                    </a:p>
                  </a:txBody>
                  <a:tcPr marL="61722" marR="61722" marT="0" marB="0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109407"/>
                  </a:ext>
                </a:extLst>
              </a:tr>
              <a:tr h="7194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H2</a:t>
                      </a:r>
                      <a:endParaRPr lang="en-US" sz="2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Perceived organizational support will be positively related to job satisfaction.</a:t>
                      </a:r>
                    </a:p>
                  </a:txBody>
                  <a:tcPr marL="61722" marR="6172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.535***</a:t>
                      </a:r>
                    </a:p>
                  </a:txBody>
                  <a:tcPr marL="61722" marR="6172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417181"/>
                  </a:ext>
                </a:extLst>
              </a:tr>
              <a:tr h="525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H3</a:t>
                      </a:r>
                      <a:endParaRPr lang="en-US" sz="2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Perceived organizational support will be negatively related to anxiety symptoms.</a:t>
                      </a:r>
                    </a:p>
                  </a:txBody>
                  <a:tcPr marL="61722" marR="61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significant</a:t>
                      </a:r>
                    </a:p>
                  </a:txBody>
                  <a:tcPr marL="61722" marR="61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217735"/>
                  </a:ext>
                </a:extLst>
              </a:tr>
              <a:tr h="7194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H4</a:t>
                      </a:r>
                      <a:endParaRPr lang="en-US" sz="2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Perceived organizational support will be negatively related to depression symptoms.</a:t>
                      </a:r>
                    </a:p>
                  </a:txBody>
                  <a:tcPr marL="61722" marR="61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+mn-lt"/>
                        </a:rPr>
                        <a:t>-.245**</a:t>
                      </a:r>
                      <a:endParaRPr lang="en-US" sz="2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77206678"/>
                  </a:ext>
                </a:extLst>
              </a:tr>
              <a:tr h="7194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H5</a:t>
                      </a:r>
                      <a:endParaRPr lang="en-US" sz="2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Perceived organizational support will be positively related to work-life balance.</a:t>
                      </a:r>
                    </a:p>
                  </a:txBody>
                  <a:tcPr marL="61722" marR="6172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+mn-lt"/>
                        </a:rPr>
                        <a:t>.333***</a:t>
                      </a:r>
                      <a:endParaRPr lang="en-US" sz="23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310062"/>
                  </a:ext>
                </a:extLst>
              </a:tr>
              <a:tr h="4713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Hypotheses – Indirect Effects</a:t>
                      </a:r>
                    </a:p>
                  </a:txBody>
                  <a:tcPr marL="61722" marR="6172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992201"/>
                  </a:ext>
                </a:extLst>
              </a:tr>
              <a:tr h="10791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H6a</a:t>
                      </a:r>
                      <a:endParaRPr lang="en-US" sz="2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Perceived organizational support will mediate the relationship between perceptions of LGBQ+ supportive organizational practices and job satisfaction.</a:t>
                      </a:r>
                      <a:endParaRPr lang="en-US" sz="2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.245***</a:t>
                      </a:r>
                    </a:p>
                  </a:txBody>
                  <a:tcPr marL="61722" marR="61722" marT="0" marB="0"/>
                </a:tc>
                <a:extLst>
                  <a:ext uri="{0D108BD9-81ED-4DB2-BD59-A6C34878D82A}">
                    <a16:rowId xmlns:a16="http://schemas.microsoft.com/office/drawing/2014/main" val="4127162974"/>
                  </a:ext>
                </a:extLst>
              </a:tr>
              <a:tr h="10791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H6b</a:t>
                      </a:r>
                      <a:endParaRPr lang="en-US" sz="2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300" b="0" dirty="0">
                          <a:effectLst/>
                        </a:rPr>
                        <a:t>Perceived organizational support will mediate the relationship between perceptions of LGBQ+ supportive organizational practices and anxiety symptoms.</a:t>
                      </a:r>
                      <a:endParaRPr lang="en-US" sz="2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significant</a:t>
                      </a:r>
                    </a:p>
                  </a:txBody>
                  <a:tcPr marL="61722" marR="61722" marT="0" marB="0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186802"/>
                  </a:ext>
                </a:extLst>
              </a:tr>
              <a:tr h="10791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H6c</a:t>
                      </a:r>
                      <a:endParaRPr lang="en-US" sz="2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</a:rPr>
                        <a:t>Perceived organizational support will mediate the relationship between perceptions of LGBQ+ supportive organizational practices and depression symptoms.</a:t>
                      </a:r>
                      <a:endParaRPr lang="en-US" sz="2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significant</a:t>
                      </a:r>
                    </a:p>
                  </a:txBody>
                  <a:tcPr marL="61722" marR="61722" marT="0" marB="0"/>
                </a:tc>
                <a:extLst>
                  <a:ext uri="{0D108BD9-81ED-4DB2-BD59-A6C34878D82A}">
                    <a16:rowId xmlns:a16="http://schemas.microsoft.com/office/drawing/2014/main" val="865278801"/>
                  </a:ext>
                </a:extLst>
              </a:tr>
              <a:tr h="7194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H6d</a:t>
                      </a:r>
                      <a:endParaRPr lang="en-US" sz="2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</a:rPr>
                        <a:t>Perceived organizational support will mediate the relationship between perceptions of LGBQ+ supportive organizational practices and </a:t>
                      </a:r>
                      <a:endParaRPr lang="en-US" sz="2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.393***</a:t>
                      </a:r>
                    </a:p>
                  </a:txBody>
                  <a:tcPr marL="61722" marR="61722" marT="0" marB="0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097782"/>
                  </a:ext>
                </a:extLst>
              </a:tr>
              <a:tr h="71944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300" i="1" dirty="0">
                          <a:effectLst/>
                        </a:rPr>
                        <a:t>Notes:  N = 353. * p &lt;.05 ** p &lt;.01 *** p &lt;.00. Standardized estimates (path coefficients presented for direct and indirect effects. </a:t>
                      </a:r>
                      <a:endParaRPr lang="en-US" sz="23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884338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E8E7E567-C943-DC36-C0A4-FE7F49692059}"/>
              </a:ext>
            </a:extLst>
          </p:cNvPr>
          <p:cNvSpPr/>
          <p:nvPr/>
        </p:nvSpPr>
        <p:spPr>
          <a:xfrm>
            <a:off x="12187362" y="13382046"/>
            <a:ext cx="11628783" cy="733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9" name="Google Shape;106;p1">
            <a:extLst>
              <a:ext uri="{FF2B5EF4-FFF2-40B4-BE49-F238E27FC236}">
                <a16:creationId xmlns:a16="http://schemas.microsoft.com/office/drawing/2014/main" id="{53976EFD-FA55-9C78-993A-14E27FADF68F}"/>
              </a:ext>
            </a:extLst>
          </p:cNvPr>
          <p:cNvSpPr txBox="1"/>
          <p:nvPr/>
        </p:nvSpPr>
        <p:spPr>
          <a:xfrm>
            <a:off x="11782766" y="14152122"/>
            <a:ext cx="8772836" cy="69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8574" algn="just" defTabSz="822960" eaLnBrk="1" fontAlgn="auto" hangingPunct="1">
              <a:spcBef>
                <a:spcPts val="0"/>
              </a:spcBef>
              <a:spcAft>
                <a:spcPts val="1350"/>
              </a:spcAft>
              <a:buClr>
                <a:srgbClr val="000000"/>
              </a:buClr>
              <a:buSzPts val="3000"/>
            </a:pPr>
            <a:r>
              <a:rPr lang="en-US" sz="2880" b="1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</a:rPr>
              <a:t>Table 1. Hypotheses of direct and indirect effects</a:t>
            </a:r>
          </a:p>
        </p:txBody>
      </p:sp>
      <p:sp>
        <p:nvSpPr>
          <p:cNvPr id="30" name="Google Shape;103;p1">
            <a:extLst>
              <a:ext uri="{FF2B5EF4-FFF2-40B4-BE49-F238E27FC236}">
                <a16:creationId xmlns:a16="http://schemas.microsoft.com/office/drawing/2014/main" id="{28A2A862-DB14-5463-4610-79425F33EDB1}"/>
              </a:ext>
            </a:extLst>
          </p:cNvPr>
          <p:cNvSpPr txBox="1"/>
          <p:nvPr/>
        </p:nvSpPr>
        <p:spPr>
          <a:xfrm>
            <a:off x="25557472" y="7872327"/>
            <a:ext cx="8622968" cy="761717"/>
          </a:xfrm>
          <a:prstGeom prst="rect">
            <a:avLst/>
          </a:prstGeom>
          <a:solidFill>
            <a:srgbClr val="1E4D2B"/>
          </a:solidFill>
          <a:ln>
            <a:noFill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ctr" defTabSz="82296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</a:pPr>
            <a:r>
              <a:rPr lang="en-US" sz="4500" b="1" kern="0" dirty="0">
                <a:solidFill>
                  <a:srgbClr val="FFFFFF"/>
                </a:solidFill>
                <a:latin typeface="Arial"/>
                <a:cs typeface="Times New Roman"/>
                <a:sym typeface="Times New Roman"/>
              </a:rPr>
              <a:t>Results</a:t>
            </a:r>
            <a:endParaRPr sz="4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106;p1">
            <a:extLst>
              <a:ext uri="{FF2B5EF4-FFF2-40B4-BE49-F238E27FC236}">
                <a16:creationId xmlns:a16="http://schemas.microsoft.com/office/drawing/2014/main" id="{A42B7202-FA2B-C3DF-E168-6F43A7069F9C}"/>
              </a:ext>
            </a:extLst>
          </p:cNvPr>
          <p:cNvSpPr txBox="1"/>
          <p:nvPr/>
        </p:nvSpPr>
        <p:spPr>
          <a:xfrm>
            <a:off x="25541868" y="8787173"/>
            <a:ext cx="8325226" cy="549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42887" indent="-314312" algn="just" defTabSz="822960" eaLnBrk="1" fontAlgn="auto" hangingPunct="1">
              <a:spcBef>
                <a:spcPts val="0"/>
              </a:spcBef>
              <a:spcAft>
                <a:spcPts val="1350"/>
              </a:spcAft>
              <a:buClr>
                <a:srgbClr val="000000"/>
              </a:buClr>
              <a:buSzPts val="3000"/>
              <a:buFont typeface="Times New Roman"/>
              <a:buChar char="●"/>
            </a:pPr>
            <a:r>
              <a:rPr lang="en-US" sz="2550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Perceptions of supportive practices was positively related to perceptions of organizational support</a:t>
            </a:r>
          </a:p>
          <a:p>
            <a:pPr marL="342887" indent="-314312" algn="just" defTabSz="822960" eaLnBrk="1" fontAlgn="auto" hangingPunct="1">
              <a:spcBef>
                <a:spcPts val="0"/>
              </a:spcBef>
              <a:spcAft>
                <a:spcPts val="1350"/>
              </a:spcAft>
              <a:buClr>
                <a:srgbClr val="000000"/>
              </a:buClr>
              <a:buSzPts val="3000"/>
              <a:buFont typeface="Times New Roman"/>
              <a:buChar char="●"/>
            </a:pPr>
            <a:r>
              <a:rPr lang="en-US" sz="2550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Perceived organizational support was related to job satisfaction, depression symptoms, and work-life balance in the hypothesized directions</a:t>
            </a:r>
          </a:p>
          <a:p>
            <a:pPr marL="342887" indent="-314312" algn="just" defTabSz="822960" eaLnBrk="1" fontAlgn="auto" hangingPunct="1">
              <a:spcBef>
                <a:spcPts val="0"/>
              </a:spcBef>
              <a:spcAft>
                <a:spcPts val="1350"/>
              </a:spcAft>
              <a:buClr>
                <a:srgbClr val="000000"/>
              </a:buClr>
              <a:buSzPts val="3000"/>
              <a:buFont typeface="Times New Roman"/>
              <a:buChar char="●"/>
            </a:pPr>
            <a:r>
              <a:rPr lang="en-US" sz="2550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Perceived organizational support served as a mediator between perceptions of LGBQ+ supportive practices and two of the well-being indicators: job satisfaction and work-life balance</a:t>
            </a:r>
          </a:p>
          <a:p>
            <a:pPr marL="342887" indent="-314312" algn="just" defTabSz="822960" eaLnBrk="1" fontAlgn="auto" hangingPunct="1">
              <a:spcBef>
                <a:spcPts val="0"/>
              </a:spcBef>
              <a:spcAft>
                <a:spcPts val="1350"/>
              </a:spcAft>
              <a:buClr>
                <a:srgbClr val="000000"/>
              </a:buClr>
              <a:buSzPts val="3000"/>
              <a:buFont typeface="Times New Roman"/>
              <a:buChar char="●"/>
            </a:pPr>
            <a:r>
              <a:rPr lang="en-US" sz="2550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More research is needed to assess the relationship between mental health symptoms and perceptions of LGBQ+ supportive organizational practices</a:t>
            </a:r>
            <a:endParaRPr lang="en-US" sz="2550" kern="0" dirty="0">
              <a:solidFill>
                <a:srgbClr val="000000"/>
              </a:solidFill>
              <a:latin typeface="Arial"/>
              <a:ea typeface="Times New Roman"/>
              <a:cs typeface="Times New Roman"/>
              <a:sym typeface="Times New Roman"/>
              <a:extLst>
                <a:ext uri="http://customooxmlschemas.google.com/">
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</a:ext>
              </a:extLst>
            </a:endParaRPr>
          </a:p>
        </p:txBody>
      </p:sp>
      <p:pic>
        <p:nvPicPr>
          <p:cNvPr id="53" name="Picture 52" descr="Diagram&#10;&#10;Description automatically generated">
            <a:extLst>
              <a:ext uri="{FF2B5EF4-FFF2-40B4-BE49-F238E27FC236}">
                <a16:creationId xmlns:a16="http://schemas.microsoft.com/office/drawing/2014/main" id="{532A7D26-72BD-6956-5A17-061A59EC62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6" t="13109" r="5703" b="8253"/>
          <a:stretch/>
        </p:blipFill>
        <p:spPr>
          <a:xfrm>
            <a:off x="11917750" y="7650225"/>
            <a:ext cx="13209013" cy="6222725"/>
          </a:xfrm>
          <a:prstGeom prst="rect">
            <a:avLst/>
          </a:prstGeom>
        </p:spPr>
      </p:pic>
      <p:sp>
        <p:nvSpPr>
          <p:cNvPr id="63" name="Google Shape;106;p1">
            <a:extLst>
              <a:ext uri="{FF2B5EF4-FFF2-40B4-BE49-F238E27FC236}">
                <a16:creationId xmlns:a16="http://schemas.microsoft.com/office/drawing/2014/main" id="{4342651E-EA4E-B6B5-6C41-FE4372194992}"/>
              </a:ext>
            </a:extLst>
          </p:cNvPr>
          <p:cNvSpPr txBox="1"/>
          <p:nvPr/>
        </p:nvSpPr>
        <p:spPr>
          <a:xfrm>
            <a:off x="11861638" y="7318249"/>
            <a:ext cx="8772836" cy="69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8574" algn="just" defTabSz="822960" eaLnBrk="1" fontAlgn="auto" hangingPunct="1">
              <a:spcBef>
                <a:spcPts val="0"/>
              </a:spcBef>
              <a:spcAft>
                <a:spcPts val="1350"/>
              </a:spcAft>
              <a:buClr>
                <a:srgbClr val="000000"/>
              </a:buClr>
              <a:buSzPts val="3000"/>
            </a:pPr>
            <a:r>
              <a:rPr lang="en-US" sz="2880" b="1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</a:rPr>
              <a:t>Figure 1. Hypothesized Model</a:t>
            </a:r>
          </a:p>
        </p:txBody>
      </p:sp>
      <p:sp>
        <p:nvSpPr>
          <p:cNvPr id="65" name="Google Shape;106;p1">
            <a:extLst>
              <a:ext uri="{FF2B5EF4-FFF2-40B4-BE49-F238E27FC236}">
                <a16:creationId xmlns:a16="http://schemas.microsoft.com/office/drawing/2014/main" id="{137907A1-FBAD-AC20-9029-5AE7AD682BD9}"/>
              </a:ext>
            </a:extLst>
          </p:cNvPr>
          <p:cNvSpPr txBox="1"/>
          <p:nvPr/>
        </p:nvSpPr>
        <p:spPr>
          <a:xfrm>
            <a:off x="11782766" y="12927738"/>
            <a:ext cx="7761776" cy="636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8574" algn="just" defTabSz="822960" eaLnBrk="1" fontAlgn="auto" hangingPunct="1">
              <a:spcBef>
                <a:spcPts val="0"/>
              </a:spcBef>
              <a:spcAft>
                <a:spcPts val="1350"/>
              </a:spcAft>
              <a:buClr>
                <a:srgbClr val="000000"/>
              </a:buClr>
              <a:buSzPts val="3000"/>
            </a:pPr>
            <a:r>
              <a:rPr lang="en-US" sz="2520" i="1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  <a:sym typeface="Times New Roman"/>
              </a:rPr>
              <a:t>Note: Green arrows indicate significant hypotheses</a:t>
            </a:r>
          </a:p>
        </p:txBody>
      </p:sp>
    </p:spTree>
    <p:extLst>
      <p:ext uri="{BB962C8B-B14F-4D97-AF65-F5344CB8AC3E}">
        <p14:creationId xmlns:p14="http://schemas.microsoft.com/office/powerpoint/2010/main" val="8718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Placeholder 1">
            <a:extLst>
              <a:ext uri="{FF2B5EF4-FFF2-40B4-BE49-F238E27FC236}">
                <a16:creationId xmlns:a16="http://schemas.microsoft.com/office/drawing/2014/main" id="{04E69ABC-A66B-E545-B3D5-132E4B79929F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084018" y="1820182"/>
            <a:ext cx="34051875" cy="2729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7200" b="1" i="0" u="none" strike="noStrike" dirty="0">
                <a:solidFill>
                  <a:srgbClr val="333333"/>
                </a:solidFill>
                <a:effectLst/>
                <a:latin typeface="Tenorite" panose="00000500000000000000" pitchFamily="2" charset="0"/>
              </a:rPr>
              <a:t>Addressing Newcomer Adjustment, Well-Being, and Safety through Organizational Support and Self-Determination Theory</a:t>
            </a:r>
            <a:endParaRPr lang="en-US" altLang="en-US" sz="71400" dirty="0">
              <a:latin typeface="Tenorite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04" name="Text Placeholder 2">
            <a:extLst>
              <a:ext uri="{FF2B5EF4-FFF2-40B4-BE49-F238E27FC236}">
                <a16:creationId xmlns:a16="http://schemas.microsoft.com/office/drawing/2014/main" id="{CFE8C6CA-46B3-EF40-BD35-CBC7EB348475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4582988" y="4056552"/>
            <a:ext cx="27051000" cy="98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Rosalyn Stoa, M.S., </a:t>
            </a:r>
            <a:r>
              <a:rPr lang="en-US" alt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Colorado State University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5" name="Text Placeholder 3">
            <a:extLst>
              <a:ext uri="{FF2B5EF4-FFF2-40B4-BE49-F238E27FC236}">
                <a16:creationId xmlns:a16="http://schemas.microsoft.com/office/drawing/2014/main" id="{390B0291-049C-7A4C-AAA0-C27464DAC97D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914399" y="5040801"/>
            <a:ext cx="9042603" cy="1360978"/>
          </a:xfr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1. What is the problem?</a:t>
            </a:r>
          </a:p>
        </p:txBody>
      </p:sp>
      <p:sp>
        <p:nvSpPr>
          <p:cNvPr id="4106" name="Text Placeholder 4">
            <a:extLst>
              <a:ext uri="{FF2B5EF4-FFF2-40B4-BE49-F238E27FC236}">
                <a16:creationId xmlns:a16="http://schemas.microsoft.com/office/drawing/2014/main" id="{5E1180D3-B93C-1047-A280-2B2F5D3BE8A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1263446" y="14907418"/>
            <a:ext cx="23806353" cy="1219200"/>
          </a:xfr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4. Proposed Research</a:t>
            </a:r>
          </a:p>
        </p:txBody>
      </p:sp>
      <p:sp>
        <p:nvSpPr>
          <p:cNvPr id="4107" name="Text Placeholder 5">
            <a:extLst>
              <a:ext uri="{FF2B5EF4-FFF2-40B4-BE49-F238E27FC236}">
                <a16:creationId xmlns:a16="http://schemas.microsoft.com/office/drawing/2014/main" id="{9BC25294-12A0-ED4F-9C13-1C1F64E6B557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10795204" y="5076030"/>
            <a:ext cx="14274595" cy="1325749"/>
          </a:xfrm>
          <a:solidFill>
            <a:srgbClr val="FF980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2. How do we increase newcomer safety?</a:t>
            </a:r>
          </a:p>
        </p:txBody>
      </p:sp>
      <p:sp>
        <p:nvSpPr>
          <p:cNvPr id="4108" name="Text Placeholder 6">
            <a:extLst>
              <a:ext uri="{FF2B5EF4-FFF2-40B4-BE49-F238E27FC236}">
                <a16:creationId xmlns:a16="http://schemas.microsoft.com/office/drawing/2014/main" id="{7E13C309-7AA7-CD4B-9C53-B15BEF6406E7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25908000" y="5040801"/>
            <a:ext cx="9753599" cy="1360977"/>
          </a:xfr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3. How can OHP help?</a:t>
            </a:r>
          </a:p>
        </p:txBody>
      </p:sp>
      <p:sp>
        <p:nvSpPr>
          <p:cNvPr id="4109" name="Text Placeholder 7">
            <a:extLst>
              <a:ext uri="{FF2B5EF4-FFF2-40B4-BE49-F238E27FC236}">
                <a16:creationId xmlns:a16="http://schemas.microsoft.com/office/drawing/2014/main" id="{59594A07-2436-5948-9EBC-F35B27E4C8F6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 bwMode="auto">
          <a:xfrm>
            <a:off x="25908000" y="14907418"/>
            <a:ext cx="9753599" cy="1219200"/>
          </a:xfr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Tenorite" panose="00000500000000000000" pitchFamily="2" charset="0"/>
                <a:cs typeface="Arial" panose="020B0604020202020204" pitchFamily="34" charset="0"/>
              </a:rPr>
              <a:t>5. Implications</a:t>
            </a:r>
          </a:p>
        </p:txBody>
      </p:sp>
      <p:sp>
        <p:nvSpPr>
          <p:cNvPr id="4110" name="Text Placeholder 8">
            <a:extLst>
              <a:ext uri="{FF2B5EF4-FFF2-40B4-BE49-F238E27FC236}">
                <a16:creationId xmlns:a16="http://schemas.microsoft.com/office/drawing/2014/main" id="{8CCF9978-0C9E-AE42-BBE1-BA558E27CDF1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 bwMode="auto">
          <a:xfrm>
            <a:off x="1119187" y="11581128"/>
            <a:ext cx="8553450" cy="21137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800" dirty="0">
                <a:latin typeface="Tenorite" panose="00000500000000000000" pitchFamily="2" charset="0"/>
                <a:cs typeface="Arial" panose="020B0604020202020204" pitchFamily="34" charset="0"/>
              </a:rPr>
              <a:t>New employees are at increased risk of occupational injury and illness</a:t>
            </a:r>
          </a:p>
          <a:p>
            <a:pPr algn="ctr"/>
            <a:r>
              <a:rPr lang="en-US" altLang="en-US" sz="4800" dirty="0">
                <a:latin typeface="Tenorite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Tenorite" panose="00000500000000000000" pitchFamily="2" charset="0"/>
                <a:cs typeface="Arial" panose="020B0604020202020204" pitchFamily="34" charset="0"/>
              </a:rPr>
              <a:t>(Bena et al., 2013)</a:t>
            </a:r>
          </a:p>
        </p:txBody>
      </p:sp>
      <p:sp>
        <p:nvSpPr>
          <p:cNvPr id="4111" name="Text Placeholder 9">
            <a:extLst>
              <a:ext uri="{FF2B5EF4-FFF2-40B4-BE49-F238E27FC236}">
                <a16:creationId xmlns:a16="http://schemas.microsoft.com/office/drawing/2014/main" id="{71D3A2A2-D226-9A4A-B158-9A4552D01E5F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 bwMode="auto">
          <a:xfrm>
            <a:off x="16471667" y="17189529"/>
            <a:ext cx="9088316" cy="48464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>
                <a:latin typeface="Tenorite" panose="00000500000000000000" pitchFamily="2" charset="0"/>
                <a:cs typeface="Arial" panose="020B0604020202020204" pitchFamily="34" charset="0"/>
              </a:rPr>
              <a:t>Longitudinal study over 6 months</a:t>
            </a:r>
          </a:p>
          <a:p>
            <a:r>
              <a:rPr lang="en-US" altLang="en-US" sz="3600" dirty="0">
                <a:latin typeface="Tenorite" panose="00000500000000000000" pitchFamily="2" charset="0"/>
                <a:cs typeface="Arial" panose="020B0604020202020204" pitchFamily="34" charset="0"/>
              </a:rPr>
              <a:t>Participants (</a:t>
            </a:r>
            <a:r>
              <a:rPr lang="en-US" altLang="en-US" sz="3600" i="1" dirty="0">
                <a:latin typeface="Tenorite" panose="00000500000000000000" pitchFamily="2" charset="0"/>
                <a:cs typeface="Arial" panose="020B0604020202020204" pitchFamily="34" charset="0"/>
              </a:rPr>
              <a:t>N = 700) </a:t>
            </a:r>
            <a:r>
              <a:rPr lang="en-US" altLang="en-US" sz="3600" dirty="0">
                <a:latin typeface="Tenorite" panose="00000500000000000000" pitchFamily="2" charset="0"/>
                <a:cs typeface="Arial" panose="020B0604020202020204" pitchFamily="34" charset="0"/>
              </a:rPr>
              <a:t> are: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Tenorite" panose="00000500000000000000" pitchFamily="2" charset="0"/>
                <a:cs typeface="Arial" panose="020B0604020202020204" pitchFamily="34" charset="0"/>
              </a:rPr>
              <a:t>In a job/industry with increased risk of occupational injury or illness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Tenorite" panose="00000500000000000000" pitchFamily="2" charset="0"/>
                <a:cs typeface="Arial" panose="020B0604020202020204" pitchFamily="34" charset="0"/>
              </a:rPr>
              <a:t>Have started the job within 3 months of the first data collection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Tenorite" panose="00000500000000000000" pitchFamily="2" charset="0"/>
                <a:cs typeface="Arial" panose="020B0604020202020204" pitchFamily="34" charset="0"/>
              </a:rPr>
              <a:t>Work with other individuals</a:t>
            </a:r>
          </a:p>
        </p:txBody>
      </p:sp>
      <p:sp>
        <p:nvSpPr>
          <p:cNvPr id="4112" name="Text Placeholder 10">
            <a:extLst>
              <a:ext uri="{FF2B5EF4-FFF2-40B4-BE49-F238E27FC236}">
                <a16:creationId xmlns:a16="http://schemas.microsoft.com/office/drawing/2014/main" id="{09C50AA1-1B7C-7049-BEB8-41401B34B7E6}"/>
              </a:ext>
            </a:extLst>
          </p:cNvPr>
          <p:cNvSpPr>
            <a:spLocks noGrp="1" noChangeArrowheads="1"/>
          </p:cNvSpPr>
          <p:nvPr>
            <p:ph type="body" sz="quarter" idx="20"/>
          </p:nvPr>
        </p:nvSpPr>
        <p:spPr bwMode="auto">
          <a:xfrm>
            <a:off x="11881013" y="6736436"/>
            <a:ext cx="12102976" cy="7599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>
                <a:latin typeface="Tenorite" panose="00000500000000000000" pitchFamily="2" charset="0"/>
                <a:cs typeface="Arial" panose="020B0604020202020204" pitchFamily="34" charset="0"/>
              </a:rPr>
              <a:t>New employees go through a </a:t>
            </a:r>
            <a:r>
              <a:rPr lang="en-US" altLang="en-US" sz="3600" b="1" i="1" dirty="0">
                <a:latin typeface="Tenorite" panose="00000500000000000000" pitchFamily="2" charset="0"/>
                <a:cs typeface="Arial" panose="020B0604020202020204" pitchFamily="34" charset="0"/>
              </a:rPr>
              <a:t>socialization process, </a:t>
            </a:r>
            <a:r>
              <a:rPr lang="en-US" altLang="en-US" sz="3600" dirty="0">
                <a:latin typeface="Tenorite" panose="00000500000000000000" pitchFamily="2" charset="0"/>
                <a:cs typeface="Arial" panose="020B0604020202020204" pitchFamily="34" charset="0"/>
              </a:rPr>
              <a:t>from:</a:t>
            </a:r>
          </a:p>
          <a:p>
            <a:endParaRPr lang="en-US" altLang="en-US" sz="4000" dirty="0">
              <a:latin typeface="Tenorite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4113" name="Text Placeholder 11">
            <a:extLst>
              <a:ext uri="{FF2B5EF4-FFF2-40B4-BE49-F238E27FC236}">
                <a16:creationId xmlns:a16="http://schemas.microsoft.com/office/drawing/2014/main" id="{D7EDAB3E-85B5-9145-9607-F6BDA510363A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25908000" y="16618086"/>
            <a:ext cx="9658350" cy="57307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>
                <a:latin typeface="Tenorite" panose="00000500000000000000" pitchFamily="2" charset="0"/>
                <a:cs typeface="Arial" panose="020B0604020202020204" pitchFamily="34" charset="0"/>
              </a:rPr>
              <a:t>Research Implications: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Tenorite" panose="00000500000000000000" pitchFamily="2" charset="0"/>
                <a:cs typeface="Arial" panose="020B0604020202020204" pitchFamily="34" charset="0"/>
              </a:rPr>
              <a:t>Further investigating autonomy, competence, and relatedness as a potential model to understand socialization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Tenorite" panose="00000500000000000000" pitchFamily="2" charset="0"/>
                <a:cs typeface="Arial" panose="020B0604020202020204" pitchFamily="34" charset="0"/>
              </a:rPr>
              <a:t>Understand how socialization tactics influence safety behaviors</a:t>
            </a:r>
          </a:p>
          <a:p>
            <a:r>
              <a:rPr lang="en-US" altLang="en-US" sz="3600" dirty="0">
                <a:latin typeface="Tenorite" panose="00000500000000000000" pitchFamily="2" charset="0"/>
                <a:cs typeface="Arial" panose="020B0604020202020204" pitchFamily="34" charset="0"/>
              </a:rPr>
              <a:t>Practical Implications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Tenorite" panose="00000500000000000000" pitchFamily="2" charset="0"/>
                <a:cs typeface="Arial" panose="020B0604020202020204" pitchFamily="34" charset="0"/>
              </a:rPr>
              <a:t>Development of socialization practices to address newcomer safety behaviors and wellbeing</a:t>
            </a:r>
          </a:p>
        </p:txBody>
      </p:sp>
      <p:sp>
        <p:nvSpPr>
          <p:cNvPr id="4114" name="Text Placeholder 12">
            <a:extLst>
              <a:ext uri="{FF2B5EF4-FFF2-40B4-BE49-F238E27FC236}">
                <a16:creationId xmlns:a16="http://schemas.microsoft.com/office/drawing/2014/main" id="{7D0BFBC4-2CBF-614F-9AF8-D81640E6F9FE}"/>
              </a:ext>
            </a:extLst>
          </p:cNvPr>
          <p:cNvSpPr>
            <a:spLocks noGrp="1" noChangeArrowheads="1"/>
          </p:cNvSpPr>
          <p:nvPr>
            <p:ph type="body" sz="quarter" idx="22"/>
          </p:nvPr>
        </p:nvSpPr>
        <p:spPr bwMode="auto">
          <a:xfrm>
            <a:off x="25908001" y="10057869"/>
            <a:ext cx="9753598" cy="41431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>
                <a:latin typeface="Tenorite" panose="00000500000000000000" pitchFamily="2" charset="0"/>
                <a:cs typeface="Arial" panose="020B0604020202020204" pitchFamily="34" charset="0"/>
              </a:rPr>
              <a:t>Other factors such as: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Tenorite" panose="00000500000000000000" pitchFamily="2" charset="0"/>
                <a:cs typeface="Arial" panose="020B0604020202020204" pitchFamily="34" charset="0"/>
              </a:rPr>
              <a:t>Perceived organizational support </a:t>
            </a:r>
            <a:r>
              <a:rPr lang="en-US" altLang="en-US" sz="1800" dirty="0">
                <a:latin typeface="Tenorite" panose="00000500000000000000" pitchFamily="2" charset="0"/>
                <a:cs typeface="Arial" panose="020B0604020202020204" pitchFamily="34" charset="0"/>
              </a:rPr>
              <a:t>(Eisenberger, 1986)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Tenorite" panose="00000500000000000000" pitchFamily="2" charset="0"/>
                <a:cs typeface="Arial" panose="020B0604020202020204" pitchFamily="34" charset="0"/>
              </a:rPr>
              <a:t>Autonomy, competence, and relatedness </a:t>
            </a:r>
            <a:r>
              <a:rPr lang="en-US" altLang="en-US" sz="1800" dirty="0">
                <a:latin typeface="Tenorite" panose="00000500000000000000" pitchFamily="2" charset="0"/>
                <a:cs typeface="Arial" panose="020B0604020202020204" pitchFamily="34" charset="0"/>
              </a:rPr>
              <a:t>(Deci &amp; Ryan, 1985)</a:t>
            </a:r>
          </a:p>
          <a:p>
            <a:r>
              <a:rPr lang="en-US" altLang="en-US" sz="3600" dirty="0">
                <a:latin typeface="Tenorite" panose="00000500000000000000" pitchFamily="2" charset="0"/>
                <a:cs typeface="Arial" panose="020B0604020202020204" pitchFamily="34" charset="0"/>
              </a:rPr>
              <a:t>May influence newcomer role adjustment, including knowledge of safety policies and procedures, safety behaviors, and newcomer well-being.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00869C-0FB3-6E71-8F44-F31A5CE79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95" y="17555842"/>
            <a:ext cx="13684182" cy="484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Sling with solid fill">
            <a:extLst>
              <a:ext uri="{FF2B5EF4-FFF2-40B4-BE49-F238E27FC236}">
                <a16:creationId xmlns:a16="http://schemas.microsoft.com/office/drawing/2014/main" id="{DBBB45FC-304B-6F8B-0A7F-8FA2F582A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16967" y="6638446"/>
            <a:ext cx="3335663" cy="3335663"/>
          </a:xfrm>
          <a:prstGeom prst="rect">
            <a:avLst/>
          </a:prstGeom>
        </p:spPr>
      </p:pic>
      <p:pic>
        <p:nvPicPr>
          <p:cNvPr id="5" name="Graphic 4" descr="Warning with solid fill">
            <a:extLst>
              <a:ext uri="{FF2B5EF4-FFF2-40B4-BE49-F238E27FC236}">
                <a16:creationId xmlns:a16="http://schemas.microsoft.com/office/drawing/2014/main" id="{32FD041D-238A-E312-F74D-ED3E90DC38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88458" y="6785744"/>
            <a:ext cx="4614908" cy="46149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598E4A-027D-2648-7AD6-48B31D2BA10A}"/>
              </a:ext>
            </a:extLst>
          </p:cNvPr>
          <p:cNvSpPr txBox="1"/>
          <p:nvPr/>
        </p:nvSpPr>
        <p:spPr>
          <a:xfrm>
            <a:off x="7985574" y="20803394"/>
            <a:ext cx="979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norite" panose="00000500000000000000" pitchFamily="2" charset="0"/>
              </a:rPr>
              <a:t>H1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6EC3EA-2A2E-44A7-55AB-F3935FC1244B}"/>
              </a:ext>
            </a:extLst>
          </p:cNvPr>
          <p:cNvSpPr txBox="1"/>
          <p:nvPr/>
        </p:nvSpPr>
        <p:spPr>
          <a:xfrm>
            <a:off x="8459181" y="17555869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4"/>
                </a:solidFill>
                <a:latin typeface="Tenorite" panose="00000500000000000000" pitchFamily="2" charset="0"/>
              </a:rPr>
              <a:t>H2</a:t>
            </a:r>
            <a:endParaRPr lang="en-US" b="1" dirty="0">
              <a:solidFill>
                <a:schemeClr val="accent4"/>
              </a:solidFill>
              <a:latin typeface="Tenorite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B1615-7BE4-9B22-42FE-402824D4F625}"/>
              </a:ext>
            </a:extLst>
          </p:cNvPr>
          <p:cNvSpPr txBox="1"/>
          <p:nvPr/>
        </p:nvSpPr>
        <p:spPr>
          <a:xfrm>
            <a:off x="3537590" y="17171122"/>
            <a:ext cx="926296" cy="769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4"/>
                </a:solidFill>
                <a:latin typeface="Tenorite" panose="00000500000000000000" pitchFamily="2" charset="0"/>
              </a:rPr>
              <a:t>H3</a:t>
            </a:r>
          </a:p>
        </p:txBody>
      </p:sp>
      <p:pic>
        <p:nvPicPr>
          <p:cNvPr id="27" name="Graphic 26" descr="Social network with solid fill">
            <a:extLst>
              <a:ext uri="{FF2B5EF4-FFF2-40B4-BE49-F238E27FC236}">
                <a16:creationId xmlns:a16="http://schemas.microsoft.com/office/drawing/2014/main" id="{25E612A4-DDF4-11DA-5BD5-0599ED3CF8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984923" y="7440616"/>
            <a:ext cx="3028327" cy="3028327"/>
          </a:xfrm>
          <a:prstGeom prst="rect">
            <a:avLst/>
          </a:prstGeom>
        </p:spPr>
      </p:pic>
      <p:pic>
        <p:nvPicPr>
          <p:cNvPr id="29" name="Graphic 28" descr="User network with solid fill">
            <a:extLst>
              <a:ext uri="{FF2B5EF4-FFF2-40B4-BE49-F238E27FC236}">
                <a16:creationId xmlns:a16="http://schemas.microsoft.com/office/drawing/2014/main" id="{F0CB048C-C873-4D9C-B422-F1453C27BC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495541" y="7468521"/>
            <a:ext cx="3028327" cy="302832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E9BD6A1-CA4A-570E-A2A9-D2A51F182BF2}"/>
              </a:ext>
            </a:extLst>
          </p:cNvPr>
          <p:cNvSpPr txBox="1"/>
          <p:nvPr/>
        </p:nvSpPr>
        <p:spPr>
          <a:xfrm>
            <a:off x="11465719" y="11039174"/>
            <a:ext cx="6324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Tenorite" panose="00000500000000000000" pitchFamily="2" charset="0"/>
                <a:cs typeface="Arial" panose="020B0604020202020204" pitchFamily="34" charset="0"/>
              </a:rPr>
              <a:t>Individualized </a:t>
            </a:r>
            <a:r>
              <a:rPr lang="en-US" altLang="en-US" sz="3600" dirty="0">
                <a:latin typeface="Tenorite" panose="00000500000000000000" pitchFamily="2" charset="0"/>
                <a:cs typeface="Arial" panose="020B0604020202020204" pitchFamily="34" charset="0"/>
              </a:rPr>
              <a:t>(a more informal, autonomous process) </a:t>
            </a:r>
            <a:r>
              <a:rPr lang="en-US" altLang="en-US" sz="1800" dirty="0">
                <a:latin typeface="Tenorite" panose="00000500000000000000" pitchFamily="2" charset="0"/>
                <a:cs typeface="Arial" panose="020B0604020202020204" pitchFamily="34" charset="0"/>
              </a:rPr>
              <a:t>(Jones, 1986)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ED1751-B9A4-3AC0-9479-E35ABB82C947}"/>
              </a:ext>
            </a:extLst>
          </p:cNvPr>
          <p:cNvSpPr txBox="1"/>
          <p:nvPr/>
        </p:nvSpPr>
        <p:spPr>
          <a:xfrm>
            <a:off x="18535495" y="10960306"/>
            <a:ext cx="54484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Tenorite" panose="00000500000000000000" pitchFamily="2" charset="0"/>
                <a:cs typeface="Arial" panose="020B0604020202020204" pitchFamily="34" charset="0"/>
              </a:rPr>
              <a:t>Institutionalized </a:t>
            </a:r>
            <a:r>
              <a:rPr lang="en-US" altLang="en-US" sz="3600" dirty="0">
                <a:latin typeface="Tenorite" panose="00000500000000000000" pitchFamily="2" charset="0"/>
                <a:cs typeface="Arial" panose="020B0604020202020204" pitchFamily="34" charset="0"/>
              </a:rPr>
              <a:t>(a more formal, organized process)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DB4C9A-D50F-4F61-39E4-2107FF282641}"/>
              </a:ext>
            </a:extLst>
          </p:cNvPr>
          <p:cNvSpPr txBox="1"/>
          <p:nvPr/>
        </p:nvSpPr>
        <p:spPr>
          <a:xfrm>
            <a:off x="10135582" y="13157961"/>
            <a:ext cx="1542440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>
                <a:latin typeface="Tenorite" panose="00000500000000000000" pitchFamily="2" charset="0"/>
                <a:cs typeface="Arial" panose="020B0604020202020204" pitchFamily="34" charset="0"/>
              </a:rPr>
              <a:t>Socialization is related to increased newcomer safety</a:t>
            </a:r>
            <a:r>
              <a:rPr lang="en-US" altLang="en-US" sz="3600" b="1" dirty="0">
                <a:latin typeface="Tenorite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latin typeface="Tenorite" panose="00000500000000000000" pitchFamily="2" charset="0"/>
                <a:cs typeface="Arial" panose="020B0604020202020204" pitchFamily="34" charset="0"/>
              </a:rPr>
              <a:t>(Campbell Quick et al., 2014) </a:t>
            </a:r>
            <a:r>
              <a:rPr lang="en-US" altLang="en-US" sz="5400" b="1" dirty="0">
                <a:latin typeface="Tenorite" panose="00000500000000000000" pitchFamily="2" charset="0"/>
                <a:cs typeface="Arial" panose="020B0604020202020204" pitchFamily="34" charset="0"/>
              </a:rPr>
              <a:t>but we don’t know how…</a:t>
            </a:r>
            <a:endParaRPr lang="en-US" altLang="en-US" sz="1800" b="1" dirty="0">
              <a:latin typeface="Tenorite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31CA3DAF-CB0B-5DD0-C906-23C43E1EA738}"/>
              </a:ext>
            </a:extLst>
          </p:cNvPr>
          <p:cNvSpPr/>
          <p:nvPr/>
        </p:nvSpPr>
        <p:spPr>
          <a:xfrm>
            <a:off x="16799996" y="8485490"/>
            <a:ext cx="1980646" cy="1285656"/>
          </a:xfrm>
          <a:prstGeom prst="rightArrow">
            <a:avLst>
              <a:gd name="adj1" fmla="val 63032"/>
              <a:gd name="adj2" fmla="val 50000"/>
            </a:avLst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Google Shape;113;p1">
            <a:extLst>
              <a:ext uri="{FF2B5EF4-FFF2-40B4-BE49-F238E27FC236}">
                <a16:creationId xmlns:a16="http://schemas.microsoft.com/office/drawing/2014/main" id="{F69E3889-5F09-1A8A-3109-A40339752BBA}"/>
              </a:ext>
            </a:extLst>
          </p:cNvPr>
          <p:cNvSpPr txBox="1"/>
          <p:nvPr/>
        </p:nvSpPr>
        <p:spPr>
          <a:xfrm>
            <a:off x="291381" y="23163169"/>
            <a:ext cx="98442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</a:pPr>
            <a:r>
              <a:rPr lang="en-US" sz="2800" i="0" u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research was supported by the National Institute for Occupational Safety and Health (NIOSH) Mountain and Plains Education and Research Center (T42OH009229)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Placeholder 3">
            <a:extLst>
              <a:ext uri="{FF2B5EF4-FFF2-40B4-BE49-F238E27FC236}">
                <a16:creationId xmlns:a16="http://schemas.microsoft.com/office/drawing/2014/main" id="{18868D57-F73C-A843-A3B8-8F86551E00D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4762500" y="2001914"/>
            <a:ext cx="27051000" cy="213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6600" dirty="0">
                <a:latin typeface="Arial" panose="020B0604020202020204" pitchFamily="34" charset="0"/>
                <a:cs typeface="Arial" panose="020B0604020202020204" pitchFamily="34" charset="0"/>
              </a:rPr>
              <a:t>Promoting Safety through Diversity Management:</a:t>
            </a:r>
          </a:p>
          <a:p>
            <a:r>
              <a:rPr lang="en-US" altLang="en-US" sz="6600" dirty="0">
                <a:latin typeface="Arial" panose="020B0604020202020204" pitchFamily="34" charset="0"/>
                <a:cs typeface="Arial" panose="020B0604020202020204" pitchFamily="34" charset="0"/>
              </a:rPr>
              <a:t>Diversity Climate, Racial Ethnicity, &amp; Safety Voice</a:t>
            </a:r>
          </a:p>
          <a:p>
            <a:endParaRPr lang="en-US" alt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Text Placeholder 4">
            <a:extLst>
              <a:ext uri="{FF2B5EF4-FFF2-40B4-BE49-F238E27FC236}">
                <a16:creationId xmlns:a16="http://schemas.microsoft.com/office/drawing/2014/main" id="{10861478-4B19-1243-BC61-D0AB16C2B507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4419600" y="4316282"/>
            <a:ext cx="27051000" cy="98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Julia L. O. Beckel</a:t>
            </a:r>
          </a:p>
        </p:txBody>
      </p:sp>
      <p:sp>
        <p:nvSpPr>
          <p:cNvPr id="3077" name="Text Placeholder 5">
            <a:extLst>
              <a:ext uri="{FF2B5EF4-FFF2-40B4-BE49-F238E27FC236}">
                <a16:creationId xmlns:a16="http://schemas.microsoft.com/office/drawing/2014/main" id="{D93A9EBB-E5B7-D240-88F6-8940CE416EDE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374311" y="5494658"/>
            <a:ext cx="9210239" cy="81947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Project Overview</a:t>
            </a:r>
          </a:p>
        </p:txBody>
      </p:sp>
      <p:sp>
        <p:nvSpPr>
          <p:cNvPr id="3078" name="Text Placeholder 6">
            <a:extLst>
              <a:ext uri="{FF2B5EF4-FFF2-40B4-BE49-F238E27FC236}">
                <a16:creationId xmlns:a16="http://schemas.microsoft.com/office/drawing/2014/main" id="{39C13F0E-0CFA-DB4C-9BA1-669C60C44B2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13839632" y="5950499"/>
            <a:ext cx="9292787" cy="896449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Specific Aims &amp; Objectives</a:t>
            </a:r>
          </a:p>
        </p:txBody>
      </p:sp>
      <p:sp>
        <p:nvSpPr>
          <p:cNvPr id="3079" name="Text Placeholder 7">
            <a:extLst>
              <a:ext uri="{FF2B5EF4-FFF2-40B4-BE49-F238E27FC236}">
                <a16:creationId xmlns:a16="http://schemas.microsoft.com/office/drawing/2014/main" id="{CB45B330-EAC1-B148-A88A-42FE12B34BF7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26754594" y="5472692"/>
            <a:ext cx="9210238" cy="841436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Study Design</a:t>
            </a:r>
          </a:p>
        </p:txBody>
      </p:sp>
      <p:sp>
        <p:nvSpPr>
          <p:cNvPr id="3080" name="Text Placeholder 8">
            <a:extLst>
              <a:ext uri="{FF2B5EF4-FFF2-40B4-BE49-F238E27FC236}">
                <a16:creationId xmlns:a16="http://schemas.microsoft.com/office/drawing/2014/main" id="{092B2CA2-C0C3-4740-B533-E0494631D2E8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1490027" y="14502868"/>
            <a:ext cx="9253946" cy="858386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Conceptual Framing</a:t>
            </a:r>
          </a:p>
        </p:txBody>
      </p:sp>
      <p:sp>
        <p:nvSpPr>
          <p:cNvPr id="3081" name="Text Placeholder 9">
            <a:extLst>
              <a:ext uri="{FF2B5EF4-FFF2-40B4-BE49-F238E27FC236}">
                <a16:creationId xmlns:a16="http://schemas.microsoft.com/office/drawing/2014/main" id="{F97FB454-893C-E14A-BF2F-D52F0AD739C3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 bwMode="auto">
          <a:xfrm>
            <a:off x="26716494" y="14240616"/>
            <a:ext cx="9210237" cy="841436"/>
          </a:xfr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</a:p>
        </p:txBody>
      </p:sp>
      <p:sp>
        <p:nvSpPr>
          <p:cNvPr id="3082" name="Text Placeholder 10">
            <a:extLst>
              <a:ext uri="{FF2B5EF4-FFF2-40B4-BE49-F238E27FC236}">
                <a16:creationId xmlns:a16="http://schemas.microsoft.com/office/drawing/2014/main" id="{FC63459B-1FA4-D746-A33C-CD1981821ACF}"/>
              </a:ext>
            </a:extLst>
          </p:cNvPr>
          <p:cNvSpPr>
            <a:spLocks noGrp="1" noChangeArrowheads="1"/>
          </p:cNvSpPr>
          <p:nvPr>
            <p:ph type="body" sz="quarter" idx="17"/>
          </p:nvPr>
        </p:nvSpPr>
        <p:spPr bwMode="auto">
          <a:xfrm>
            <a:off x="1062717" y="6637710"/>
            <a:ext cx="10006166" cy="20064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Non-Hispanic Black and Hispanic workers hold an undue burden of work-related disability in the United States, contributing to occupational health disparities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3" name="Text Placeholder 11">
            <a:extLst>
              <a:ext uri="{FF2B5EF4-FFF2-40B4-BE49-F238E27FC236}">
                <a16:creationId xmlns:a16="http://schemas.microsoft.com/office/drawing/2014/main" id="{A441E044-8F25-EA43-A758-D22761A63DBA}"/>
              </a:ext>
            </a:extLst>
          </p:cNvPr>
          <p:cNvSpPr>
            <a:spLocks noGrp="1" noChangeArrowheads="1"/>
          </p:cNvSpPr>
          <p:nvPr>
            <p:ph type="body" sz="quarter" idx="19"/>
          </p:nvPr>
        </p:nvSpPr>
        <p:spPr bwMode="auto">
          <a:xfrm>
            <a:off x="11547249" y="9706483"/>
            <a:ext cx="14328646" cy="16473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200"/>
              </a:spcBef>
            </a:pPr>
            <a:r>
              <a:rPr lang="en-US" altLang="en-US" sz="3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RQ3: </a:t>
            </a:r>
            <a:r>
              <a:rPr lang="en-US" altLang="en-US" sz="3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racial differences moderate the relationship between diversity climate and safety voice, via differences in organizational identification and psychological safety?</a:t>
            </a:r>
            <a:endParaRPr lang="en-US" altLang="en-US" sz="3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5" name="Text Placeholder 13">
            <a:extLst>
              <a:ext uri="{FF2B5EF4-FFF2-40B4-BE49-F238E27FC236}">
                <a16:creationId xmlns:a16="http://schemas.microsoft.com/office/drawing/2014/main" id="{3B4022E5-E1E5-1643-AD95-1FE3078B13E5}"/>
              </a:ext>
            </a:extLst>
          </p:cNvPr>
          <p:cNvSpPr>
            <a:spLocks noGrp="1" noChangeArrowheads="1"/>
          </p:cNvSpPr>
          <p:nvPr>
            <p:ph type="body" sz="quarter" idx="21"/>
          </p:nvPr>
        </p:nvSpPr>
        <p:spPr bwMode="auto">
          <a:xfrm>
            <a:off x="27166506" y="18740103"/>
            <a:ext cx="8622552" cy="3090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50000"/>
                  </a:schemeClr>
                </a:solidFill>
                <a:latin typeface="+mn-lt"/>
                <a:cs typeface="Fira Sans Light"/>
                <a:sym typeface="Fira Sans Light"/>
              </a:rPr>
              <a:t>Identify an actionable mechanism (i.e., diversity climate) for encouraging safety communication and the reduction of workplace hazards</a:t>
            </a:r>
            <a:endParaRPr lang="en-US" sz="3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Google Shape;658;p102">
            <a:extLst>
              <a:ext uri="{FF2B5EF4-FFF2-40B4-BE49-F238E27FC236}">
                <a16:creationId xmlns:a16="http://schemas.microsoft.com/office/drawing/2014/main" id="{38CC5A8A-1F22-39A9-068C-A455B1EAB8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54594" y="6721317"/>
            <a:ext cx="433742" cy="454397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</p:pic>
      <p:pic>
        <p:nvPicPr>
          <p:cNvPr id="5" name="Google Shape;659;p102">
            <a:extLst>
              <a:ext uri="{FF2B5EF4-FFF2-40B4-BE49-F238E27FC236}">
                <a16:creationId xmlns:a16="http://schemas.microsoft.com/office/drawing/2014/main" id="{C8D35B2B-BB56-8996-7473-29DB69BF2C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83541" y="9818789"/>
            <a:ext cx="575848" cy="45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74CF2E1-C8EC-8E7F-AA77-2A8EB39427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085195"/>
            <a:ext cx="7772400" cy="1597228"/>
          </a:xfrm>
          <a:prstGeom prst="rect">
            <a:avLst/>
          </a:prstGeom>
        </p:spPr>
      </p:pic>
      <p:pic>
        <p:nvPicPr>
          <p:cNvPr id="10" name="Google Shape;660;p102">
            <a:extLst>
              <a:ext uri="{FF2B5EF4-FFF2-40B4-BE49-F238E27FC236}">
                <a16:creationId xmlns:a16="http://schemas.microsoft.com/office/drawing/2014/main" id="{E479A8B0-EC12-E1AA-B582-620A7E8AB84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623001" y="12722000"/>
            <a:ext cx="568338" cy="42987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4006F3-9778-C498-6E0C-DC63F7A1200F}"/>
              </a:ext>
            </a:extLst>
          </p:cNvPr>
          <p:cNvSpPr txBox="1"/>
          <p:nvPr/>
        </p:nvSpPr>
        <p:spPr>
          <a:xfrm>
            <a:off x="27098470" y="15305747"/>
            <a:ext cx="857863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34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Fira Sans Light"/>
                <a:cs typeface="Fira Sans Light"/>
                <a:sym typeface="Fira Sans Light"/>
              </a:rPr>
              <a:t>Demonstrate association between diversity management and occupational safety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72B2FF-2FC4-E8D7-12DA-725B8DB4ECA3}"/>
              </a:ext>
            </a:extLst>
          </p:cNvPr>
          <p:cNvSpPr txBox="1"/>
          <p:nvPr/>
        </p:nvSpPr>
        <p:spPr>
          <a:xfrm>
            <a:off x="27098470" y="17199473"/>
            <a:ext cx="862255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50000"/>
                  </a:schemeClr>
                </a:solidFill>
                <a:latin typeface="+mn-lt"/>
                <a:cs typeface="Fira Sans Light"/>
                <a:sym typeface="Fira Sans Light"/>
              </a:rPr>
              <a:t>Further explain the occurrence of occupational health disparities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6BD841-F549-C469-C219-AA8EC8A89C21}"/>
              </a:ext>
            </a:extLst>
          </p:cNvPr>
          <p:cNvSpPr txBox="1"/>
          <p:nvPr/>
        </p:nvSpPr>
        <p:spPr>
          <a:xfrm>
            <a:off x="27668558" y="6608475"/>
            <a:ext cx="8296275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US" sz="3400" dirty="0">
                <a:solidFill>
                  <a:schemeClr val="tx1">
                    <a:lumMod val="50000"/>
                  </a:schemeClr>
                </a:solidFill>
                <a:latin typeface="+mn-lt"/>
                <a:ea typeface="Fira Sans Light"/>
                <a:cs typeface="Fira Sans Light"/>
                <a:sym typeface="Fira Sans Light"/>
              </a:rPr>
              <a:t>N = 450 p</a:t>
            </a:r>
            <a:r>
              <a:rPr lang="en-US" sz="34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Fira Sans Light"/>
                <a:cs typeface="Fira Sans Light"/>
                <a:sym typeface="Fira Sans Light"/>
              </a:rPr>
              <a:t>articipant</a:t>
            </a:r>
            <a:r>
              <a:rPr lang="en-US" sz="3400" dirty="0">
                <a:solidFill>
                  <a:schemeClr val="tx1">
                    <a:lumMod val="50000"/>
                  </a:schemeClr>
                </a:solidFill>
                <a:latin typeface="+mn-lt"/>
                <a:ea typeface="Fira Sans Light"/>
                <a:cs typeface="Fira Sans Light"/>
                <a:sym typeface="Fira Sans Light"/>
              </a:rPr>
              <a:t> sample</a:t>
            </a:r>
            <a:endParaRPr lang="en-US" sz="3400" i="1" dirty="0">
              <a:solidFill>
                <a:schemeClr val="tx1">
                  <a:lumMod val="50000"/>
                </a:schemeClr>
              </a:solidFill>
              <a:latin typeface="+mn-lt"/>
              <a:ea typeface="Fira Sans Light"/>
              <a:cs typeface="Fira Sans Light"/>
              <a:sym typeface="Fira Sans Light"/>
            </a:endParaRPr>
          </a:p>
          <a:p>
            <a:pPr marL="457200" indent="-4572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400" i="1" dirty="0">
                <a:solidFill>
                  <a:schemeClr val="tx1">
                    <a:lumMod val="50000"/>
                  </a:schemeClr>
                </a:solidFill>
                <a:latin typeface="+mn-lt"/>
                <a:ea typeface="Fira Sans Light"/>
                <a:cs typeface="Fira Sans Light"/>
                <a:sym typeface="Fira Sans Light"/>
              </a:rPr>
              <a:t>Employed </a:t>
            </a:r>
            <a:r>
              <a:rPr lang="en-US" sz="3400" dirty="0">
                <a:solidFill>
                  <a:schemeClr val="tx1">
                    <a:lumMod val="50000"/>
                  </a:schemeClr>
                </a:solidFill>
                <a:latin typeface="+mn-lt"/>
                <a:ea typeface="Fira Sans Light"/>
                <a:cs typeface="Fira Sans Light"/>
                <a:sym typeface="Fira Sans Light"/>
              </a:rPr>
              <a:t>in high-risk industry</a:t>
            </a:r>
          </a:p>
          <a:p>
            <a:pPr marL="457200" indent="-4572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50000"/>
                  </a:schemeClr>
                </a:solidFill>
                <a:latin typeface="+mn-lt"/>
                <a:ea typeface="Fira Sans Light"/>
                <a:cs typeface="Fira Sans Light"/>
                <a:sym typeface="Fira Sans Light"/>
              </a:rPr>
              <a:t>Identify as Non-Hispanic Black, White, or native/foreign-born Hispanic</a:t>
            </a:r>
          </a:p>
          <a:p>
            <a:pPr marL="457200" indent="-4572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400" b="0" i="0" u="none" strike="noStrike" cap="none" dirty="0">
                <a:solidFill>
                  <a:schemeClr val="tx1">
                    <a:lumMod val="50000"/>
                  </a:schemeClr>
                </a:solidFill>
                <a:latin typeface="+mn-lt"/>
                <a:ea typeface="Fira Sans Light"/>
                <a:cs typeface="Fira Sans Light"/>
                <a:sym typeface="Fira Sans Light"/>
              </a:rPr>
              <a:t>18+ years of 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CEAE94-FC62-EB70-47B3-50C43FB39C8E}"/>
              </a:ext>
            </a:extLst>
          </p:cNvPr>
          <p:cNvSpPr txBox="1"/>
          <p:nvPr/>
        </p:nvSpPr>
        <p:spPr>
          <a:xfrm>
            <a:off x="27668557" y="9707619"/>
            <a:ext cx="8296275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US" sz="3400" dirty="0">
                <a:solidFill>
                  <a:schemeClr val="tx1">
                    <a:lumMod val="50000"/>
                  </a:schemeClr>
                </a:solidFill>
                <a:latin typeface="+mn-lt"/>
                <a:ea typeface="Fira Sans Light"/>
                <a:cs typeface="Fira Sans Light"/>
                <a:sym typeface="Fira Sans Light"/>
              </a:rPr>
              <a:t>Online questionnaires via Prolific</a:t>
            </a:r>
            <a:endParaRPr lang="en-US" sz="3400" i="1" dirty="0">
              <a:solidFill>
                <a:schemeClr val="tx1">
                  <a:lumMod val="50000"/>
                </a:schemeClr>
              </a:solidFill>
              <a:latin typeface="+mn-lt"/>
              <a:ea typeface="Fira Sans Light"/>
              <a:cs typeface="Fira Sans Light"/>
              <a:sym typeface="Fira Sans Light"/>
            </a:endParaRPr>
          </a:p>
          <a:p>
            <a:pPr marL="457200" indent="-4572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50000"/>
                  </a:schemeClr>
                </a:solidFill>
                <a:latin typeface="+mn-lt"/>
                <a:ea typeface="Fira Sans Light"/>
                <a:cs typeface="Fira Sans Light"/>
                <a:sym typeface="Fira Sans Light"/>
              </a:rPr>
              <a:t>Three time-points</a:t>
            </a:r>
          </a:p>
          <a:p>
            <a:pPr marL="457200" indent="-4572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50000"/>
                  </a:schemeClr>
                </a:solidFill>
                <a:latin typeface="+mn-lt"/>
                <a:ea typeface="Fira Sans Light"/>
                <a:cs typeface="Fira Sans Light"/>
                <a:sym typeface="Fira Sans Light"/>
              </a:rPr>
              <a:t>Fully cross-lagged</a:t>
            </a:r>
          </a:p>
          <a:p>
            <a:pPr marL="457200" indent="-4572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>
                    <a:lumMod val="50000"/>
                  </a:schemeClr>
                </a:solidFill>
                <a:latin typeface="+mn-lt"/>
                <a:ea typeface="Fira Sans Light"/>
                <a:cs typeface="Fira Sans Light"/>
                <a:sym typeface="Fira Sans Light"/>
              </a:rPr>
              <a:t>Scales corresponding to variables of interest</a:t>
            </a:r>
            <a:endParaRPr lang="en-US" sz="3400" b="0" i="0" u="none" strike="noStrike" cap="none" dirty="0">
              <a:solidFill>
                <a:schemeClr val="tx1">
                  <a:lumMod val="50000"/>
                </a:schemeClr>
              </a:solidFill>
              <a:latin typeface="+mn-l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A17CD5-3D53-283C-AFB6-30A03293C66A}"/>
              </a:ext>
            </a:extLst>
          </p:cNvPr>
          <p:cNvSpPr txBox="1"/>
          <p:nvPr/>
        </p:nvSpPr>
        <p:spPr>
          <a:xfrm>
            <a:off x="27668557" y="12720140"/>
            <a:ext cx="829627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US" sz="3400" dirty="0">
                <a:solidFill>
                  <a:schemeClr val="tx1">
                    <a:lumMod val="50000"/>
                  </a:schemeClr>
                </a:solidFill>
                <a:latin typeface="+mn-lt"/>
                <a:ea typeface="Fira Sans Light"/>
                <a:cs typeface="Fira Sans Light"/>
                <a:sym typeface="Fira Sans Light"/>
              </a:rPr>
              <a:t>Multi-group Structural Equation Modeling</a:t>
            </a:r>
            <a:endParaRPr lang="en-US" sz="3400" i="1" dirty="0">
              <a:solidFill>
                <a:schemeClr val="tx1">
                  <a:lumMod val="50000"/>
                </a:schemeClr>
              </a:solidFill>
              <a:latin typeface="+mn-lt"/>
              <a:ea typeface="Fira Sans Light"/>
              <a:cs typeface="Fira Sans Light"/>
              <a:sym typeface="Fira Sans Light"/>
            </a:endParaRPr>
          </a:p>
        </p:txBody>
      </p:sp>
      <p:pic>
        <p:nvPicPr>
          <p:cNvPr id="22" name="Google Shape;575;p97">
            <a:extLst>
              <a:ext uri="{FF2B5EF4-FFF2-40B4-BE49-F238E27FC236}">
                <a16:creationId xmlns:a16="http://schemas.microsoft.com/office/drawing/2014/main" id="{B3766701-508F-3813-902D-AD10182F9D2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1820" y="15829685"/>
            <a:ext cx="700482" cy="68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574;p97">
            <a:extLst>
              <a:ext uri="{FF2B5EF4-FFF2-40B4-BE49-F238E27FC236}">
                <a16:creationId xmlns:a16="http://schemas.microsoft.com/office/drawing/2014/main" id="{D5FE7C01-0B9D-C9DC-98AA-9FA17B91E37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17212" y="18020649"/>
            <a:ext cx="609104" cy="596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576;p97">
            <a:extLst>
              <a:ext uri="{FF2B5EF4-FFF2-40B4-BE49-F238E27FC236}">
                <a16:creationId xmlns:a16="http://schemas.microsoft.com/office/drawing/2014/main" id="{7AD96ABD-45B8-9F5A-0B87-505F8D4B01A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6661" y="20414743"/>
            <a:ext cx="677053" cy="68083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554;p96">
            <a:extLst>
              <a:ext uri="{FF2B5EF4-FFF2-40B4-BE49-F238E27FC236}">
                <a16:creationId xmlns:a16="http://schemas.microsoft.com/office/drawing/2014/main" id="{024A393B-CD1A-C696-F629-0F7570DC8035}"/>
              </a:ext>
            </a:extLst>
          </p:cNvPr>
          <p:cNvSpPr txBox="1"/>
          <p:nvPr/>
        </p:nvSpPr>
        <p:spPr>
          <a:xfrm>
            <a:off x="2284266" y="15640643"/>
            <a:ext cx="8430407" cy="2118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" sz="3400" i="0" u="none" strike="noStrike" cap="none" dirty="0">
                <a:solidFill>
                  <a:srgbClr val="000000"/>
                </a:solidFill>
                <a:latin typeface="+mn-lt"/>
                <a:ea typeface="Fira Sans Light"/>
                <a:cs typeface="Fira Sans Light"/>
                <a:sym typeface="Fira Sans Light"/>
              </a:rPr>
              <a:t>Pro-diversity climates associated with greater organizational identification and psychological safety among minority </a:t>
            </a:r>
            <a:r>
              <a:rPr lang="en" sz="3400" dirty="0">
                <a:latin typeface="+mn-lt"/>
                <a:ea typeface="Fira Sans Light"/>
                <a:cs typeface="Fira Sans Light"/>
                <a:sym typeface="Fira Sans Light"/>
              </a:rPr>
              <a:t>racial/ethnic groups</a:t>
            </a:r>
            <a:endParaRPr sz="3400" dirty="0">
              <a:latin typeface="+mn-lt"/>
            </a:endParaRPr>
          </a:p>
        </p:txBody>
      </p:sp>
      <p:sp>
        <p:nvSpPr>
          <p:cNvPr id="26" name="Google Shape;554;p96">
            <a:extLst>
              <a:ext uri="{FF2B5EF4-FFF2-40B4-BE49-F238E27FC236}">
                <a16:creationId xmlns:a16="http://schemas.microsoft.com/office/drawing/2014/main" id="{2DFE0EEB-F213-9CCA-AB93-5803E5167E65}"/>
              </a:ext>
            </a:extLst>
          </p:cNvPr>
          <p:cNvSpPr txBox="1"/>
          <p:nvPr/>
        </p:nvSpPr>
        <p:spPr>
          <a:xfrm>
            <a:off x="2176193" y="18038561"/>
            <a:ext cx="8430407" cy="2118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" sz="3400" i="0" u="none" strike="noStrike" cap="none" dirty="0">
                <a:solidFill>
                  <a:srgbClr val="000000"/>
                </a:solidFill>
                <a:latin typeface="+mn-lt"/>
                <a:ea typeface="Fira Sans Light"/>
                <a:cs typeface="Fira Sans Light"/>
                <a:sym typeface="Fira Sans Light"/>
              </a:rPr>
              <a:t>Diversity climate more strongly and indirectly effects extra-role behaviors via psychological safety for minority racial/ethnic participants.</a:t>
            </a:r>
            <a:endParaRPr sz="3400" dirty="0">
              <a:latin typeface="+mn-lt"/>
            </a:endParaRPr>
          </a:p>
        </p:txBody>
      </p:sp>
      <p:sp>
        <p:nvSpPr>
          <p:cNvPr id="27" name="Google Shape;554;p96">
            <a:extLst>
              <a:ext uri="{FF2B5EF4-FFF2-40B4-BE49-F238E27FC236}">
                <a16:creationId xmlns:a16="http://schemas.microsoft.com/office/drawing/2014/main" id="{24C5A877-F8E1-B293-1AC8-F6B9D4D4D1B5}"/>
              </a:ext>
            </a:extLst>
          </p:cNvPr>
          <p:cNvSpPr txBox="1"/>
          <p:nvPr/>
        </p:nvSpPr>
        <p:spPr>
          <a:xfrm>
            <a:off x="2092982" y="20361536"/>
            <a:ext cx="8430407" cy="2118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" sz="3400" i="0" u="none" strike="noStrike" cap="none" dirty="0">
                <a:solidFill>
                  <a:srgbClr val="000000"/>
                </a:solidFill>
                <a:latin typeface="+mn-lt"/>
                <a:ea typeface="Fira Sans Light"/>
                <a:cs typeface="Fira Sans Light"/>
                <a:sym typeface="Fira Sans Light"/>
              </a:rPr>
              <a:t>Organizational identification and psychological safety associated with greater extra-role behaviors and employee voice behaviors, generally.</a:t>
            </a:r>
            <a:endParaRPr sz="3400" dirty="0"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E06912-A7F9-668D-9073-07B8BA03C1AC}"/>
              </a:ext>
            </a:extLst>
          </p:cNvPr>
          <p:cNvSpPr txBox="1"/>
          <p:nvPr/>
        </p:nvSpPr>
        <p:spPr>
          <a:xfrm>
            <a:off x="1062717" y="8932776"/>
            <a:ext cx="1000616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 proposes differences in safety voice underly racial-ethnic differences in occupational health outcomes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C57CB7-EC31-7DAC-9D74-5D80A55BCD47}"/>
              </a:ext>
            </a:extLst>
          </p:cNvPr>
          <p:cNvSpPr txBox="1"/>
          <p:nvPr/>
        </p:nvSpPr>
        <p:spPr>
          <a:xfrm>
            <a:off x="1062717" y="12387623"/>
            <a:ext cx="1000616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 </a:t>
            </a:r>
            <a:r>
              <a:rPr lang="en-US" altLang="en-US" sz="34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psychological diversity climate as an antecedent to safety voice, lending to these racial-ethnic differences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D3524-F713-2D28-A01C-2693BB9C79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657" y="14425025"/>
            <a:ext cx="15655151" cy="719124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C3209A1-4F44-556C-7F4B-A6EE513504C1}"/>
              </a:ext>
            </a:extLst>
          </p:cNvPr>
          <p:cNvSpPr txBox="1"/>
          <p:nvPr/>
        </p:nvSpPr>
        <p:spPr>
          <a:xfrm>
            <a:off x="11579906" y="7163398"/>
            <a:ext cx="1432864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US" altLang="en-US" sz="3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RQ1: </a:t>
            </a:r>
            <a:r>
              <a:rPr lang="en-US" altLang="en-US" sz="3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individual perceptions of diversity climate relate to worker safety voice?</a:t>
            </a:r>
            <a:endParaRPr lang="en-US" altLang="en-US" sz="3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B206FB-7DC3-2A00-9652-547F27B23E7F}"/>
              </a:ext>
            </a:extLst>
          </p:cNvPr>
          <p:cNvSpPr txBox="1"/>
          <p:nvPr/>
        </p:nvSpPr>
        <p:spPr>
          <a:xfrm>
            <a:off x="11584117" y="8464246"/>
            <a:ext cx="1432864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US" altLang="en-US" sz="3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RQ2: </a:t>
            </a:r>
            <a:r>
              <a:rPr lang="en-US" altLang="en-US" sz="3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psychological safety and organizational identification explain the relationship between diversity climate and safety voice?</a:t>
            </a:r>
            <a:endParaRPr lang="en-US" altLang="en-US" sz="3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886C4E-42F7-9BD7-BBA8-CF7D44C1C852}"/>
              </a:ext>
            </a:extLst>
          </p:cNvPr>
          <p:cNvSpPr txBox="1"/>
          <p:nvPr/>
        </p:nvSpPr>
        <p:spPr>
          <a:xfrm>
            <a:off x="11547250" y="11515887"/>
            <a:ext cx="1432864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US" altLang="en-US" sz="3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RQ4: </a:t>
            </a:r>
            <a:r>
              <a:rPr lang="en-US" altLang="en-US" sz="3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any racial/ethnic differences in worker safety voice associated with differences in involvement in near misses, accidents, and/or injury?</a:t>
            </a:r>
            <a:endParaRPr lang="en-US" altLang="en-US" sz="3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74CD4B6F-413C-6A36-525B-AC8DE7D56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178" y="13151871"/>
            <a:ext cx="9292787" cy="91783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6000" b="1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1750295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0591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50887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01182" indent="0" algn="l" defTabSz="3500438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26625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376921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127217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77512" indent="-875148" algn="l" defTabSz="35005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Hypothesized Model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11F695-D219-61E0-6900-AD9C61F2CE00}"/>
              </a:ext>
            </a:extLst>
          </p:cNvPr>
          <p:cNvSpPr txBox="1"/>
          <p:nvPr/>
        </p:nvSpPr>
        <p:spPr>
          <a:xfrm>
            <a:off x="1062717" y="10663955"/>
            <a:ext cx="957262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voice, or speaking up on safety, is an empirical contributor to occupational injury and illness prevention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A511B4-CAF1-465C-D100-A4E93C9AFF01}"/>
              </a:ext>
            </a:extLst>
          </p:cNvPr>
          <p:cNvSpPr txBox="1"/>
          <p:nvPr/>
        </p:nvSpPr>
        <p:spPr>
          <a:xfrm>
            <a:off x="11404439" y="22018400"/>
            <a:ext cx="251715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Merritt, S. M., Ryan, A. M., Mack, M. J., Leeds, J. P., &amp; Schmitt, N. (2010). Perceived ingroup 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and outgroup preference: A longitudinal causal investigation. </a:t>
            </a:r>
            <a:r>
              <a:rPr lang="en-US" sz="1800" i="1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Personnel Psychology</a:t>
            </a:r>
            <a:r>
              <a:rPr lang="en-US" sz="18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, </a:t>
            </a:r>
            <a:r>
              <a:rPr lang="en-US" sz="1800" i="1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63</a:t>
            </a:r>
            <a:r>
              <a:rPr lang="en-US" sz="18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(4), 845-879.</a:t>
            </a:r>
            <a:endParaRPr lang="en-US" sz="1800" dirty="0"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Singh, B., Winkel, D. E., &amp; Selvariajan, T. T. (2013). Managing diversity at work: Does 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psychological safety hold the key to racial differences in employee performance? </a:t>
            </a:r>
            <a:r>
              <a:rPr lang="en-US" sz="1800" i="1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Journal of Occupational and Organizational Psychology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86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(2), 242-263.</a:t>
            </a:r>
            <a:endParaRPr lang="en-US" sz="1800" dirty="0">
              <a:solidFill>
                <a:srgbClr val="222222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Seabury, S. A., Terp, S., &amp; Boden, L. I. (2017). Racial and ethnic differences in the frequency of workplace injuries and prevalence of work-related disability. </a:t>
            </a:r>
            <a:r>
              <a:rPr lang="en-US" sz="1800" i="1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Health Affairs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800" i="1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36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(2), 266-273 </a:t>
            </a:r>
            <a:endParaRPr lang="en-US" sz="1800" dirty="0">
              <a:latin typeface="+mn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CSPHConcept2012">
  <a:themeElements>
    <a:clrScheme name="CHWE_ppt">
      <a:dk1>
        <a:srgbClr val="4B4C4F"/>
      </a:dk1>
      <a:lt1>
        <a:srgbClr val="FFFFFF"/>
      </a:lt1>
      <a:dk2>
        <a:srgbClr val="4B4C4F"/>
      </a:dk2>
      <a:lt2>
        <a:srgbClr val="B3B4B8"/>
      </a:lt2>
      <a:accent1>
        <a:srgbClr val="074B67"/>
      </a:accent1>
      <a:accent2>
        <a:srgbClr val="A71D23"/>
      </a:accent2>
      <a:accent3>
        <a:srgbClr val="007E66"/>
      </a:accent3>
      <a:accent4>
        <a:srgbClr val="F15914"/>
      </a:accent4>
      <a:accent5>
        <a:srgbClr val="FFFFFF"/>
      </a:accent5>
      <a:accent6>
        <a:srgbClr val="FFFFFF"/>
      </a:accent6>
      <a:hlink>
        <a:srgbClr val="004A68"/>
      </a:hlink>
      <a:folHlink>
        <a:srgbClr val="B3B3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60E7CDE-4D9F-A14B-8AA5-E9969A501751}" vid="{1872CDD7-D33A-4248-B0E0-35D605A20154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CSPHConcept2012</Template>
  <TotalTime>5</TotalTime>
  <Words>3677</Words>
  <Application>Microsoft Macintosh PowerPoint</Application>
  <PresentationFormat>Custom</PresentationFormat>
  <Paragraphs>383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Arial,Sans-Serif</vt:lpstr>
      <vt:lpstr>Calibri</vt:lpstr>
      <vt:lpstr>Calibri Light</vt:lpstr>
      <vt:lpstr>Proxima Nova</vt:lpstr>
      <vt:lpstr>Roboto</vt:lpstr>
      <vt:lpstr>Tenorite</vt:lpstr>
      <vt:lpstr>Times New Roman</vt:lpstr>
      <vt:lpstr>Vitesse Light</vt:lpstr>
      <vt:lpstr>Wingdings</vt:lpstr>
      <vt:lpstr>CSPHConcept2012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Cuff, Cortney L</dc:creator>
  <cp:lastModifiedBy>Cuff, Cortney L</cp:lastModifiedBy>
  <cp:revision>258</cp:revision>
  <dcterms:created xsi:type="dcterms:W3CDTF">2022-02-04T22:01:22Z</dcterms:created>
  <dcterms:modified xsi:type="dcterms:W3CDTF">2023-04-06T12:53:51Z</dcterms:modified>
</cp:coreProperties>
</file>