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0" r:id="rId2"/>
    <p:sldId id="262" r:id="rId3"/>
    <p:sldId id="263" r:id="rId4"/>
    <p:sldId id="264" r:id="rId5"/>
    <p:sldId id="265" r:id="rId6"/>
  </p:sldIdLst>
  <p:sldSz cx="36576000" cy="24688800"/>
  <p:notesSz cx="6858000" cy="9144000"/>
  <p:defaultTextStyle>
    <a:defPPr>
      <a:defRPr lang="en-US"/>
    </a:defPPr>
    <a:lvl1pPr algn="l" defTabSz="3500438" rtl="0" eaLnBrk="0" fontAlgn="base" hangingPunct="0">
      <a:spcBef>
        <a:spcPct val="0"/>
      </a:spcBef>
      <a:spcAft>
        <a:spcPct val="0"/>
      </a:spcAft>
      <a:defRPr sz="6900" kern="1200">
        <a:solidFill>
          <a:schemeClr val="tx1"/>
        </a:solidFill>
        <a:latin typeface="Arial" panose="020B0604020202020204" pitchFamily="34" charset="0"/>
        <a:ea typeface="+mn-ea"/>
        <a:cs typeface="+mn-cs"/>
      </a:defRPr>
    </a:lvl1pPr>
    <a:lvl2pPr marL="1749425" indent="-1292225" algn="l" defTabSz="3500438" rtl="0" eaLnBrk="0" fontAlgn="base" hangingPunct="0">
      <a:spcBef>
        <a:spcPct val="0"/>
      </a:spcBef>
      <a:spcAft>
        <a:spcPct val="0"/>
      </a:spcAft>
      <a:defRPr sz="6900" kern="1200">
        <a:solidFill>
          <a:schemeClr val="tx1"/>
        </a:solidFill>
        <a:latin typeface="Arial" panose="020B0604020202020204" pitchFamily="34" charset="0"/>
        <a:ea typeface="+mn-ea"/>
        <a:cs typeface="+mn-cs"/>
      </a:defRPr>
    </a:lvl2pPr>
    <a:lvl3pPr marL="3500438" indent="-2586038" algn="l" defTabSz="3500438" rtl="0" eaLnBrk="0" fontAlgn="base" hangingPunct="0">
      <a:spcBef>
        <a:spcPct val="0"/>
      </a:spcBef>
      <a:spcAft>
        <a:spcPct val="0"/>
      </a:spcAft>
      <a:defRPr sz="6900" kern="1200">
        <a:solidFill>
          <a:schemeClr val="tx1"/>
        </a:solidFill>
        <a:latin typeface="Arial" panose="020B0604020202020204" pitchFamily="34" charset="0"/>
        <a:ea typeface="+mn-ea"/>
        <a:cs typeface="+mn-cs"/>
      </a:defRPr>
    </a:lvl3pPr>
    <a:lvl4pPr marL="5249863" indent="-3878263" algn="l" defTabSz="3500438" rtl="0" eaLnBrk="0" fontAlgn="base" hangingPunct="0">
      <a:spcBef>
        <a:spcPct val="0"/>
      </a:spcBef>
      <a:spcAft>
        <a:spcPct val="0"/>
      </a:spcAft>
      <a:defRPr sz="6900" kern="1200">
        <a:solidFill>
          <a:schemeClr val="tx1"/>
        </a:solidFill>
        <a:latin typeface="Arial" panose="020B0604020202020204" pitchFamily="34" charset="0"/>
        <a:ea typeface="+mn-ea"/>
        <a:cs typeface="+mn-cs"/>
      </a:defRPr>
    </a:lvl4pPr>
    <a:lvl5pPr marL="7000875" indent="-5172075" algn="l" defTabSz="3500438" rtl="0" eaLnBrk="0" fontAlgn="base" hangingPunct="0">
      <a:spcBef>
        <a:spcPct val="0"/>
      </a:spcBef>
      <a:spcAft>
        <a:spcPct val="0"/>
      </a:spcAft>
      <a:defRPr sz="6900" kern="1200">
        <a:solidFill>
          <a:schemeClr val="tx1"/>
        </a:solidFill>
        <a:latin typeface="Arial" panose="020B0604020202020204" pitchFamily="34" charset="0"/>
        <a:ea typeface="+mn-ea"/>
        <a:cs typeface="+mn-cs"/>
      </a:defRPr>
    </a:lvl5pPr>
    <a:lvl6pPr marL="2286000" algn="l" defTabSz="914400" rtl="0" eaLnBrk="1" latinLnBrk="0" hangingPunct="1">
      <a:defRPr sz="6900" kern="1200">
        <a:solidFill>
          <a:schemeClr val="tx1"/>
        </a:solidFill>
        <a:latin typeface="Arial" panose="020B0604020202020204" pitchFamily="34" charset="0"/>
        <a:ea typeface="+mn-ea"/>
        <a:cs typeface="+mn-cs"/>
      </a:defRPr>
    </a:lvl6pPr>
    <a:lvl7pPr marL="2743200" algn="l" defTabSz="914400" rtl="0" eaLnBrk="1" latinLnBrk="0" hangingPunct="1">
      <a:defRPr sz="6900" kern="1200">
        <a:solidFill>
          <a:schemeClr val="tx1"/>
        </a:solidFill>
        <a:latin typeface="Arial" panose="020B0604020202020204" pitchFamily="34" charset="0"/>
        <a:ea typeface="+mn-ea"/>
        <a:cs typeface="+mn-cs"/>
      </a:defRPr>
    </a:lvl7pPr>
    <a:lvl8pPr marL="3200400" algn="l" defTabSz="914400" rtl="0" eaLnBrk="1" latinLnBrk="0" hangingPunct="1">
      <a:defRPr sz="6900" kern="1200">
        <a:solidFill>
          <a:schemeClr val="tx1"/>
        </a:solidFill>
        <a:latin typeface="Arial" panose="020B0604020202020204" pitchFamily="34" charset="0"/>
        <a:ea typeface="+mn-ea"/>
        <a:cs typeface="+mn-cs"/>
      </a:defRPr>
    </a:lvl8pPr>
    <a:lvl9pPr marL="3657600" algn="l" defTabSz="914400" rtl="0" eaLnBrk="1" latinLnBrk="0" hangingPunct="1">
      <a:defRPr sz="69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5B9ABF-F7E3-4A98-BD54-F3DF3FB90361}" v="124" dt="2023-03-29T17:09:44.215"/>
    <p1510:client id="{C782003E-5E7B-8446-8805-4843F6290E20}" v="148" dt="2023-03-29T01:50:42.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24" autoAdjust="0"/>
    <p:restoredTop sz="95559"/>
  </p:normalViewPr>
  <p:slideViewPr>
    <p:cSldViewPr>
      <p:cViewPr varScale="1">
        <p:scale>
          <a:sx n="27" d="100"/>
          <a:sy n="27" d="100"/>
        </p:scale>
        <p:origin x="1472"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26E53D-2F99-6E4E-A104-370EC76677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3500591"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CA2D371-B86B-294E-848F-CA1E928FE57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3500591" eaLnBrk="1" fontAlgn="auto" hangingPunct="1">
              <a:spcBef>
                <a:spcPts val="0"/>
              </a:spcBef>
              <a:spcAft>
                <a:spcPts val="0"/>
              </a:spcAft>
              <a:defRPr sz="1200" smtClean="0">
                <a:latin typeface="+mn-lt"/>
              </a:defRPr>
            </a:lvl1pPr>
          </a:lstStyle>
          <a:p>
            <a:pPr>
              <a:defRPr/>
            </a:pPr>
            <a:fld id="{030971DC-A020-BD4A-A007-AF093C11C212}" type="datetimeFigureOut">
              <a:rPr lang="en-US"/>
              <a:pPr>
                <a:defRPr/>
              </a:pPr>
              <a:t>4/6/23</a:t>
            </a:fld>
            <a:endParaRPr lang="en-US"/>
          </a:p>
        </p:txBody>
      </p:sp>
      <p:sp>
        <p:nvSpPr>
          <p:cNvPr id="4" name="Slide Image Placeholder 3">
            <a:extLst>
              <a:ext uri="{FF2B5EF4-FFF2-40B4-BE49-F238E27FC236}">
                <a16:creationId xmlns:a16="http://schemas.microsoft.com/office/drawing/2014/main" id="{2F58BE1E-1C2F-2846-9D6C-62EC056D4EA1}"/>
              </a:ext>
            </a:extLst>
          </p:cNvPr>
          <p:cNvSpPr>
            <a:spLocks noGrp="1" noRot="1" noChangeAspect="1"/>
          </p:cNvSpPr>
          <p:nvPr>
            <p:ph type="sldImg" idx="2"/>
          </p:nvPr>
        </p:nvSpPr>
        <p:spPr>
          <a:xfrm>
            <a:off x="1143000" y="1143000"/>
            <a:ext cx="45720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315F786-49C6-BA49-9589-F1B40F97B6E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5562778-0A2E-D245-B7B8-429FE69913A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3500591"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2CFF544-512A-1A40-A3CE-47487F962F1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D2A7E305-D4CA-E44D-960D-94B07A6DD30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endParaRPr lang="en-US" dirty="0"/>
          </a:p>
          <a:p>
            <a:r>
              <a:rPr lang="en-US" dirty="0"/>
              <a:t>Background: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r>
              <a:rPr lang="en-US" dirty="0"/>
              <a:t>Methods: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200" dirty="0">
                <a:latin typeface="Arial" panose="020B0604020202020204" pitchFamily="34" charset="0"/>
                <a:cs typeface="Arial" panose="020B0604020202020204" pitchFamily="34" charset="0"/>
              </a:rPr>
              <a:t>By attending local community events, members of our research team have successfully recruited individuals who later participated online at home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200" dirty="0">
                <a:latin typeface="Arial" panose="020B0604020202020204" pitchFamily="34" charset="0"/>
                <a:cs typeface="Arial" panose="020B0604020202020204" pitchFamily="34" charset="0"/>
              </a:rPr>
              <a:t>Hosting our own recruitment events that provided food to the community and connections to local behavioral health resources drastically increased participation through physical surveys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latin typeface="Arial" panose="020B0604020202020204" pitchFamily="34" charset="0"/>
                <a:ea typeface="Times New Roman" panose="02020603050405020304" pitchFamily="18" charset="0"/>
              </a:rPr>
              <a:t>The TWH</a:t>
            </a:r>
            <a:r>
              <a:rPr lang="en-US" sz="1200" i="1" baseline="30000" dirty="0">
                <a:effectLst/>
                <a:latin typeface="Arial" panose="020B0604020202020204" pitchFamily="34" charset="0"/>
                <a:ea typeface="Times New Roman" panose="02020603050405020304" pitchFamily="18" charset="0"/>
              </a:rPr>
              <a:t>®</a:t>
            </a:r>
            <a:r>
              <a:rPr lang="en-US" sz="1200" dirty="0">
                <a:effectLst/>
                <a:latin typeface="Arial" panose="020B0604020202020204" pitchFamily="34" charset="0"/>
                <a:ea typeface="Times New Roman" panose="02020603050405020304" pitchFamily="18" charset="0"/>
              </a:rPr>
              <a:t> modeled by the </a:t>
            </a:r>
            <a:r>
              <a:rPr lang="en-US" sz="1200" dirty="0" err="1">
                <a:effectLst/>
                <a:latin typeface="Arial" panose="020B0604020202020204" pitchFamily="34" charset="0"/>
                <a:ea typeface="Times New Roman" panose="02020603050405020304" pitchFamily="18" charset="0"/>
              </a:rPr>
              <a:t>WellBQ</a:t>
            </a:r>
            <a:r>
              <a:rPr lang="en-US" sz="1200" dirty="0">
                <a:effectLst/>
                <a:latin typeface="Arial" panose="020B0604020202020204" pitchFamily="34" charset="0"/>
                <a:ea typeface="Times New Roman" panose="02020603050405020304" pitchFamily="18" charset="0"/>
              </a:rPr>
              <a:t> also incorporates aspects of health status and home, community, and societal wellbeing that are also relevant to the individual within the context of their occupation</a:t>
            </a:r>
            <a:endParaRPr lang="en-US" alt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dirty="0"/>
          </a:p>
          <a:p>
            <a:r>
              <a:rPr lang="en-US" dirty="0"/>
              <a:t>Results: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r>
              <a:rPr lang="en-US" dirty="0"/>
              <a:t>Conclusion/Next Steps:</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Community led research is only successful when the research is tailored to the communities' unique characteristics</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While the community has had a more immediate response to in-person and survey packet materials, data collected online is more rich in information gathered</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We believe that CU-hosted recruitment events have seen lower completion rates due to fixed interest in gift card incentives</a:t>
            </a:r>
            <a:endParaRPr lang="en-US" dirty="0"/>
          </a:p>
        </p:txBody>
      </p:sp>
      <p:sp>
        <p:nvSpPr>
          <p:cNvPr id="4" name="Slide Number Placeholder 3"/>
          <p:cNvSpPr>
            <a:spLocks noGrp="1"/>
          </p:cNvSpPr>
          <p:nvPr>
            <p:ph type="sldNum" sz="quarter" idx="5"/>
          </p:nvPr>
        </p:nvSpPr>
        <p:spPr/>
        <p:txBody>
          <a:bodyPr/>
          <a:lstStyle/>
          <a:p>
            <a:fld id="{D2A7E305-D4CA-E44D-960D-94B07A6DD304}" type="slidenum">
              <a:rPr lang="en-US" altLang="en-US" smtClean="0"/>
              <a:pPr/>
              <a:t>3</a:t>
            </a:fld>
            <a:endParaRPr lang="en-US" altLang="en-US"/>
          </a:p>
        </p:txBody>
      </p:sp>
    </p:spTree>
    <p:extLst>
      <p:ext uri="{BB962C8B-B14F-4D97-AF65-F5344CB8AC3E}">
        <p14:creationId xmlns:p14="http://schemas.microsoft.com/office/powerpoint/2010/main" val="136709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6" name="Chart Placeholder 35"/>
          <p:cNvSpPr>
            <a:spLocks noGrp="1"/>
          </p:cNvSpPr>
          <p:nvPr>
            <p:ph type="chart" sz="quarter" idx="23"/>
          </p:nvPr>
        </p:nvSpPr>
        <p:spPr>
          <a:xfrm>
            <a:off x="11331767" y="13462270"/>
            <a:ext cx="6881812" cy="8912225"/>
          </a:xfrm>
          <a:prstGeom prst="rect">
            <a:avLst/>
          </a:prstGeom>
        </p:spPr>
        <p:txBody>
          <a:bodyPr/>
          <a:lstStyle>
            <a:lvl1pPr marL="0" indent="0">
              <a:buNone/>
              <a:defRPr sz="4000">
                <a:latin typeface="Arial" charset="0"/>
                <a:ea typeface="Arial" charset="0"/>
                <a:cs typeface="Arial" charset="0"/>
              </a:defRPr>
            </a:lvl1pPr>
          </a:lstStyle>
          <a:p>
            <a:pPr lvl="0"/>
            <a:r>
              <a:rPr lang="en-US" noProof="0"/>
              <a:t>Click icon to add chart</a:t>
            </a:r>
            <a:endParaRPr lang="en-US" noProof="0" dirty="0"/>
          </a:p>
        </p:txBody>
      </p:sp>
      <p:sp>
        <p:nvSpPr>
          <p:cNvPr id="38" name="Picture Placeholder 29"/>
          <p:cNvSpPr>
            <a:spLocks noGrp="1"/>
          </p:cNvSpPr>
          <p:nvPr>
            <p:ph type="pic" sz="quarter" idx="25"/>
          </p:nvPr>
        </p:nvSpPr>
        <p:spPr>
          <a:xfrm>
            <a:off x="26934412" y="12625136"/>
            <a:ext cx="8916234" cy="4310948"/>
          </a:xfrm>
          <a:prstGeom prst="rect">
            <a:avLst/>
          </a:prstGeom>
        </p:spPr>
        <p:txBody>
          <a:bodyPr/>
          <a:lstStyle>
            <a:lvl1pPr marL="0" indent="0">
              <a:buNone/>
              <a:defRPr sz="4000" b="0" i="0">
                <a:latin typeface="Arial" charset="0"/>
                <a:ea typeface="Arial" charset="0"/>
                <a:cs typeface="Arial" charset="0"/>
              </a:defRPr>
            </a:lvl1pPr>
          </a:lstStyle>
          <a:p>
            <a:pPr lvl="0"/>
            <a:r>
              <a:rPr lang="en-US" noProof="0"/>
              <a:t>Click icon to add picture</a:t>
            </a:r>
            <a:endParaRPr lang="en-US" noProof="0" dirty="0"/>
          </a:p>
        </p:txBody>
      </p:sp>
      <p:sp>
        <p:nvSpPr>
          <p:cNvPr id="4" name="Text Placeholder 3"/>
          <p:cNvSpPr>
            <a:spLocks noGrp="1"/>
          </p:cNvSpPr>
          <p:nvPr>
            <p:ph type="body" sz="quarter" idx="10"/>
          </p:nvPr>
        </p:nvSpPr>
        <p:spPr>
          <a:xfrm>
            <a:off x="4724400" y="2514600"/>
            <a:ext cx="27051000" cy="2133600"/>
          </a:xfrm>
          <a:prstGeom prst="rect">
            <a:avLst/>
          </a:prstGeom>
        </p:spPr>
        <p:txBody>
          <a:bodyPr/>
          <a:lstStyle>
            <a:lvl1pPr marL="0" indent="0" algn="ctr">
              <a:buNone/>
              <a:defRPr sz="9000" b="1">
                <a:solidFill>
                  <a:schemeClr val="tx1"/>
                </a:solidFill>
                <a:latin typeface="Arial" charset="0"/>
                <a:ea typeface="Arial" charset="0"/>
                <a:cs typeface="Arial" charset="0"/>
              </a:defRPr>
            </a:lvl1pPr>
            <a:lvl2pPr marL="1750295" indent="0">
              <a:buNone/>
              <a:defRPr sz="6000"/>
            </a:lvl2pPr>
            <a:lvl3pPr marL="3500591" indent="0">
              <a:buNone/>
              <a:defRPr sz="6000"/>
            </a:lvl3pPr>
            <a:lvl4pPr marL="5250887" indent="0">
              <a:buNone/>
              <a:defRPr sz="6000"/>
            </a:lvl4pPr>
            <a:lvl5pPr marL="7001182" indent="0">
              <a:buNone/>
              <a:defRPr sz="6000"/>
            </a:lvl5pPr>
          </a:lstStyle>
          <a:p>
            <a:pPr lvl="0"/>
            <a:r>
              <a:rPr lang="en-US"/>
              <a:t>Click to edit Master text styles</a:t>
            </a:r>
          </a:p>
        </p:txBody>
      </p:sp>
      <p:sp>
        <p:nvSpPr>
          <p:cNvPr id="5" name="Text Placeholder 3"/>
          <p:cNvSpPr>
            <a:spLocks noGrp="1"/>
          </p:cNvSpPr>
          <p:nvPr>
            <p:ph type="body" sz="quarter" idx="11"/>
          </p:nvPr>
        </p:nvSpPr>
        <p:spPr>
          <a:xfrm>
            <a:off x="4724400" y="4724400"/>
            <a:ext cx="27051000" cy="984563"/>
          </a:xfrm>
          <a:prstGeom prst="rect">
            <a:avLst/>
          </a:prstGeom>
        </p:spPr>
        <p:txBody>
          <a:bodyPr/>
          <a:lstStyle>
            <a:lvl1pPr marL="0" indent="0" algn="ctr">
              <a:buNone/>
              <a:defRPr sz="4800" baseline="0">
                <a:solidFill>
                  <a:schemeClr val="tx1"/>
                </a:solidFill>
                <a:latin typeface="Arial" charset="0"/>
                <a:ea typeface="Arial" charset="0"/>
                <a:cs typeface="Arial" charset="0"/>
              </a:defRPr>
            </a:lvl1pPr>
            <a:lvl2pPr marL="1750295" indent="0">
              <a:buNone/>
              <a:defRPr sz="6000"/>
            </a:lvl2pPr>
            <a:lvl3pPr marL="3500591" indent="0">
              <a:buNone/>
              <a:defRPr sz="6000"/>
            </a:lvl3pPr>
            <a:lvl4pPr marL="5250887" indent="0">
              <a:buNone/>
              <a:defRPr sz="6000"/>
            </a:lvl4pPr>
            <a:lvl5pPr marL="7001182" indent="0">
              <a:buNone/>
              <a:defRPr sz="6000"/>
            </a:lvl5pPr>
          </a:lstStyle>
          <a:p>
            <a:pPr lvl="0"/>
            <a:r>
              <a:rPr lang="en-US"/>
              <a:t>Click to edit Master text styles</a:t>
            </a:r>
          </a:p>
        </p:txBody>
      </p:sp>
      <p:sp>
        <p:nvSpPr>
          <p:cNvPr id="6" name="Text Placeholder 3"/>
          <p:cNvSpPr>
            <a:spLocks noGrp="1"/>
          </p:cNvSpPr>
          <p:nvPr>
            <p:ph type="body" sz="quarter" idx="12"/>
          </p:nvPr>
        </p:nvSpPr>
        <p:spPr>
          <a:xfrm>
            <a:off x="2247900" y="7128510"/>
            <a:ext cx="6096000" cy="1219200"/>
          </a:xfrm>
          <a:prstGeom prst="rect">
            <a:avLst/>
          </a:prstGeom>
        </p:spPr>
        <p:txBody>
          <a:bodyPr/>
          <a:lstStyle>
            <a:lvl1pPr marL="0" indent="0" algn="ctr">
              <a:buNone/>
              <a:defRPr sz="6000" b="1" baseline="0">
                <a:solidFill>
                  <a:schemeClr val="tx1"/>
                </a:solidFill>
                <a:latin typeface="Arial" charset="0"/>
                <a:ea typeface="Arial" charset="0"/>
                <a:cs typeface="Arial" charset="0"/>
              </a:defRPr>
            </a:lvl1pPr>
            <a:lvl2pPr marL="1750295" indent="0">
              <a:buNone/>
              <a:defRPr sz="6000"/>
            </a:lvl2pPr>
            <a:lvl3pPr marL="3500591" indent="0">
              <a:buNone/>
              <a:defRPr sz="6000"/>
            </a:lvl3pPr>
            <a:lvl4pPr marL="5250887" indent="0">
              <a:buNone/>
              <a:defRPr sz="6000"/>
            </a:lvl4pPr>
            <a:lvl5pPr marL="7001182" indent="0">
              <a:buNone/>
              <a:defRPr sz="6000"/>
            </a:lvl5pPr>
          </a:lstStyle>
          <a:p>
            <a:pPr lvl="0"/>
            <a:r>
              <a:rPr lang="en-US"/>
              <a:t>Click to edit Master text styles</a:t>
            </a:r>
          </a:p>
        </p:txBody>
      </p:sp>
      <p:sp>
        <p:nvSpPr>
          <p:cNvPr id="7" name="Text Placeholder 3"/>
          <p:cNvSpPr>
            <a:spLocks noGrp="1"/>
          </p:cNvSpPr>
          <p:nvPr>
            <p:ph type="body" sz="quarter" idx="13"/>
          </p:nvPr>
        </p:nvSpPr>
        <p:spPr>
          <a:xfrm>
            <a:off x="15201900" y="7192085"/>
            <a:ext cx="6096000" cy="1219200"/>
          </a:xfrm>
          <a:prstGeom prst="rect">
            <a:avLst/>
          </a:prstGeom>
        </p:spPr>
        <p:txBody>
          <a:bodyPr/>
          <a:lstStyle>
            <a:lvl1pPr marL="0" indent="0" algn="ctr">
              <a:buNone/>
              <a:defRPr sz="6000" b="1" baseline="0">
                <a:solidFill>
                  <a:schemeClr val="tx1"/>
                </a:solidFill>
                <a:latin typeface="Arial" charset="0"/>
                <a:ea typeface="Arial" charset="0"/>
                <a:cs typeface="Arial" charset="0"/>
              </a:defRPr>
            </a:lvl1pPr>
            <a:lvl2pPr marL="1750295" indent="0">
              <a:buNone/>
              <a:defRPr sz="6000"/>
            </a:lvl2pPr>
            <a:lvl3pPr marL="3500591" indent="0">
              <a:buNone/>
              <a:defRPr sz="6000"/>
            </a:lvl3pPr>
            <a:lvl4pPr marL="5250887" indent="0">
              <a:buNone/>
              <a:defRPr sz="6000"/>
            </a:lvl4pPr>
            <a:lvl5pPr marL="7001182" indent="0">
              <a:buNone/>
              <a:defRPr sz="6000"/>
            </a:lvl5pPr>
          </a:lstStyle>
          <a:p>
            <a:pPr lvl="0"/>
            <a:r>
              <a:rPr lang="en-US"/>
              <a:t>Click to edit Master text styles</a:t>
            </a:r>
          </a:p>
        </p:txBody>
      </p:sp>
      <p:sp>
        <p:nvSpPr>
          <p:cNvPr id="8" name="Text Placeholder 3"/>
          <p:cNvSpPr>
            <a:spLocks noGrp="1"/>
          </p:cNvSpPr>
          <p:nvPr>
            <p:ph type="body" sz="quarter" idx="14"/>
          </p:nvPr>
        </p:nvSpPr>
        <p:spPr>
          <a:xfrm>
            <a:off x="28346400" y="7128510"/>
            <a:ext cx="6096000" cy="1219200"/>
          </a:xfrm>
          <a:prstGeom prst="rect">
            <a:avLst/>
          </a:prstGeom>
        </p:spPr>
        <p:txBody>
          <a:bodyPr/>
          <a:lstStyle>
            <a:lvl1pPr marL="0" indent="0" algn="ctr">
              <a:buNone/>
              <a:defRPr sz="6000" b="1" baseline="0">
                <a:solidFill>
                  <a:schemeClr val="tx1"/>
                </a:solidFill>
                <a:latin typeface="Arial" charset="0"/>
                <a:ea typeface="Arial" charset="0"/>
                <a:cs typeface="Arial" charset="0"/>
              </a:defRPr>
            </a:lvl1pPr>
            <a:lvl2pPr marL="1750295" indent="0">
              <a:buNone/>
              <a:defRPr sz="6000"/>
            </a:lvl2pPr>
            <a:lvl3pPr marL="3500591" indent="0">
              <a:buNone/>
              <a:defRPr sz="6000"/>
            </a:lvl3pPr>
            <a:lvl4pPr marL="5250887" indent="0">
              <a:buNone/>
              <a:defRPr sz="6000"/>
            </a:lvl4pPr>
            <a:lvl5pPr marL="7001182" indent="0">
              <a:buNone/>
              <a:defRPr sz="6000"/>
            </a:lvl5pPr>
          </a:lstStyle>
          <a:p>
            <a:pPr lvl="0"/>
            <a:r>
              <a:rPr lang="en-US"/>
              <a:t>Click to edit Master text styles</a:t>
            </a:r>
          </a:p>
        </p:txBody>
      </p:sp>
      <p:sp>
        <p:nvSpPr>
          <p:cNvPr id="9" name="Text Placeholder 3"/>
          <p:cNvSpPr>
            <a:spLocks noGrp="1"/>
          </p:cNvSpPr>
          <p:nvPr>
            <p:ph type="body" sz="quarter" idx="15"/>
          </p:nvPr>
        </p:nvSpPr>
        <p:spPr>
          <a:xfrm>
            <a:off x="2247900" y="15114270"/>
            <a:ext cx="6096000" cy="1219200"/>
          </a:xfrm>
          <a:prstGeom prst="rect">
            <a:avLst/>
          </a:prstGeom>
        </p:spPr>
        <p:txBody>
          <a:bodyPr/>
          <a:lstStyle>
            <a:lvl1pPr marL="0" indent="0" algn="ctr">
              <a:buNone/>
              <a:defRPr sz="6000" b="1" baseline="0">
                <a:solidFill>
                  <a:schemeClr val="tx1"/>
                </a:solidFill>
                <a:latin typeface="Arial" charset="0"/>
                <a:ea typeface="Arial" charset="0"/>
                <a:cs typeface="Arial" charset="0"/>
              </a:defRPr>
            </a:lvl1pPr>
            <a:lvl2pPr marL="1750295" indent="0">
              <a:buNone/>
              <a:defRPr sz="6000"/>
            </a:lvl2pPr>
            <a:lvl3pPr marL="3500591" indent="0">
              <a:buNone/>
              <a:defRPr sz="6000"/>
            </a:lvl3pPr>
            <a:lvl4pPr marL="5250887" indent="0">
              <a:buNone/>
              <a:defRPr sz="6000"/>
            </a:lvl4pPr>
            <a:lvl5pPr marL="7001182" indent="0">
              <a:buNone/>
              <a:defRPr sz="6000"/>
            </a:lvl5pPr>
          </a:lstStyle>
          <a:p>
            <a:pPr lvl="0"/>
            <a:r>
              <a:rPr lang="en-US"/>
              <a:t>Click to edit Master text styles</a:t>
            </a:r>
          </a:p>
        </p:txBody>
      </p:sp>
      <p:sp>
        <p:nvSpPr>
          <p:cNvPr id="10" name="Text Placeholder 3"/>
          <p:cNvSpPr>
            <a:spLocks noGrp="1"/>
          </p:cNvSpPr>
          <p:nvPr>
            <p:ph type="body" sz="quarter" idx="16"/>
          </p:nvPr>
        </p:nvSpPr>
        <p:spPr>
          <a:xfrm>
            <a:off x="27774900" y="17526000"/>
            <a:ext cx="7239000" cy="1219200"/>
          </a:xfrm>
          <a:prstGeom prst="rect">
            <a:avLst/>
          </a:prstGeom>
        </p:spPr>
        <p:txBody>
          <a:bodyPr/>
          <a:lstStyle>
            <a:lvl1pPr marL="0" indent="0" algn="ctr">
              <a:buNone/>
              <a:defRPr sz="6000" b="1" baseline="0">
                <a:solidFill>
                  <a:schemeClr val="tx1"/>
                </a:solidFill>
                <a:latin typeface="Arial" charset="0"/>
                <a:ea typeface="Arial" charset="0"/>
                <a:cs typeface="Arial" charset="0"/>
              </a:defRPr>
            </a:lvl1pPr>
            <a:lvl2pPr marL="1750295" indent="0">
              <a:buNone/>
              <a:defRPr sz="6000"/>
            </a:lvl2pPr>
            <a:lvl3pPr marL="3500591" indent="0">
              <a:buNone/>
              <a:defRPr sz="6000"/>
            </a:lvl3pPr>
            <a:lvl4pPr marL="5250887" indent="0">
              <a:buNone/>
              <a:defRPr sz="6000"/>
            </a:lvl4pPr>
            <a:lvl5pPr marL="7001182" indent="0">
              <a:buNone/>
              <a:defRPr sz="6000"/>
            </a:lvl5pPr>
          </a:lstStyle>
          <a:p>
            <a:pPr lvl="0"/>
            <a:r>
              <a:rPr lang="en-US"/>
              <a:t>Click to edit Master text styles</a:t>
            </a:r>
          </a:p>
        </p:txBody>
      </p:sp>
      <p:sp>
        <p:nvSpPr>
          <p:cNvPr id="17" name="Text Placeholder 22"/>
          <p:cNvSpPr>
            <a:spLocks noGrp="1"/>
          </p:cNvSpPr>
          <p:nvPr>
            <p:ph type="body" sz="quarter" idx="17"/>
          </p:nvPr>
        </p:nvSpPr>
        <p:spPr>
          <a:xfrm>
            <a:off x="1019174" y="8839200"/>
            <a:ext cx="8553449" cy="5257800"/>
          </a:xfrm>
          <a:prstGeom prst="rect">
            <a:avLst/>
          </a:prstGeom>
        </p:spPr>
        <p:txBody>
          <a:bodyPr/>
          <a:lstStyle>
            <a:lvl1pPr marL="0" indent="0">
              <a:buNone/>
              <a:defRPr sz="3000">
                <a:solidFill>
                  <a:schemeClr val="tx1"/>
                </a:solidFill>
                <a:latin typeface="Arial" charset="0"/>
                <a:ea typeface="Arial" charset="0"/>
                <a:cs typeface="Arial" charset="0"/>
              </a:defRPr>
            </a:lvl1pPr>
            <a:lvl2pPr marL="1750295" indent="0">
              <a:buNone/>
              <a:defRPr sz="3000">
                <a:solidFill>
                  <a:schemeClr val="tx1"/>
                </a:solidFill>
                <a:latin typeface="Arial" charset="0"/>
                <a:ea typeface="Arial" charset="0"/>
                <a:cs typeface="Arial" charset="0"/>
              </a:defRPr>
            </a:lvl2pPr>
            <a:lvl3pPr marL="3500591" indent="0">
              <a:buNone/>
              <a:defRPr sz="3000">
                <a:solidFill>
                  <a:schemeClr val="tx1"/>
                </a:solidFill>
                <a:latin typeface="Arial" charset="0"/>
                <a:ea typeface="Arial" charset="0"/>
                <a:cs typeface="Arial" charset="0"/>
              </a:defRPr>
            </a:lvl3pPr>
            <a:lvl4pPr marL="5250887" indent="0">
              <a:buNone/>
              <a:defRPr sz="3000">
                <a:solidFill>
                  <a:schemeClr val="tx1"/>
                </a:solidFill>
                <a:latin typeface="Arial" charset="0"/>
                <a:ea typeface="Arial" charset="0"/>
                <a:cs typeface="Arial" charset="0"/>
              </a:defRPr>
            </a:lvl4pPr>
            <a:lvl5pPr marL="7001182" indent="0">
              <a:buNone/>
              <a:defRPr sz="3000">
                <a:solidFill>
                  <a:schemeClr val="tx1"/>
                </a:solidFill>
                <a:latin typeface="Arial" charset="0"/>
                <a:ea typeface="Arial" charset="0"/>
                <a:cs typeface="Arial" charset="0"/>
              </a:defRPr>
            </a:lvl5pPr>
          </a:lstStyle>
          <a:p>
            <a:pPr lvl="0"/>
            <a:r>
              <a:rPr lang="en-US"/>
              <a:t>Click to edit Master text styles</a:t>
            </a:r>
          </a:p>
        </p:txBody>
      </p:sp>
      <p:sp>
        <p:nvSpPr>
          <p:cNvPr id="25" name="Text Placeholder 22"/>
          <p:cNvSpPr>
            <a:spLocks noGrp="1"/>
          </p:cNvSpPr>
          <p:nvPr>
            <p:ph type="body" sz="quarter" idx="19"/>
          </p:nvPr>
        </p:nvSpPr>
        <p:spPr>
          <a:xfrm>
            <a:off x="13973175" y="8892516"/>
            <a:ext cx="8553449" cy="3653948"/>
          </a:xfrm>
          <a:prstGeom prst="rect">
            <a:avLst/>
          </a:prstGeom>
        </p:spPr>
        <p:txBody>
          <a:bodyPr/>
          <a:lstStyle>
            <a:lvl1pPr marL="0" indent="0">
              <a:buNone/>
              <a:defRPr sz="3000">
                <a:solidFill>
                  <a:schemeClr val="tx1"/>
                </a:solidFill>
                <a:latin typeface="Arial" charset="0"/>
                <a:ea typeface="Arial" charset="0"/>
                <a:cs typeface="Arial" charset="0"/>
              </a:defRPr>
            </a:lvl1pPr>
            <a:lvl2pPr marL="1750295" indent="0">
              <a:buNone/>
              <a:defRPr sz="3000">
                <a:solidFill>
                  <a:schemeClr val="tx1"/>
                </a:solidFill>
                <a:latin typeface="Arial" charset="0"/>
                <a:ea typeface="Arial" charset="0"/>
                <a:cs typeface="Arial" charset="0"/>
              </a:defRPr>
            </a:lvl2pPr>
            <a:lvl3pPr marL="3500591" indent="0">
              <a:buNone/>
              <a:defRPr sz="3000">
                <a:solidFill>
                  <a:schemeClr val="tx1"/>
                </a:solidFill>
                <a:latin typeface="Arial" charset="0"/>
                <a:ea typeface="Arial" charset="0"/>
                <a:cs typeface="Arial" charset="0"/>
              </a:defRPr>
            </a:lvl3pPr>
            <a:lvl4pPr marL="5250887" indent="0">
              <a:buNone/>
              <a:defRPr sz="3000">
                <a:solidFill>
                  <a:schemeClr val="tx1"/>
                </a:solidFill>
                <a:latin typeface="Arial" charset="0"/>
                <a:ea typeface="Arial" charset="0"/>
                <a:cs typeface="Arial" charset="0"/>
              </a:defRPr>
            </a:lvl4pPr>
            <a:lvl5pPr marL="7001182" indent="0">
              <a:buNone/>
              <a:defRPr sz="3000">
                <a:solidFill>
                  <a:schemeClr val="tx1"/>
                </a:solidFill>
                <a:latin typeface="Arial" charset="0"/>
                <a:ea typeface="Arial" charset="0"/>
                <a:cs typeface="Arial" charset="0"/>
              </a:defRPr>
            </a:lvl5pPr>
          </a:lstStyle>
          <a:p>
            <a:pPr lvl="0"/>
            <a:r>
              <a:rPr lang="en-US"/>
              <a:t>Click to edit Master text styles</a:t>
            </a:r>
          </a:p>
        </p:txBody>
      </p:sp>
      <p:sp>
        <p:nvSpPr>
          <p:cNvPr id="27" name="Text Placeholder 22"/>
          <p:cNvSpPr>
            <a:spLocks noGrp="1"/>
          </p:cNvSpPr>
          <p:nvPr>
            <p:ph type="body" sz="quarter" idx="20"/>
          </p:nvPr>
        </p:nvSpPr>
        <p:spPr>
          <a:xfrm>
            <a:off x="27117674" y="8892517"/>
            <a:ext cx="8553449" cy="3043690"/>
          </a:xfrm>
          <a:prstGeom prst="rect">
            <a:avLst/>
          </a:prstGeom>
        </p:spPr>
        <p:txBody>
          <a:bodyPr/>
          <a:lstStyle>
            <a:lvl1pPr marL="0" indent="0">
              <a:buNone/>
              <a:defRPr sz="3000">
                <a:solidFill>
                  <a:schemeClr val="tx1"/>
                </a:solidFill>
                <a:latin typeface="Arial" charset="0"/>
                <a:ea typeface="Arial" charset="0"/>
                <a:cs typeface="Arial" charset="0"/>
              </a:defRPr>
            </a:lvl1pPr>
            <a:lvl2pPr marL="1750295" indent="0">
              <a:buNone/>
              <a:defRPr sz="3000">
                <a:solidFill>
                  <a:schemeClr val="tx1"/>
                </a:solidFill>
                <a:latin typeface="Arial" charset="0"/>
                <a:ea typeface="Arial" charset="0"/>
                <a:cs typeface="Arial" charset="0"/>
              </a:defRPr>
            </a:lvl2pPr>
            <a:lvl3pPr marL="3500591" indent="0">
              <a:buNone/>
              <a:defRPr sz="3000">
                <a:solidFill>
                  <a:schemeClr val="tx1"/>
                </a:solidFill>
                <a:latin typeface="Arial" charset="0"/>
                <a:ea typeface="Arial" charset="0"/>
                <a:cs typeface="Arial" charset="0"/>
              </a:defRPr>
            </a:lvl3pPr>
            <a:lvl4pPr marL="5250887" indent="0">
              <a:buNone/>
              <a:defRPr sz="3000">
                <a:solidFill>
                  <a:schemeClr val="tx1"/>
                </a:solidFill>
                <a:latin typeface="Arial" charset="0"/>
                <a:ea typeface="Arial" charset="0"/>
                <a:cs typeface="Arial" charset="0"/>
              </a:defRPr>
            </a:lvl4pPr>
            <a:lvl5pPr marL="7001182" indent="0">
              <a:buNone/>
              <a:defRPr sz="3000">
                <a:solidFill>
                  <a:schemeClr val="tx1"/>
                </a:solidFill>
                <a:latin typeface="Arial" charset="0"/>
                <a:ea typeface="Arial" charset="0"/>
                <a:cs typeface="Arial" charset="0"/>
              </a:defRPr>
            </a:lvl5pPr>
          </a:lstStyle>
          <a:p>
            <a:pPr lvl="0"/>
            <a:r>
              <a:rPr lang="en-US"/>
              <a:t>Click to edit Master text styles</a:t>
            </a:r>
          </a:p>
        </p:txBody>
      </p:sp>
      <p:sp>
        <p:nvSpPr>
          <p:cNvPr id="29" name="Text Placeholder 22"/>
          <p:cNvSpPr>
            <a:spLocks noGrp="1"/>
          </p:cNvSpPr>
          <p:nvPr>
            <p:ph type="body" sz="quarter" idx="21"/>
          </p:nvPr>
        </p:nvSpPr>
        <p:spPr>
          <a:xfrm>
            <a:off x="27117674" y="19257713"/>
            <a:ext cx="8553449" cy="3091112"/>
          </a:xfrm>
          <a:prstGeom prst="rect">
            <a:avLst/>
          </a:prstGeom>
        </p:spPr>
        <p:txBody>
          <a:bodyPr/>
          <a:lstStyle>
            <a:lvl1pPr marL="0" indent="0">
              <a:buNone/>
              <a:defRPr sz="3000">
                <a:solidFill>
                  <a:schemeClr val="tx1"/>
                </a:solidFill>
                <a:latin typeface="Arial" charset="0"/>
                <a:ea typeface="Arial" charset="0"/>
                <a:cs typeface="Arial" charset="0"/>
              </a:defRPr>
            </a:lvl1pPr>
            <a:lvl2pPr marL="1750295" indent="0">
              <a:buNone/>
              <a:defRPr sz="3000">
                <a:solidFill>
                  <a:schemeClr val="tx1"/>
                </a:solidFill>
                <a:latin typeface="Arial" charset="0"/>
                <a:ea typeface="Arial" charset="0"/>
                <a:cs typeface="Arial" charset="0"/>
              </a:defRPr>
            </a:lvl2pPr>
            <a:lvl3pPr marL="3500591" indent="0">
              <a:buNone/>
              <a:defRPr sz="3000">
                <a:solidFill>
                  <a:schemeClr val="tx1"/>
                </a:solidFill>
                <a:latin typeface="Arial" charset="0"/>
                <a:ea typeface="Arial" charset="0"/>
                <a:cs typeface="Arial" charset="0"/>
              </a:defRPr>
            </a:lvl3pPr>
            <a:lvl4pPr marL="5250887" indent="0">
              <a:buNone/>
              <a:defRPr sz="3000">
                <a:solidFill>
                  <a:schemeClr val="tx1"/>
                </a:solidFill>
                <a:latin typeface="Arial" charset="0"/>
                <a:ea typeface="Arial" charset="0"/>
                <a:cs typeface="Arial" charset="0"/>
              </a:defRPr>
            </a:lvl4pPr>
            <a:lvl5pPr marL="7001182" indent="0">
              <a:buNone/>
              <a:defRPr sz="3000">
                <a:solidFill>
                  <a:schemeClr val="tx1"/>
                </a:solidFill>
                <a:latin typeface="Arial" charset="0"/>
                <a:ea typeface="Arial" charset="0"/>
                <a:cs typeface="Arial" charset="0"/>
              </a:defRPr>
            </a:lvl5pPr>
          </a:lstStyle>
          <a:p>
            <a:pPr lvl="0"/>
            <a:r>
              <a:rPr lang="en-US"/>
              <a:t>Click to edit Master text styles</a:t>
            </a:r>
          </a:p>
        </p:txBody>
      </p:sp>
      <p:sp>
        <p:nvSpPr>
          <p:cNvPr id="34" name="Text Placeholder 22"/>
          <p:cNvSpPr>
            <a:spLocks noGrp="1"/>
          </p:cNvSpPr>
          <p:nvPr>
            <p:ph type="body" sz="quarter" idx="22"/>
          </p:nvPr>
        </p:nvSpPr>
        <p:spPr>
          <a:xfrm>
            <a:off x="1019176" y="16770037"/>
            <a:ext cx="8553448" cy="5604458"/>
          </a:xfrm>
          <a:prstGeom prst="rect">
            <a:avLst/>
          </a:prstGeom>
        </p:spPr>
        <p:txBody>
          <a:bodyPr/>
          <a:lstStyle>
            <a:lvl1pPr marL="0" indent="0">
              <a:buNone/>
              <a:defRPr sz="3000">
                <a:solidFill>
                  <a:schemeClr val="tx1"/>
                </a:solidFill>
                <a:latin typeface="Arial" charset="0"/>
                <a:ea typeface="Arial" charset="0"/>
                <a:cs typeface="Arial" charset="0"/>
              </a:defRPr>
            </a:lvl1pPr>
            <a:lvl2pPr marL="1750295" indent="0">
              <a:buNone/>
              <a:defRPr sz="3000">
                <a:solidFill>
                  <a:schemeClr val="tx1"/>
                </a:solidFill>
                <a:latin typeface="Arial" charset="0"/>
                <a:ea typeface="Arial" charset="0"/>
                <a:cs typeface="Arial" charset="0"/>
              </a:defRPr>
            </a:lvl2pPr>
            <a:lvl3pPr marL="3500591" indent="0">
              <a:buNone/>
              <a:defRPr sz="3000">
                <a:solidFill>
                  <a:schemeClr val="tx1"/>
                </a:solidFill>
                <a:latin typeface="Arial" charset="0"/>
                <a:ea typeface="Arial" charset="0"/>
                <a:cs typeface="Arial" charset="0"/>
              </a:defRPr>
            </a:lvl3pPr>
            <a:lvl4pPr marL="5250887" indent="0">
              <a:buNone/>
              <a:defRPr sz="3000">
                <a:solidFill>
                  <a:schemeClr val="tx1"/>
                </a:solidFill>
                <a:latin typeface="Arial" charset="0"/>
                <a:ea typeface="Arial" charset="0"/>
                <a:cs typeface="Arial" charset="0"/>
              </a:defRPr>
            </a:lvl4pPr>
            <a:lvl5pPr marL="7001182" indent="0">
              <a:buNone/>
              <a:defRPr sz="3000">
                <a:solidFill>
                  <a:schemeClr val="tx1"/>
                </a:solidFill>
                <a:latin typeface="Arial" charset="0"/>
                <a:ea typeface="Arial" charset="0"/>
                <a:cs typeface="Arial" charset="0"/>
              </a:defRPr>
            </a:lvl5pPr>
          </a:lstStyle>
          <a:p>
            <a:pPr lvl="0"/>
            <a:r>
              <a:rPr lang="en-US"/>
              <a:t>Click to edit Master text styles</a:t>
            </a:r>
          </a:p>
        </p:txBody>
      </p:sp>
      <p:sp>
        <p:nvSpPr>
          <p:cNvPr id="37" name="Picture Placeholder 29"/>
          <p:cNvSpPr>
            <a:spLocks noGrp="1"/>
          </p:cNvSpPr>
          <p:nvPr>
            <p:ph type="pic" sz="quarter" idx="24"/>
          </p:nvPr>
        </p:nvSpPr>
        <p:spPr>
          <a:xfrm>
            <a:off x="18870804" y="13462000"/>
            <a:ext cx="6503797" cy="8937894"/>
          </a:xfrm>
          <a:prstGeom prst="rect">
            <a:avLst/>
          </a:prstGeom>
        </p:spPr>
        <p:txBody>
          <a:bodyPr/>
          <a:lstStyle>
            <a:lvl1pPr marL="0" indent="0">
              <a:buNone/>
              <a:defRPr sz="4000" b="0" i="0">
                <a:latin typeface="Arial" charset="0"/>
                <a:ea typeface="Arial" charset="0"/>
                <a:cs typeface="Arial"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3824813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E6803E-0314-5C49-9011-0510D4711314}"/>
              </a:ext>
            </a:extLst>
          </p:cNvPr>
          <p:cNvSpPr/>
          <p:nvPr/>
        </p:nvSpPr>
        <p:spPr>
          <a:xfrm>
            <a:off x="0" y="23012400"/>
            <a:ext cx="36576000"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50059" tIns="175029" rIns="350059" bIns="175029" anchor="ctr"/>
          <a:lstStyle/>
          <a:p>
            <a:pPr algn="ctr" defTabSz="3500591" eaLnBrk="1" fontAlgn="auto" hangingPunct="1">
              <a:spcBef>
                <a:spcPts val="0"/>
              </a:spcBef>
              <a:spcAft>
                <a:spcPts val="0"/>
              </a:spcAft>
              <a:defRPr/>
            </a:pPr>
            <a:endParaRPr lang="en-US"/>
          </a:p>
        </p:txBody>
      </p:sp>
      <p:grpSp>
        <p:nvGrpSpPr>
          <p:cNvPr id="1027" name="Group 1">
            <a:extLst>
              <a:ext uri="{FF2B5EF4-FFF2-40B4-BE49-F238E27FC236}">
                <a16:creationId xmlns:a16="http://schemas.microsoft.com/office/drawing/2014/main" id="{C441F7D6-2010-9643-A12D-057AA2365EFE}"/>
              </a:ext>
            </a:extLst>
          </p:cNvPr>
          <p:cNvGrpSpPr>
            <a:grpSpLocks/>
          </p:cNvGrpSpPr>
          <p:nvPr/>
        </p:nvGrpSpPr>
        <p:grpSpPr bwMode="auto">
          <a:xfrm>
            <a:off x="825500" y="23622000"/>
            <a:ext cx="35242500" cy="508000"/>
            <a:chOff x="825500" y="23850600"/>
            <a:chExt cx="35242500" cy="507851"/>
          </a:xfrm>
        </p:grpSpPr>
        <p:sp>
          <p:nvSpPr>
            <p:cNvPr id="1036" name="TextBox 8">
              <a:extLst>
                <a:ext uri="{FF2B5EF4-FFF2-40B4-BE49-F238E27FC236}">
                  <a16:creationId xmlns:a16="http://schemas.microsoft.com/office/drawing/2014/main" id="{405D2989-0A4D-0149-8C55-1352B27799EF}"/>
                </a:ext>
              </a:extLst>
            </p:cNvPr>
            <p:cNvSpPr txBox="1">
              <a:spLocks noChangeArrowheads="1"/>
            </p:cNvSpPr>
            <p:nvPr/>
          </p:nvSpPr>
          <p:spPr bwMode="auto">
            <a:xfrm>
              <a:off x="825500" y="23850600"/>
              <a:ext cx="35242500" cy="44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929" tIns="36464" rIns="72929" bIns="36464">
              <a:spAutoFit/>
            </a:bodyPr>
            <a:lstStyle>
              <a:lvl1pPr>
                <a:defRPr sz="6900">
                  <a:solidFill>
                    <a:schemeClr val="tx1"/>
                  </a:solidFill>
                  <a:latin typeface="Arial" panose="020B0604020202020204" pitchFamily="34" charset="0"/>
                </a:defRPr>
              </a:lvl1pPr>
              <a:lvl2pPr marL="742950" indent="-285750">
                <a:defRPr sz="6900">
                  <a:solidFill>
                    <a:schemeClr val="tx1"/>
                  </a:solidFill>
                  <a:latin typeface="Arial" panose="020B0604020202020204" pitchFamily="34" charset="0"/>
                </a:defRPr>
              </a:lvl2pPr>
              <a:lvl3pPr marL="1143000" indent="-228600">
                <a:defRPr sz="6900">
                  <a:solidFill>
                    <a:schemeClr val="tx1"/>
                  </a:solidFill>
                  <a:latin typeface="Arial" panose="020B0604020202020204" pitchFamily="34" charset="0"/>
                </a:defRPr>
              </a:lvl3pPr>
              <a:lvl4pPr marL="1600200" indent="-228600">
                <a:defRPr sz="6900">
                  <a:solidFill>
                    <a:schemeClr val="tx1"/>
                  </a:solidFill>
                  <a:latin typeface="Arial" panose="020B0604020202020204" pitchFamily="34" charset="0"/>
                </a:defRPr>
              </a:lvl4pPr>
              <a:lvl5pPr marL="2057400" indent="-228600">
                <a:defRPr sz="6900">
                  <a:solidFill>
                    <a:schemeClr val="tx1"/>
                  </a:solidFill>
                  <a:latin typeface="Arial" panose="020B0604020202020204" pitchFamily="34" charset="0"/>
                </a:defRPr>
              </a:lvl5pPr>
              <a:lvl6pPr marL="2514600" indent="-228600" defTabSz="3500438" fontAlgn="base">
                <a:spcBef>
                  <a:spcPct val="0"/>
                </a:spcBef>
                <a:spcAft>
                  <a:spcPct val="0"/>
                </a:spcAft>
                <a:defRPr sz="6900">
                  <a:solidFill>
                    <a:schemeClr val="tx1"/>
                  </a:solidFill>
                  <a:latin typeface="Arial" panose="020B0604020202020204" pitchFamily="34" charset="0"/>
                </a:defRPr>
              </a:lvl6pPr>
              <a:lvl7pPr marL="2971800" indent="-228600" defTabSz="3500438" fontAlgn="base">
                <a:spcBef>
                  <a:spcPct val="0"/>
                </a:spcBef>
                <a:spcAft>
                  <a:spcPct val="0"/>
                </a:spcAft>
                <a:defRPr sz="6900">
                  <a:solidFill>
                    <a:schemeClr val="tx1"/>
                  </a:solidFill>
                  <a:latin typeface="Arial" panose="020B0604020202020204" pitchFamily="34" charset="0"/>
                </a:defRPr>
              </a:lvl7pPr>
              <a:lvl8pPr marL="3429000" indent="-228600" defTabSz="3500438" fontAlgn="base">
                <a:spcBef>
                  <a:spcPct val="0"/>
                </a:spcBef>
                <a:spcAft>
                  <a:spcPct val="0"/>
                </a:spcAft>
                <a:defRPr sz="6900">
                  <a:solidFill>
                    <a:schemeClr val="tx1"/>
                  </a:solidFill>
                  <a:latin typeface="Arial" panose="020B0604020202020204" pitchFamily="34" charset="0"/>
                </a:defRPr>
              </a:lvl8pPr>
              <a:lvl9pPr marL="3886200" indent="-228600" defTabSz="3500438" fontAlgn="base">
                <a:spcBef>
                  <a:spcPct val="0"/>
                </a:spcBef>
                <a:spcAft>
                  <a:spcPct val="0"/>
                </a:spcAft>
                <a:defRPr sz="6900">
                  <a:solidFill>
                    <a:schemeClr val="tx1"/>
                  </a:solidFill>
                  <a:latin typeface="Arial" panose="020B0604020202020204" pitchFamily="34" charset="0"/>
                </a:defRPr>
              </a:lvl9pPr>
            </a:lstStyle>
            <a:p>
              <a:pPr algn="ctr" eaLnBrk="1" hangingPunct="1"/>
              <a:r>
                <a:rPr lang="en-US" altLang="en-US" sz="2400">
                  <a:solidFill>
                    <a:schemeClr val="bg1"/>
                  </a:solidFill>
                  <a:cs typeface="Arial" panose="020B0604020202020204" pitchFamily="34" charset="0"/>
                </a:rPr>
                <a:t>13001 E. 17</a:t>
              </a:r>
              <a:r>
                <a:rPr lang="en-US" altLang="en-US" sz="2400" baseline="30000">
                  <a:solidFill>
                    <a:schemeClr val="bg1"/>
                  </a:solidFill>
                  <a:cs typeface="Arial" panose="020B0604020202020204" pitchFamily="34" charset="0"/>
                </a:rPr>
                <a:t>th</a:t>
              </a:r>
              <a:r>
                <a:rPr lang="en-US" altLang="en-US" sz="2400">
                  <a:solidFill>
                    <a:schemeClr val="bg1"/>
                  </a:solidFill>
                  <a:cs typeface="Arial" panose="020B0604020202020204" pitchFamily="34" charset="0"/>
                </a:rPr>
                <a:t> Place, Mail Stop B119 HSC | Aurora, CO 80045 | 303.724.7813 | chwe.ucdenver.edu |                  @CHWENews</a:t>
              </a:r>
            </a:p>
          </p:txBody>
        </p:sp>
        <p:pic>
          <p:nvPicPr>
            <p:cNvPr id="1037" name="Picture 2">
              <a:extLst>
                <a:ext uri="{FF2B5EF4-FFF2-40B4-BE49-F238E27FC236}">
                  <a16:creationId xmlns:a16="http://schemas.microsoft.com/office/drawing/2014/main" id="{C17C6D56-E9D3-D643-B456-4DDD1A8A42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8200" y="23926800"/>
              <a:ext cx="410315" cy="410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3">
              <a:extLst>
                <a:ext uri="{FF2B5EF4-FFF2-40B4-BE49-F238E27FC236}">
                  <a16:creationId xmlns:a16="http://schemas.microsoft.com/office/drawing/2014/main" id="{F89166C0-CE43-0E41-B35C-B6F81FCCC6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64950" y="23958401"/>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16">
            <a:extLst>
              <a:ext uri="{FF2B5EF4-FFF2-40B4-BE49-F238E27FC236}">
                <a16:creationId xmlns:a16="http://schemas.microsoft.com/office/drawing/2014/main" id="{B7A49253-94C0-1F4A-8CCB-B014FA8324A6}"/>
              </a:ext>
            </a:extLst>
          </p:cNvPr>
          <p:cNvSpPr>
            <a:spLocks noChangeAspect="1"/>
          </p:cNvSpPr>
          <p:nvPr/>
        </p:nvSpPr>
        <p:spPr>
          <a:xfrm>
            <a:off x="-1274763" y="20638"/>
            <a:ext cx="746125" cy="746125"/>
          </a:xfrm>
          <a:prstGeom prst="rect">
            <a:avLst/>
          </a:prstGeom>
          <a:solidFill>
            <a:srgbClr val="004A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00591" eaLnBrk="1" fontAlgn="auto" hangingPunct="1">
              <a:spcBef>
                <a:spcPts val="0"/>
              </a:spcBef>
              <a:spcAft>
                <a:spcPts val="0"/>
              </a:spcAft>
              <a:defRPr/>
            </a:pPr>
            <a:endParaRPr lang="en-US" dirty="0"/>
          </a:p>
        </p:txBody>
      </p:sp>
      <p:sp>
        <p:nvSpPr>
          <p:cNvPr id="18" name="Rectangle 17">
            <a:extLst>
              <a:ext uri="{FF2B5EF4-FFF2-40B4-BE49-F238E27FC236}">
                <a16:creationId xmlns:a16="http://schemas.microsoft.com/office/drawing/2014/main" id="{45D79591-EE82-5B4C-82B8-D1C240AF6C4D}"/>
              </a:ext>
            </a:extLst>
          </p:cNvPr>
          <p:cNvSpPr>
            <a:spLocks noChangeAspect="1"/>
          </p:cNvSpPr>
          <p:nvPr/>
        </p:nvSpPr>
        <p:spPr>
          <a:xfrm>
            <a:off x="-1274763" y="1562100"/>
            <a:ext cx="762000" cy="76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00591" eaLnBrk="1" fontAlgn="auto" hangingPunct="1">
              <a:spcBef>
                <a:spcPts val="0"/>
              </a:spcBef>
              <a:spcAft>
                <a:spcPts val="0"/>
              </a:spcAft>
              <a:defRPr/>
            </a:pPr>
            <a:endParaRPr lang="en-US" sz="593" dirty="0"/>
          </a:p>
        </p:txBody>
      </p:sp>
      <p:sp>
        <p:nvSpPr>
          <p:cNvPr id="19" name="Rectangle 18">
            <a:extLst>
              <a:ext uri="{FF2B5EF4-FFF2-40B4-BE49-F238E27FC236}">
                <a16:creationId xmlns:a16="http://schemas.microsoft.com/office/drawing/2014/main" id="{A1D11AFC-FA33-B342-8625-8731D9307D55}"/>
              </a:ext>
            </a:extLst>
          </p:cNvPr>
          <p:cNvSpPr>
            <a:spLocks noChangeAspect="1"/>
          </p:cNvSpPr>
          <p:nvPr/>
        </p:nvSpPr>
        <p:spPr>
          <a:xfrm>
            <a:off x="-1295400" y="782638"/>
            <a:ext cx="762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00591" eaLnBrk="1" fontAlgn="auto" hangingPunct="1">
              <a:spcBef>
                <a:spcPts val="0"/>
              </a:spcBef>
              <a:spcAft>
                <a:spcPts val="0"/>
              </a:spcAft>
              <a:defRPr/>
            </a:pPr>
            <a:endParaRPr lang="en-US" sz="593" dirty="0"/>
          </a:p>
        </p:txBody>
      </p:sp>
      <p:sp>
        <p:nvSpPr>
          <p:cNvPr id="20" name="Rectangle 19">
            <a:extLst>
              <a:ext uri="{FF2B5EF4-FFF2-40B4-BE49-F238E27FC236}">
                <a16:creationId xmlns:a16="http://schemas.microsoft.com/office/drawing/2014/main" id="{71E3B4EC-2CAF-6D49-8A11-1834BF408E45}"/>
              </a:ext>
            </a:extLst>
          </p:cNvPr>
          <p:cNvSpPr>
            <a:spLocks noChangeAspect="1"/>
          </p:cNvSpPr>
          <p:nvPr/>
        </p:nvSpPr>
        <p:spPr>
          <a:xfrm>
            <a:off x="-1274763" y="2324100"/>
            <a:ext cx="762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00591" eaLnBrk="1" fontAlgn="auto" hangingPunct="1">
              <a:spcBef>
                <a:spcPts val="0"/>
              </a:spcBef>
              <a:spcAft>
                <a:spcPts val="0"/>
              </a:spcAft>
              <a:defRPr/>
            </a:pPr>
            <a:endParaRPr lang="en-US" sz="593" dirty="0"/>
          </a:p>
        </p:txBody>
      </p:sp>
      <p:sp>
        <p:nvSpPr>
          <p:cNvPr id="14" name="Rectangle 13">
            <a:extLst>
              <a:ext uri="{FF2B5EF4-FFF2-40B4-BE49-F238E27FC236}">
                <a16:creationId xmlns:a16="http://schemas.microsoft.com/office/drawing/2014/main" id="{B4E2A9CB-9802-2D40-B5A6-403D7330B0B9}"/>
              </a:ext>
            </a:extLst>
          </p:cNvPr>
          <p:cNvSpPr/>
          <p:nvPr/>
        </p:nvSpPr>
        <p:spPr>
          <a:xfrm>
            <a:off x="0" y="-76200"/>
            <a:ext cx="36576000" cy="16764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3500591" eaLnBrk="1" fontAlgn="auto" hangingPunct="1">
              <a:spcBef>
                <a:spcPts val="0"/>
              </a:spcBef>
              <a:spcAft>
                <a:spcPts val="0"/>
              </a:spcAft>
              <a:defRPr/>
            </a:pPr>
            <a:endParaRPr lang="en-US" sz="1350"/>
          </a:p>
        </p:txBody>
      </p:sp>
      <p:pic>
        <p:nvPicPr>
          <p:cNvPr id="1033" name="Picture 14">
            <a:extLst>
              <a:ext uri="{FF2B5EF4-FFF2-40B4-BE49-F238E27FC236}">
                <a16:creationId xmlns:a16="http://schemas.microsoft.com/office/drawing/2014/main" id="{682DFC20-A736-514B-8B08-1B1DC9A6CE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800" y="385763"/>
            <a:ext cx="73183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5">
            <a:extLst>
              <a:ext uri="{FF2B5EF4-FFF2-40B4-BE49-F238E27FC236}">
                <a16:creationId xmlns:a16="http://schemas.microsoft.com/office/drawing/2014/main" id="{612C43AA-2499-9546-82E7-22BDBA11FE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70200" y="439738"/>
            <a:ext cx="73183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20">
            <a:extLst>
              <a:ext uri="{FF2B5EF4-FFF2-40B4-BE49-F238E27FC236}">
                <a16:creationId xmlns:a16="http://schemas.microsoft.com/office/drawing/2014/main" id="{BB59F429-AADB-1340-B451-7329F9EDBA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60763" y="123825"/>
            <a:ext cx="40544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3500438" rtl="0" eaLnBrk="1" fontAlgn="base" hangingPunct="1">
        <a:spcBef>
          <a:spcPct val="0"/>
        </a:spcBef>
        <a:spcAft>
          <a:spcPct val="0"/>
        </a:spcAft>
        <a:defRPr sz="16800" kern="1200">
          <a:solidFill>
            <a:schemeClr val="bg2"/>
          </a:solidFill>
          <a:latin typeface="+mj-lt"/>
          <a:ea typeface="+mj-ea"/>
          <a:cs typeface="+mj-cs"/>
        </a:defRPr>
      </a:lvl1pPr>
      <a:lvl2pPr algn="l" defTabSz="3500438" rtl="0" eaLnBrk="1" fontAlgn="base" hangingPunct="1">
        <a:spcBef>
          <a:spcPct val="0"/>
        </a:spcBef>
        <a:spcAft>
          <a:spcPct val="0"/>
        </a:spcAft>
        <a:defRPr sz="16800">
          <a:solidFill>
            <a:schemeClr val="bg2"/>
          </a:solidFill>
          <a:latin typeface="Arial" panose="020B0604020202020204" pitchFamily="34" charset="0"/>
        </a:defRPr>
      </a:lvl2pPr>
      <a:lvl3pPr algn="l" defTabSz="3500438" rtl="0" eaLnBrk="1" fontAlgn="base" hangingPunct="1">
        <a:spcBef>
          <a:spcPct val="0"/>
        </a:spcBef>
        <a:spcAft>
          <a:spcPct val="0"/>
        </a:spcAft>
        <a:defRPr sz="16800">
          <a:solidFill>
            <a:schemeClr val="bg2"/>
          </a:solidFill>
          <a:latin typeface="Arial" panose="020B0604020202020204" pitchFamily="34" charset="0"/>
        </a:defRPr>
      </a:lvl3pPr>
      <a:lvl4pPr algn="l" defTabSz="3500438" rtl="0" eaLnBrk="1" fontAlgn="base" hangingPunct="1">
        <a:spcBef>
          <a:spcPct val="0"/>
        </a:spcBef>
        <a:spcAft>
          <a:spcPct val="0"/>
        </a:spcAft>
        <a:defRPr sz="16800">
          <a:solidFill>
            <a:schemeClr val="bg2"/>
          </a:solidFill>
          <a:latin typeface="Arial" panose="020B0604020202020204" pitchFamily="34" charset="0"/>
        </a:defRPr>
      </a:lvl4pPr>
      <a:lvl5pPr algn="l" defTabSz="3500438" rtl="0" eaLnBrk="1" fontAlgn="base" hangingPunct="1">
        <a:spcBef>
          <a:spcPct val="0"/>
        </a:spcBef>
        <a:spcAft>
          <a:spcPct val="0"/>
        </a:spcAft>
        <a:defRPr sz="16800">
          <a:solidFill>
            <a:schemeClr val="bg2"/>
          </a:solidFill>
          <a:latin typeface="Arial" panose="020B0604020202020204" pitchFamily="34" charset="0"/>
        </a:defRPr>
      </a:lvl5pPr>
      <a:lvl6pPr marL="457200" algn="l" defTabSz="3500438" rtl="0" eaLnBrk="1" fontAlgn="base" hangingPunct="1">
        <a:spcBef>
          <a:spcPct val="0"/>
        </a:spcBef>
        <a:spcAft>
          <a:spcPct val="0"/>
        </a:spcAft>
        <a:defRPr sz="16800">
          <a:solidFill>
            <a:schemeClr val="bg2"/>
          </a:solidFill>
          <a:latin typeface="Arial" panose="020B0604020202020204" pitchFamily="34" charset="0"/>
        </a:defRPr>
      </a:lvl6pPr>
      <a:lvl7pPr marL="914400" algn="l" defTabSz="3500438" rtl="0" eaLnBrk="1" fontAlgn="base" hangingPunct="1">
        <a:spcBef>
          <a:spcPct val="0"/>
        </a:spcBef>
        <a:spcAft>
          <a:spcPct val="0"/>
        </a:spcAft>
        <a:defRPr sz="16800">
          <a:solidFill>
            <a:schemeClr val="bg2"/>
          </a:solidFill>
          <a:latin typeface="Arial" panose="020B0604020202020204" pitchFamily="34" charset="0"/>
        </a:defRPr>
      </a:lvl7pPr>
      <a:lvl8pPr marL="1371600" algn="l" defTabSz="3500438" rtl="0" eaLnBrk="1" fontAlgn="base" hangingPunct="1">
        <a:spcBef>
          <a:spcPct val="0"/>
        </a:spcBef>
        <a:spcAft>
          <a:spcPct val="0"/>
        </a:spcAft>
        <a:defRPr sz="16800">
          <a:solidFill>
            <a:schemeClr val="bg2"/>
          </a:solidFill>
          <a:latin typeface="Arial" panose="020B0604020202020204" pitchFamily="34" charset="0"/>
        </a:defRPr>
      </a:lvl8pPr>
      <a:lvl9pPr marL="1828800" algn="l" defTabSz="3500438" rtl="0" eaLnBrk="1" fontAlgn="base" hangingPunct="1">
        <a:spcBef>
          <a:spcPct val="0"/>
        </a:spcBef>
        <a:spcAft>
          <a:spcPct val="0"/>
        </a:spcAft>
        <a:defRPr sz="16800">
          <a:solidFill>
            <a:schemeClr val="bg2"/>
          </a:solidFill>
          <a:latin typeface="Arial" panose="020B0604020202020204" pitchFamily="34" charset="0"/>
        </a:defRPr>
      </a:lvl9pPr>
    </p:titleStyle>
    <p:bodyStyle>
      <a:lvl1pPr marL="1311275" indent="-1311275" algn="l" defTabSz="3500438" rtl="0" eaLnBrk="1" fontAlgn="base" hangingPunct="1">
        <a:spcBef>
          <a:spcPct val="20000"/>
        </a:spcBef>
        <a:spcAft>
          <a:spcPct val="0"/>
        </a:spcAft>
        <a:buFont typeface="Arial" panose="020B0604020202020204" pitchFamily="34" charset="0"/>
        <a:buChar char="•"/>
        <a:defRPr sz="12300" kern="1200">
          <a:solidFill>
            <a:schemeClr val="tx1"/>
          </a:solidFill>
          <a:latin typeface="+mn-lt"/>
          <a:ea typeface="+mn-ea"/>
          <a:cs typeface="+mn-cs"/>
        </a:defRPr>
      </a:lvl1pPr>
      <a:lvl2pPr marL="2843213" indent="-1093788" algn="l" defTabSz="3500438" rtl="0" eaLnBrk="1" fontAlgn="base" hangingPunct="1">
        <a:spcBef>
          <a:spcPct val="20000"/>
        </a:spcBef>
        <a:spcAft>
          <a:spcPct val="0"/>
        </a:spcAft>
        <a:buFont typeface="Arial" panose="020B0604020202020204" pitchFamily="34" charset="0"/>
        <a:buChar char="–"/>
        <a:defRPr sz="10700" kern="1200">
          <a:solidFill>
            <a:schemeClr val="tx1"/>
          </a:solidFill>
          <a:latin typeface="+mn-lt"/>
          <a:ea typeface="+mn-ea"/>
          <a:cs typeface="+mn-cs"/>
        </a:defRPr>
      </a:lvl2pPr>
      <a:lvl3pPr marL="4375150" indent="-874713" algn="l" defTabSz="3500438" rtl="0" eaLnBrk="1" fontAlgn="base" hangingPunct="1">
        <a:spcBef>
          <a:spcPct val="20000"/>
        </a:spcBef>
        <a:spcAft>
          <a:spcPct val="0"/>
        </a:spcAft>
        <a:buFont typeface="Arial" panose="020B0604020202020204" pitchFamily="34" charset="0"/>
        <a:buChar char="•"/>
        <a:defRPr sz="9200" kern="1200">
          <a:solidFill>
            <a:schemeClr val="tx1"/>
          </a:solidFill>
          <a:latin typeface="+mn-lt"/>
          <a:ea typeface="+mn-ea"/>
          <a:cs typeface="+mn-cs"/>
        </a:defRPr>
      </a:lvl3pPr>
      <a:lvl4pPr marL="6124575" indent="-874713" algn="l" defTabSz="3500438" rtl="0" eaLnBrk="1" fontAlgn="base" hangingPunct="1">
        <a:spcBef>
          <a:spcPct val="20000"/>
        </a:spcBef>
        <a:spcAft>
          <a:spcPct val="0"/>
        </a:spcAft>
        <a:buFont typeface="Arial" panose="020B0604020202020204" pitchFamily="34" charset="0"/>
        <a:buChar char="–"/>
        <a:defRPr sz="7700" kern="1200">
          <a:solidFill>
            <a:schemeClr val="tx1"/>
          </a:solidFill>
          <a:latin typeface="+mn-lt"/>
          <a:ea typeface="+mn-ea"/>
          <a:cs typeface="+mn-cs"/>
        </a:defRPr>
      </a:lvl4pPr>
      <a:lvl5pPr marL="7875588" indent="-874713" algn="l" defTabSz="3500438" rtl="0" eaLnBrk="1" fontAlgn="base" hangingPunct="1">
        <a:spcBef>
          <a:spcPct val="20000"/>
        </a:spcBef>
        <a:spcAft>
          <a:spcPct val="0"/>
        </a:spcAft>
        <a:buFont typeface="Arial" panose="020B0604020202020204" pitchFamily="34" charset="0"/>
        <a:buChar char="»"/>
        <a:defRPr sz="7700" kern="1200">
          <a:solidFill>
            <a:schemeClr val="tx1"/>
          </a:solidFill>
          <a:latin typeface="+mn-lt"/>
          <a:ea typeface="+mn-ea"/>
          <a:cs typeface="+mn-cs"/>
        </a:defRPr>
      </a:lvl5pPr>
      <a:lvl6pPr marL="9626625"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76921"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27217"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77512"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9pPr>
    </p:bodyStyle>
    <p:otherStyle>
      <a:defPPr>
        <a:defRPr lang="en-US"/>
      </a:defPPr>
      <a:lvl1pPr marL="0" algn="l" defTabSz="3500591" rtl="0" eaLnBrk="1" latinLnBrk="0" hangingPunct="1">
        <a:defRPr sz="6900" kern="1200">
          <a:solidFill>
            <a:schemeClr val="tx1"/>
          </a:solidFill>
          <a:latin typeface="+mn-lt"/>
          <a:ea typeface="+mn-ea"/>
          <a:cs typeface="+mn-cs"/>
        </a:defRPr>
      </a:lvl1pPr>
      <a:lvl2pPr marL="1750296" algn="l" defTabSz="3500591" rtl="0" eaLnBrk="1" latinLnBrk="0" hangingPunct="1">
        <a:defRPr sz="6900" kern="1200">
          <a:solidFill>
            <a:schemeClr val="tx1"/>
          </a:solidFill>
          <a:latin typeface="+mn-lt"/>
          <a:ea typeface="+mn-ea"/>
          <a:cs typeface="+mn-cs"/>
        </a:defRPr>
      </a:lvl2pPr>
      <a:lvl3pPr marL="3500591" algn="l" defTabSz="3500591" rtl="0" eaLnBrk="1" latinLnBrk="0" hangingPunct="1">
        <a:defRPr sz="6900" kern="1200">
          <a:solidFill>
            <a:schemeClr val="tx1"/>
          </a:solidFill>
          <a:latin typeface="+mn-lt"/>
          <a:ea typeface="+mn-ea"/>
          <a:cs typeface="+mn-cs"/>
        </a:defRPr>
      </a:lvl3pPr>
      <a:lvl4pPr marL="5250886" algn="l" defTabSz="3500591" rtl="0" eaLnBrk="1" latinLnBrk="0" hangingPunct="1">
        <a:defRPr sz="6900" kern="1200">
          <a:solidFill>
            <a:schemeClr val="tx1"/>
          </a:solidFill>
          <a:latin typeface="+mn-lt"/>
          <a:ea typeface="+mn-ea"/>
          <a:cs typeface="+mn-cs"/>
        </a:defRPr>
      </a:lvl4pPr>
      <a:lvl5pPr marL="7001182" algn="l" defTabSz="3500591" rtl="0" eaLnBrk="1" latinLnBrk="0" hangingPunct="1">
        <a:defRPr sz="6900" kern="1200">
          <a:solidFill>
            <a:schemeClr val="tx1"/>
          </a:solidFill>
          <a:latin typeface="+mn-lt"/>
          <a:ea typeface="+mn-ea"/>
          <a:cs typeface="+mn-cs"/>
        </a:defRPr>
      </a:lvl5pPr>
      <a:lvl6pPr marL="8751477" algn="l" defTabSz="3500591" rtl="0" eaLnBrk="1" latinLnBrk="0" hangingPunct="1">
        <a:defRPr sz="6900" kern="1200">
          <a:solidFill>
            <a:schemeClr val="tx1"/>
          </a:solidFill>
          <a:latin typeface="+mn-lt"/>
          <a:ea typeface="+mn-ea"/>
          <a:cs typeface="+mn-cs"/>
        </a:defRPr>
      </a:lvl6pPr>
      <a:lvl7pPr marL="10501773" algn="l" defTabSz="3500591" rtl="0" eaLnBrk="1" latinLnBrk="0" hangingPunct="1">
        <a:defRPr sz="6900" kern="1200">
          <a:solidFill>
            <a:schemeClr val="tx1"/>
          </a:solidFill>
          <a:latin typeface="+mn-lt"/>
          <a:ea typeface="+mn-ea"/>
          <a:cs typeface="+mn-cs"/>
        </a:defRPr>
      </a:lvl7pPr>
      <a:lvl8pPr marL="12252068" algn="l" defTabSz="3500591" rtl="0" eaLnBrk="1" latinLnBrk="0" hangingPunct="1">
        <a:defRPr sz="6900" kern="1200">
          <a:solidFill>
            <a:schemeClr val="tx1"/>
          </a:solidFill>
          <a:latin typeface="+mn-lt"/>
          <a:ea typeface="+mn-ea"/>
          <a:cs typeface="+mn-cs"/>
        </a:defRPr>
      </a:lvl8pPr>
      <a:lvl9pPr marL="14002363" algn="l" defTabSz="3500591"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0503926-9D4C-DD44-A6FA-ED85F8D96D15}"/>
              </a:ext>
            </a:extLst>
          </p:cNvPr>
          <p:cNvSpPr/>
          <p:nvPr/>
        </p:nvSpPr>
        <p:spPr>
          <a:xfrm>
            <a:off x="19734297" y="18686463"/>
            <a:ext cx="16152116" cy="117951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00591"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7687E759-0305-C549-B53D-5F3034C26E6B}"/>
              </a:ext>
            </a:extLst>
          </p:cNvPr>
          <p:cNvSpPr/>
          <p:nvPr/>
        </p:nvSpPr>
        <p:spPr>
          <a:xfrm>
            <a:off x="19722487" y="7086536"/>
            <a:ext cx="16110814" cy="121615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00591"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064EFF99-50F5-8B41-BB15-02138389783C}"/>
              </a:ext>
            </a:extLst>
          </p:cNvPr>
          <p:cNvSpPr/>
          <p:nvPr/>
        </p:nvSpPr>
        <p:spPr>
          <a:xfrm>
            <a:off x="10210800" y="7085012"/>
            <a:ext cx="8924544" cy="1219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00591"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D740DFFC-D61A-C349-83E7-54D8DA616011}"/>
              </a:ext>
            </a:extLst>
          </p:cNvPr>
          <p:cNvSpPr/>
          <p:nvPr/>
        </p:nvSpPr>
        <p:spPr>
          <a:xfrm>
            <a:off x="685800" y="7104856"/>
            <a:ext cx="8921749" cy="117951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00591"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A3890672-3F92-1A4F-AEAA-841B3F8FC759}"/>
              </a:ext>
            </a:extLst>
          </p:cNvPr>
          <p:cNvSpPr/>
          <p:nvPr/>
        </p:nvSpPr>
        <p:spPr>
          <a:xfrm>
            <a:off x="771524" y="14581187"/>
            <a:ext cx="8836025" cy="117951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00591" eaLnBrk="1" fontAlgn="auto" hangingPunct="1">
              <a:spcBef>
                <a:spcPts val="0"/>
              </a:spcBef>
              <a:spcAft>
                <a:spcPts val="0"/>
              </a:spcAft>
              <a:defRPr/>
            </a:pPr>
            <a:endParaRPr lang="en-US"/>
          </a:p>
        </p:txBody>
      </p:sp>
      <p:sp>
        <p:nvSpPr>
          <p:cNvPr id="4103" name="Text Placeholder 1">
            <a:extLst>
              <a:ext uri="{FF2B5EF4-FFF2-40B4-BE49-F238E27FC236}">
                <a16:creationId xmlns:a16="http://schemas.microsoft.com/office/drawing/2014/main" id="{04E69ABC-A66B-E545-B3D5-132E4B79929F}"/>
              </a:ext>
            </a:extLst>
          </p:cNvPr>
          <p:cNvSpPr>
            <a:spLocks noGrp="1" noChangeArrowheads="1"/>
          </p:cNvSpPr>
          <p:nvPr>
            <p:ph type="body" sz="quarter" idx="10"/>
          </p:nvPr>
        </p:nvSpPr>
        <p:spPr bwMode="auto">
          <a:xfrm>
            <a:off x="914399" y="2008188"/>
            <a:ext cx="34832925"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600" dirty="0">
                <a:latin typeface="Arial" panose="020B0604020202020204" pitchFamily="34" charset="0"/>
                <a:cs typeface="Arial" panose="020B0604020202020204" pitchFamily="34" charset="0"/>
              </a:rPr>
              <a:t>Active breaks in prolonged sitting versus continuous physical activity on behavioral and health-related outcomes in office workers with prediabetes: A pilot study </a:t>
            </a:r>
          </a:p>
          <a:p>
            <a:endParaRPr lang="en-US" altLang="en-US" sz="6600" dirty="0">
              <a:latin typeface="Arial" panose="020B0604020202020204" pitchFamily="34" charset="0"/>
              <a:cs typeface="Arial" panose="020B0604020202020204" pitchFamily="34" charset="0"/>
            </a:endParaRPr>
          </a:p>
        </p:txBody>
      </p:sp>
      <p:sp>
        <p:nvSpPr>
          <p:cNvPr id="4104" name="Text Placeholder 2">
            <a:extLst>
              <a:ext uri="{FF2B5EF4-FFF2-40B4-BE49-F238E27FC236}">
                <a16:creationId xmlns:a16="http://schemas.microsoft.com/office/drawing/2014/main" id="{CFE8C6CA-46B3-EF40-BD35-CBC7EB348475}"/>
              </a:ext>
            </a:extLst>
          </p:cNvPr>
          <p:cNvSpPr>
            <a:spLocks noGrp="1" noChangeArrowheads="1"/>
          </p:cNvSpPr>
          <p:nvPr>
            <p:ph type="body" sz="quarter" idx="11"/>
          </p:nvPr>
        </p:nvSpPr>
        <p:spPr bwMode="auto">
          <a:xfrm>
            <a:off x="4724400" y="4217987"/>
            <a:ext cx="27051000" cy="2487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Ana J Pinto</a:t>
            </a:r>
            <a:r>
              <a:rPr lang="en-US" altLang="en-US" sz="4800" baseline="30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 Carmen Ortega-Santos</a:t>
            </a:r>
            <a:r>
              <a:rPr lang="en-US" altLang="en-US" sz="4800" baseline="30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 Melissa L Mamele</a:t>
            </a:r>
            <a:r>
              <a:rPr lang="en-US" altLang="en-US" sz="4800" baseline="30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 Patricia R Smith</a:t>
            </a:r>
            <a:r>
              <a:rPr lang="en-US" altLang="en-US" sz="4800" baseline="30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 Sheila Steinke</a:t>
            </a:r>
            <a:r>
              <a:rPr lang="en-US" altLang="en-US" sz="4800" baseline="30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 Zhaoxing Pan</a:t>
            </a:r>
            <a:r>
              <a:rPr lang="en-US" altLang="en-US" sz="4800" baseline="30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 Kevin Masters</a:t>
            </a:r>
            <a:r>
              <a:rPr lang="en-US" altLang="en-US" sz="4800" baseline="30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 Daniel H Bessesen</a:t>
            </a:r>
            <a:r>
              <a:rPr lang="en-US" altLang="en-US" sz="4800" baseline="30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 Audrey Bergouignan</a:t>
            </a:r>
            <a:r>
              <a:rPr lang="en-US" altLang="en-US" sz="4800" baseline="30000" dirty="0">
                <a:latin typeface="Arial" panose="020B0604020202020204" pitchFamily="34" charset="0"/>
                <a:cs typeface="Arial" panose="020B0604020202020204" pitchFamily="34" charset="0"/>
              </a:rPr>
              <a:t>1,2</a:t>
            </a:r>
            <a:r>
              <a:rPr lang="en-US" altLang="en-US" dirty="0">
                <a:latin typeface="Arial" panose="020B0604020202020204" pitchFamily="34" charset="0"/>
                <a:cs typeface="Arial" panose="020B0604020202020204" pitchFamily="34" charset="0"/>
              </a:rPr>
              <a:t> </a:t>
            </a:r>
          </a:p>
          <a:p>
            <a:r>
              <a:rPr lang="en-US" altLang="en-US" sz="4000" baseline="30000" dirty="0">
                <a:latin typeface="Arial" panose="020B0604020202020204" pitchFamily="34" charset="0"/>
                <a:cs typeface="Arial" panose="020B0604020202020204" pitchFamily="34" charset="0"/>
              </a:rPr>
              <a:t>1 </a:t>
            </a:r>
            <a:r>
              <a:rPr lang="en-US" altLang="en-US" sz="4000" dirty="0">
                <a:latin typeface="Arial" panose="020B0604020202020204" pitchFamily="34" charset="0"/>
                <a:cs typeface="Arial" panose="020B0604020202020204" pitchFamily="34" charset="0"/>
              </a:rPr>
              <a:t>University of Colorado Anschutz Medical Campus, Aurora, CO; </a:t>
            </a:r>
            <a:r>
              <a:rPr lang="en-US" altLang="en-US" sz="4000" baseline="30000" dirty="0">
                <a:latin typeface="Arial" panose="020B0604020202020204" pitchFamily="34" charset="0"/>
                <a:cs typeface="Arial" panose="020B0604020202020204" pitchFamily="34" charset="0"/>
              </a:rPr>
              <a:t>2 </a:t>
            </a:r>
            <a:r>
              <a:rPr lang="en-US" altLang="en-US" sz="4000" dirty="0">
                <a:latin typeface="Arial" panose="020B0604020202020204" pitchFamily="34" charset="0"/>
                <a:cs typeface="Arial" panose="020B0604020202020204" pitchFamily="34" charset="0"/>
              </a:rPr>
              <a:t>CNRS IPHC UMR7178, Strasbourg, France</a:t>
            </a:r>
            <a:r>
              <a:rPr lang="en-US" altLang="en-US" dirty="0">
                <a:latin typeface="Arial" panose="020B0604020202020204" pitchFamily="34" charset="0"/>
                <a:cs typeface="Arial" panose="020B0604020202020204" pitchFamily="34" charset="0"/>
              </a:rPr>
              <a:t> </a:t>
            </a:r>
          </a:p>
        </p:txBody>
      </p:sp>
      <p:sp>
        <p:nvSpPr>
          <p:cNvPr id="4105" name="Text Placeholder 3">
            <a:extLst>
              <a:ext uri="{FF2B5EF4-FFF2-40B4-BE49-F238E27FC236}">
                <a16:creationId xmlns:a16="http://schemas.microsoft.com/office/drawing/2014/main" id="{390B0291-049C-7A4C-AAA0-C27464DAC97D}"/>
              </a:ext>
            </a:extLst>
          </p:cNvPr>
          <p:cNvSpPr>
            <a:spLocks noGrp="1" noChangeArrowheads="1"/>
          </p:cNvSpPr>
          <p:nvPr>
            <p:ph type="body" sz="quarter" idx="12"/>
          </p:nvPr>
        </p:nvSpPr>
        <p:spPr bwMode="auto">
          <a:xfrm>
            <a:off x="2004038" y="7162800"/>
            <a:ext cx="6096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Arial" panose="020B0604020202020204" pitchFamily="34" charset="0"/>
              </a:rPr>
              <a:t>Background</a:t>
            </a:r>
          </a:p>
        </p:txBody>
      </p:sp>
      <p:sp>
        <p:nvSpPr>
          <p:cNvPr id="4106" name="Text Placeholder 4">
            <a:extLst>
              <a:ext uri="{FF2B5EF4-FFF2-40B4-BE49-F238E27FC236}">
                <a16:creationId xmlns:a16="http://schemas.microsoft.com/office/drawing/2014/main" id="{5E1180D3-B93C-1047-A280-2B2F5D3BE8AA}"/>
              </a:ext>
            </a:extLst>
          </p:cNvPr>
          <p:cNvSpPr>
            <a:spLocks noGrp="1" noChangeArrowheads="1"/>
          </p:cNvSpPr>
          <p:nvPr>
            <p:ph type="body" sz="quarter" idx="13"/>
          </p:nvPr>
        </p:nvSpPr>
        <p:spPr bwMode="auto">
          <a:xfrm>
            <a:off x="11471697" y="7162800"/>
            <a:ext cx="6410326"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Methods</a:t>
            </a:r>
          </a:p>
        </p:txBody>
      </p:sp>
      <p:sp>
        <p:nvSpPr>
          <p:cNvPr id="4107" name="Text Placeholder 5">
            <a:extLst>
              <a:ext uri="{FF2B5EF4-FFF2-40B4-BE49-F238E27FC236}">
                <a16:creationId xmlns:a16="http://schemas.microsoft.com/office/drawing/2014/main" id="{9BC25294-12A0-ED4F-9C13-1C1F64E6B557}"/>
              </a:ext>
            </a:extLst>
          </p:cNvPr>
          <p:cNvSpPr>
            <a:spLocks noGrp="1" noChangeArrowheads="1"/>
          </p:cNvSpPr>
          <p:nvPr>
            <p:ph type="body" sz="quarter" idx="14"/>
          </p:nvPr>
        </p:nvSpPr>
        <p:spPr bwMode="auto">
          <a:xfrm>
            <a:off x="21478875" y="7162800"/>
            <a:ext cx="13001625"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Preliminary Results</a:t>
            </a:r>
          </a:p>
        </p:txBody>
      </p:sp>
      <p:sp>
        <p:nvSpPr>
          <p:cNvPr id="4108" name="Text Placeholder 6">
            <a:extLst>
              <a:ext uri="{FF2B5EF4-FFF2-40B4-BE49-F238E27FC236}">
                <a16:creationId xmlns:a16="http://schemas.microsoft.com/office/drawing/2014/main" id="{7E13C309-7AA7-CD4B-9C53-B15BEF6406E7}"/>
              </a:ext>
            </a:extLst>
          </p:cNvPr>
          <p:cNvSpPr>
            <a:spLocks noGrp="1" noChangeArrowheads="1"/>
          </p:cNvSpPr>
          <p:nvPr>
            <p:ph type="body" sz="quarter" idx="15"/>
          </p:nvPr>
        </p:nvSpPr>
        <p:spPr bwMode="auto">
          <a:xfrm>
            <a:off x="2004038" y="14641513"/>
            <a:ext cx="6096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Objectives</a:t>
            </a:r>
          </a:p>
        </p:txBody>
      </p:sp>
      <p:sp>
        <p:nvSpPr>
          <p:cNvPr id="4109" name="Text Placeholder 7">
            <a:extLst>
              <a:ext uri="{FF2B5EF4-FFF2-40B4-BE49-F238E27FC236}">
                <a16:creationId xmlns:a16="http://schemas.microsoft.com/office/drawing/2014/main" id="{59594A07-2436-5948-9EBC-F35B27E4C8F6}"/>
              </a:ext>
            </a:extLst>
          </p:cNvPr>
          <p:cNvSpPr>
            <a:spLocks noGrp="1" noChangeArrowheads="1"/>
          </p:cNvSpPr>
          <p:nvPr>
            <p:ph type="body" sz="quarter" idx="16"/>
          </p:nvPr>
        </p:nvSpPr>
        <p:spPr bwMode="auto">
          <a:xfrm>
            <a:off x="20195795" y="18745200"/>
            <a:ext cx="14856205"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Impact and significance</a:t>
            </a:r>
          </a:p>
        </p:txBody>
      </p:sp>
      <p:sp>
        <p:nvSpPr>
          <p:cNvPr id="4110" name="Text Placeholder 8">
            <a:extLst>
              <a:ext uri="{FF2B5EF4-FFF2-40B4-BE49-F238E27FC236}">
                <a16:creationId xmlns:a16="http://schemas.microsoft.com/office/drawing/2014/main" id="{8CCF9978-0C9E-AE42-BBE1-BA558E27CDF1}"/>
              </a:ext>
            </a:extLst>
          </p:cNvPr>
          <p:cNvSpPr>
            <a:spLocks noGrp="1" noChangeArrowheads="1"/>
          </p:cNvSpPr>
          <p:nvPr>
            <p:ph type="body" sz="quarter" idx="17"/>
          </p:nvPr>
        </p:nvSpPr>
        <p:spPr bwMode="auto">
          <a:xfrm>
            <a:off x="685800" y="8648700"/>
            <a:ext cx="8921749"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US" altLang="en-US" dirty="0">
                <a:latin typeface="Arial" panose="020B0604020202020204" pitchFamily="34" charset="0"/>
                <a:cs typeface="Arial" panose="020B0604020202020204" pitchFamily="34" charset="0"/>
              </a:rPr>
              <a:t>Sedentary behavior (SB) is associated with chronic diseases and all-cause mortality. </a:t>
            </a:r>
          </a:p>
          <a:p>
            <a:pPr algn="just"/>
            <a:r>
              <a:rPr lang="en-US" altLang="en-US" dirty="0">
                <a:latin typeface="Arial" panose="020B0604020202020204" pitchFamily="34" charset="0"/>
                <a:cs typeface="Arial" panose="020B0604020202020204" pitchFamily="34" charset="0"/>
              </a:rPr>
              <a:t>The workplace has been identified as a key setting for accumulating SB with office workers being one of the most vulnerable occupational groups. </a:t>
            </a:r>
          </a:p>
          <a:p>
            <a:pPr algn="just"/>
            <a:r>
              <a:rPr lang="en-US" altLang="en-US" dirty="0">
                <a:latin typeface="Arial" panose="020B0604020202020204" pitchFamily="34" charset="0"/>
                <a:cs typeface="Arial" panose="020B0604020202020204" pitchFamily="34" charset="0"/>
              </a:rPr>
              <a:t>Though physical activity (PA) is typically advocated, people may find it impractical to perform 30-60-min PA bouts during a workday. </a:t>
            </a:r>
          </a:p>
          <a:p>
            <a:pPr algn="just"/>
            <a:r>
              <a:rPr lang="en-US" altLang="en-US" dirty="0">
                <a:latin typeface="Arial" panose="020B0604020202020204" pitchFamily="34" charset="0"/>
                <a:cs typeface="Arial" panose="020B0604020202020204" pitchFamily="34" charset="0"/>
              </a:rPr>
              <a:t>Active breaks in sitting emerge as an alternative that may be more feasible to reduce SB during work hours.</a:t>
            </a:r>
          </a:p>
        </p:txBody>
      </p:sp>
      <p:sp>
        <p:nvSpPr>
          <p:cNvPr id="4111" name="Text Placeholder 9">
            <a:extLst>
              <a:ext uri="{FF2B5EF4-FFF2-40B4-BE49-F238E27FC236}">
                <a16:creationId xmlns:a16="http://schemas.microsoft.com/office/drawing/2014/main" id="{71D3A2A2-D226-9A4A-B158-9A4552D01E5F}"/>
              </a:ext>
            </a:extLst>
          </p:cNvPr>
          <p:cNvSpPr>
            <a:spLocks noGrp="1" noChangeArrowheads="1"/>
          </p:cNvSpPr>
          <p:nvPr>
            <p:ph type="body" sz="quarter" idx="19"/>
          </p:nvPr>
        </p:nvSpPr>
        <p:spPr bwMode="auto">
          <a:xfrm>
            <a:off x="10255060" y="8648700"/>
            <a:ext cx="8836024" cy="99387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US" altLang="en-US" dirty="0">
                <a:latin typeface="Arial" panose="020B0604020202020204" pitchFamily="34" charset="0"/>
                <a:cs typeface="Arial" panose="020B0604020202020204" pitchFamily="34" charset="0"/>
              </a:rPr>
              <a:t>This is a 3-month, parallel-group, randomized controlled trial. Twenty-eight (50%F) sedentary, adult office workers with prediabetes and overweight/obesity are being randomized to ONE (45-min/d bout of brisk walking, 5 d/</a:t>
            </a:r>
            <a:r>
              <a:rPr lang="en-US" altLang="en-US" dirty="0" err="1">
                <a:latin typeface="Arial" panose="020B0604020202020204" pitchFamily="34" charset="0"/>
                <a:cs typeface="Arial" panose="020B0604020202020204" pitchFamily="34" charset="0"/>
              </a:rPr>
              <a:t>wk</a:t>
            </a:r>
            <a:r>
              <a:rPr lang="en-US" altLang="en-US" dirty="0">
                <a:latin typeface="Arial" panose="020B0604020202020204" pitchFamily="34" charset="0"/>
                <a:cs typeface="Arial" panose="020B0604020202020204" pitchFamily="34" charset="0"/>
              </a:rPr>
              <a:t>) or BREAK (9 hourly 5-min bouts of brisk walking, 45 min/d total, 5 d/</a:t>
            </a:r>
            <a:r>
              <a:rPr lang="en-US" altLang="en-US" dirty="0" err="1">
                <a:latin typeface="Arial" panose="020B0604020202020204" pitchFamily="34" charset="0"/>
                <a:cs typeface="Arial" panose="020B0604020202020204" pitchFamily="34" charset="0"/>
              </a:rPr>
              <a:t>wk</a:t>
            </a:r>
            <a:r>
              <a:rPr lang="en-US" altLang="en-US" dirty="0">
                <a:latin typeface="Arial" panose="020B0604020202020204" pitchFamily="34" charset="0"/>
                <a:cs typeface="Arial" panose="020B0604020202020204" pitchFamily="34" charset="0"/>
              </a:rPr>
              <a:t>) (Figure 1). </a:t>
            </a:r>
          </a:p>
          <a:p>
            <a:pPr algn="just"/>
            <a:endParaRPr lang="en-US" altLang="en-US" dirty="0">
              <a:latin typeface="Arial" panose="020B0604020202020204" pitchFamily="34" charset="0"/>
              <a:cs typeface="Arial" panose="020B0604020202020204" pitchFamily="34" charset="0"/>
            </a:endParaRPr>
          </a:p>
          <a:p>
            <a:pPr algn="just"/>
            <a:r>
              <a:rPr lang="en-US" altLang="en-US" dirty="0">
                <a:latin typeface="Arial" panose="020B0604020202020204" pitchFamily="34" charset="0"/>
                <a:cs typeface="Arial" panose="020B0604020202020204" pitchFamily="34" charset="0"/>
              </a:rPr>
              <a:t>Outcomes are being assessed before and after 3 months of intervention:</a:t>
            </a:r>
          </a:p>
          <a:p>
            <a:pPr marL="457200" indent="-457200" algn="just">
              <a:buFont typeface="Arial" panose="020B0604020202020204" pitchFamily="34" charset="0"/>
              <a:buChar char="•"/>
            </a:pPr>
            <a:r>
              <a:rPr lang="en-US" altLang="en-US" dirty="0">
                <a:latin typeface="Arial" panose="020B0604020202020204" pitchFamily="34" charset="0"/>
                <a:cs typeface="Arial" panose="020B0604020202020204" pitchFamily="34" charset="0"/>
              </a:rPr>
              <a:t>Objectively measured daily patterns of SB/PA (accelerometers; primary outcome).</a:t>
            </a:r>
          </a:p>
          <a:p>
            <a:pPr marL="457200" indent="-457200" algn="just">
              <a:buFont typeface="Arial" panose="020B0604020202020204" pitchFamily="34" charset="0"/>
              <a:buChar char="•"/>
            </a:pPr>
            <a:r>
              <a:rPr lang="en-US" altLang="en-US" dirty="0">
                <a:latin typeface="Arial" panose="020B0604020202020204" pitchFamily="34" charset="0"/>
                <a:cs typeface="Arial" panose="020B0604020202020204" pitchFamily="34" charset="0"/>
              </a:rPr>
              <a:t>Fasting glucose, insulin and lipids, HbA1c.</a:t>
            </a:r>
          </a:p>
          <a:p>
            <a:pPr marL="457200" indent="-457200" algn="just">
              <a:buFont typeface="Arial" panose="020B0604020202020204" pitchFamily="34" charset="0"/>
              <a:buChar char="•"/>
            </a:pPr>
            <a:r>
              <a:rPr lang="en-US" altLang="en-US" dirty="0">
                <a:latin typeface="Arial" panose="020B0604020202020204" pitchFamily="34" charset="0"/>
                <a:cs typeface="Arial" panose="020B0604020202020204" pitchFamily="34" charset="0"/>
              </a:rPr>
              <a:t>Glucose control (OGTT and CGM).</a:t>
            </a:r>
          </a:p>
          <a:p>
            <a:pPr marL="457200" indent="-457200" algn="just">
              <a:buFont typeface="Arial" panose="020B0604020202020204" pitchFamily="34" charset="0"/>
              <a:buChar char="•"/>
            </a:pPr>
            <a:r>
              <a:rPr lang="en-US" altLang="en-US" dirty="0">
                <a:latin typeface="Arial" panose="020B0604020202020204" pitchFamily="34" charset="0"/>
                <a:cs typeface="Arial" panose="020B0604020202020204" pitchFamily="34" charset="0"/>
              </a:rPr>
              <a:t>Body composition (DXA), waist circumference.</a:t>
            </a:r>
          </a:p>
          <a:p>
            <a:pPr marL="457200" indent="-457200" algn="just">
              <a:buFont typeface="Arial" panose="020B0604020202020204" pitchFamily="34" charset="0"/>
              <a:buChar char="•"/>
            </a:pPr>
            <a:r>
              <a:rPr lang="en-US" altLang="en-US" dirty="0">
                <a:latin typeface="Arial" panose="020B0604020202020204" pitchFamily="34" charset="0"/>
                <a:cs typeface="Arial" panose="020B0604020202020204" pitchFamily="34" charset="0"/>
              </a:rPr>
              <a:t>Blood pressure.</a:t>
            </a:r>
          </a:p>
          <a:p>
            <a:pPr marL="457200" indent="-457200" algn="just">
              <a:buFont typeface="Arial" panose="020B0604020202020204" pitchFamily="34" charset="0"/>
              <a:buChar char="•"/>
            </a:pPr>
            <a:r>
              <a:rPr lang="en-US" altLang="en-US" dirty="0">
                <a:latin typeface="Arial" panose="020B0604020202020204" pitchFamily="34" charset="0"/>
                <a:cs typeface="Arial" panose="020B0604020202020204" pitchFamily="34" charset="0"/>
              </a:rPr>
              <a:t>Mood, vigor, fatigue, well-being (questionnaire).</a:t>
            </a:r>
          </a:p>
          <a:p>
            <a:pPr marL="457200" indent="-457200" algn="just">
              <a:buFont typeface="Arial" panose="020B0604020202020204" pitchFamily="34" charset="0"/>
              <a:buChar char="•"/>
            </a:pPr>
            <a:r>
              <a:rPr lang="en-US" altLang="en-US" dirty="0">
                <a:latin typeface="Arial" panose="020B0604020202020204" pitchFamily="34" charset="0"/>
                <a:cs typeface="Arial" panose="020B0604020202020204" pitchFamily="34" charset="0"/>
              </a:rPr>
              <a:t>Barriers/facilitators to SB/PA (semi-structured interviews and weekly meetings).</a:t>
            </a:r>
          </a:p>
        </p:txBody>
      </p:sp>
      <p:sp>
        <p:nvSpPr>
          <p:cNvPr id="4112" name="Text Placeholder 10">
            <a:extLst>
              <a:ext uri="{FF2B5EF4-FFF2-40B4-BE49-F238E27FC236}">
                <a16:creationId xmlns:a16="http://schemas.microsoft.com/office/drawing/2014/main" id="{09C50AA1-1B7C-7049-BEB8-41401B34B7E6}"/>
              </a:ext>
            </a:extLst>
          </p:cNvPr>
          <p:cNvSpPr>
            <a:spLocks noGrp="1" noChangeArrowheads="1"/>
          </p:cNvSpPr>
          <p:nvPr>
            <p:ph type="body" sz="quarter" idx="20"/>
          </p:nvPr>
        </p:nvSpPr>
        <p:spPr bwMode="auto">
          <a:xfrm>
            <a:off x="19722487" y="8531224"/>
            <a:ext cx="8090513" cy="381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US" altLang="en-US" dirty="0">
                <a:latin typeface="Arial" panose="020B0604020202020204" pitchFamily="34" charset="0"/>
                <a:cs typeface="Arial" panose="020B0604020202020204" pitchFamily="34" charset="0"/>
              </a:rPr>
              <a:t>To date, 11 participants have been </a:t>
            </a:r>
            <a:r>
              <a:rPr lang="en-US" altLang="en-US" dirty="0" err="1">
                <a:latin typeface="Arial" panose="020B0604020202020204" pitchFamily="34" charset="0"/>
                <a:cs typeface="Arial" panose="020B0604020202020204" pitchFamily="34" charset="0"/>
              </a:rPr>
              <a:t>randomi</a:t>
            </a:r>
            <a:r>
              <a:rPr lang="en-US" altLang="en-US" dirty="0">
                <a:latin typeface="Arial" panose="020B0604020202020204" pitchFamily="34" charset="0"/>
                <a:cs typeface="Arial" panose="020B0604020202020204" pitchFamily="34" charset="0"/>
              </a:rPr>
              <a:t>-zed. Among them, 7 are performing the PA interventions and 4 have completed the study. Participants’ characteristics are presented in Table 1. Eight participants (73%) have hybrid working schedule. Adherence to PA is 90±16% and  95±7% in ONE and BREAK. Preliminary data on work-related barriers and facilitators for ONE and BREAK are presented in Table 2.</a:t>
            </a:r>
          </a:p>
        </p:txBody>
      </p:sp>
      <p:sp>
        <p:nvSpPr>
          <p:cNvPr id="4113" name="Text Placeholder 11">
            <a:extLst>
              <a:ext uri="{FF2B5EF4-FFF2-40B4-BE49-F238E27FC236}">
                <a16:creationId xmlns:a16="http://schemas.microsoft.com/office/drawing/2014/main" id="{D7EDAB3E-85B5-9145-9607-F6BDA510363A}"/>
              </a:ext>
            </a:extLst>
          </p:cNvPr>
          <p:cNvSpPr>
            <a:spLocks noGrp="1" noChangeArrowheads="1"/>
          </p:cNvSpPr>
          <p:nvPr>
            <p:ph type="body" sz="quarter" idx="21"/>
          </p:nvPr>
        </p:nvSpPr>
        <p:spPr bwMode="auto">
          <a:xfrm>
            <a:off x="19749242" y="20193000"/>
            <a:ext cx="16217158" cy="23018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US" altLang="en-US" dirty="0">
                <a:latin typeface="Arial" panose="020B0604020202020204" pitchFamily="34" charset="0"/>
                <a:cs typeface="Arial" panose="020B0604020202020204" pitchFamily="34" charset="0"/>
              </a:rPr>
              <a:t>Successful completion of this pilot study will provide novel data on the distinct effects of breaking up SB with brief PA bouts on behavioral and health-related outcomes in office workers. Findings on barriers and facilitators will help to improve implementation of PA interventions for future large-scale trials. Finally, this pilot study can also inform future policies and practices related to PA in the workplace and diabetes prevention.</a:t>
            </a:r>
          </a:p>
        </p:txBody>
      </p:sp>
      <p:sp>
        <p:nvSpPr>
          <p:cNvPr id="4114" name="Text Placeholder 12">
            <a:extLst>
              <a:ext uri="{FF2B5EF4-FFF2-40B4-BE49-F238E27FC236}">
                <a16:creationId xmlns:a16="http://schemas.microsoft.com/office/drawing/2014/main" id="{7D0BFBC4-2CBF-614F-9AF8-D81640E6F9FE}"/>
              </a:ext>
            </a:extLst>
          </p:cNvPr>
          <p:cNvSpPr>
            <a:spLocks noGrp="1" noChangeArrowheads="1"/>
          </p:cNvSpPr>
          <p:nvPr>
            <p:ph type="body" sz="quarter" idx="22"/>
          </p:nvPr>
        </p:nvSpPr>
        <p:spPr bwMode="auto">
          <a:xfrm>
            <a:off x="771525" y="16181387"/>
            <a:ext cx="8836024" cy="2487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US" dirty="0">
                <a:effectLst/>
                <a:latin typeface="Arial" panose="020B0604020202020204" pitchFamily="34" charset="0"/>
                <a:ea typeface="Calibri" panose="020F0502020204030204" pitchFamily="34" charset="0"/>
              </a:rPr>
              <a:t>To explore the behavioral and health-related effects of active breaks in sitting vs a continuous bout of PA, as well as barriers and facilitators to implement interventions in the workplace and free-living. </a:t>
            </a:r>
            <a:endParaRPr lang="en-US" altLang="en-US" dirty="0">
              <a:latin typeface="Arial" panose="020B0604020202020204" pitchFamily="34" charset="0"/>
              <a:cs typeface="Arial" panose="020B0604020202020204" pitchFamily="34" charset="0"/>
            </a:endParaRPr>
          </a:p>
        </p:txBody>
      </p:sp>
      <p:pic>
        <p:nvPicPr>
          <p:cNvPr id="2" name="Picture 1" descr="A screenshot of a computer&#10;&#10;Description automatically generated with medium confidence">
            <a:extLst>
              <a:ext uri="{FF2B5EF4-FFF2-40B4-BE49-F238E27FC236}">
                <a16:creationId xmlns:a16="http://schemas.microsoft.com/office/drawing/2014/main" id="{5A322A5C-1750-3A77-B879-238F4F869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56" b="57928"/>
          <a:stretch/>
        </p:blipFill>
        <p:spPr bwMode="auto">
          <a:xfrm>
            <a:off x="914400" y="18567636"/>
            <a:ext cx="14685819" cy="3826133"/>
          </a:xfrm>
          <a:prstGeom prst="rect">
            <a:avLst/>
          </a:prstGeom>
          <a:noFill/>
        </p:spPr>
      </p:pic>
      <p:pic>
        <p:nvPicPr>
          <p:cNvPr id="3" name="Picture 2" descr="A screenshot of a computer&#10;&#10;Description automatically generated with medium confidence">
            <a:extLst>
              <a:ext uri="{FF2B5EF4-FFF2-40B4-BE49-F238E27FC236}">
                <a16:creationId xmlns:a16="http://schemas.microsoft.com/office/drawing/2014/main" id="{FF5AABAD-2DE5-6A23-5030-C51F842C45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865" t="82728" r="2914" b="7125"/>
          <a:stretch/>
        </p:blipFill>
        <p:spPr bwMode="auto">
          <a:xfrm>
            <a:off x="15912765" y="21609833"/>
            <a:ext cx="3178319" cy="1070779"/>
          </a:xfrm>
          <a:prstGeom prst="rect">
            <a:avLst/>
          </a:prstGeom>
          <a:noFill/>
        </p:spPr>
      </p:pic>
      <p:sp>
        <p:nvSpPr>
          <p:cNvPr id="5" name="Text Placeholder 12">
            <a:extLst>
              <a:ext uri="{FF2B5EF4-FFF2-40B4-BE49-F238E27FC236}">
                <a16:creationId xmlns:a16="http://schemas.microsoft.com/office/drawing/2014/main" id="{395394BF-F51E-4C68-3477-8AE05078D98F}"/>
              </a:ext>
            </a:extLst>
          </p:cNvPr>
          <p:cNvSpPr txBox="1">
            <a:spLocks noChangeArrowheads="1"/>
          </p:cNvSpPr>
          <p:nvPr/>
        </p:nvSpPr>
        <p:spPr bwMode="auto">
          <a:xfrm>
            <a:off x="1165081" y="22265469"/>
            <a:ext cx="7729538" cy="9755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1pPr>
            <a:lvl2pPr marL="1750295"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2pPr>
            <a:lvl3pPr marL="3500591"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3pPr>
            <a:lvl4pPr marL="5250887"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4pPr>
            <a:lvl5pPr marL="7001182"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5pPr>
            <a:lvl6pPr marL="9626625"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76921"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27217"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77512"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9pPr>
          </a:lstStyle>
          <a:p>
            <a:pPr algn="just"/>
            <a:r>
              <a:rPr lang="en-US" sz="2800" b="1" dirty="0">
                <a:latin typeface="Arial" panose="020B0604020202020204" pitchFamily="34" charset="0"/>
                <a:ea typeface="Calibri" panose="020F0502020204030204" pitchFamily="34" charset="0"/>
              </a:rPr>
              <a:t>Figure 1. </a:t>
            </a:r>
            <a:r>
              <a:rPr lang="en-US" sz="2800" dirty="0">
                <a:latin typeface="Arial" panose="020B0604020202020204" pitchFamily="34" charset="0"/>
                <a:ea typeface="Calibri" panose="020F0502020204030204" pitchFamily="34" charset="0"/>
              </a:rPr>
              <a:t>Overview of the study design</a:t>
            </a:r>
            <a:endParaRPr lang="en-US" altLang="en-US" sz="28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E0277B2-D4DF-8962-37D7-20DDF07916D4}"/>
              </a:ext>
            </a:extLst>
          </p:cNvPr>
          <p:cNvSpPr/>
          <p:nvPr/>
        </p:nvSpPr>
        <p:spPr>
          <a:xfrm>
            <a:off x="771525" y="18693049"/>
            <a:ext cx="18319560" cy="4168539"/>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 Placeholder 12">
            <a:extLst>
              <a:ext uri="{FF2B5EF4-FFF2-40B4-BE49-F238E27FC236}">
                <a16:creationId xmlns:a16="http://schemas.microsoft.com/office/drawing/2014/main" id="{6DF03A8A-0CBB-C472-9DC5-A3A56751A568}"/>
              </a:ext>
            </a:extLst>
          </p:cNvPr>
          <p:cNvSpPr txBox="1">
            <a:spLocks noChangeArrowheads="1"/>
          </p:cNvSpPr>
          <p:nvPr/>
        </p:nvSpPr>
        <p:spPr bwMode="auto">
          <a:xfrm>
            <a:off x="28084462" y="8549469"/>
            <a:ext cx="7729538" cy="9755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1pPr>
            <a:lvl2pPr marL="1750295"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2pPr>
            <a:lvl3pPr marL="3500591"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3pPr>
            <a:lvl4pPr marL="5250887"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4pPr>
            <a:lvl5pPr marL="7001182"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5pPr>
            <a:lvl6pPr marL="9626625"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76921"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27217"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77512"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9pPr>
          </a:lstStyle>
          <a:p>
            <a:pPr algn="just"/>
            <a:r>
              <a:rPr lang="en-US" sz="2800" b="1" dirty="0">
                <a:latin typeface="Arial" panose="020B0604020202020204" pitchFamily="34" charset="0"/>
                <a:ea typeface="Calibri" panose="020F0502020204030204" pitchFamily="34" charset="0"/>
              </a:rPr>
              <a:t>Table 1. </a:t>
            </a:r>
            <a:r>
              <a:rPr lang="en-US" sz="2800" dirty="0">
                <a:latin typeface="Arial" panose="020B0604020202020204" pitchFamily="34" charset="0"/>
                <a:ea typeface="Calibri" panose="020F0502020204030204" pitchFamily="34" charset="0"/>
              </a:rPr>
              <a:t>Participants’ characteristics.</a:t>
            </a:r>
            <a:endParaRPr lang="en-US" altLang="en-US" sz="2800" dirty="0">
              <a:latin typeface="Arial" panose="020B0604020202020204" pitchFamily="34" charset="0"/>
              <a:cs typeface="Arial" panose="020B0604020202020204" pitchFamily="34" charset="0"/>
            </a:endParaRPr>
          </a:p>
        </p:txBody>
      </p:sp>
      <p:sp>
        <p:nvSpPr>
          <p:cNvPr id="10" name="Text Placeholder 12">
            <a:extLst>
              <a:ext uri="{FF2B5EF4-FFF2-40B4-BE49-F238E27FC236}">
                <a16:creationId xmlns:a16="http://schemas.microsoft.com/office/drawing/2014/main" id="{CDB64F1A-3C31-AD6A-1CF9-644EF79961AF}"/>
              </a:ext>
            </a:extLst>
          </p:cNvPr>
          <p:cNvSpPr txBox="1">
            <a:spLocks noChangeArrowheads="1"/>
          </p:cNvSpPr>
          <p:nvPr/>
        </p:nvSpPr>
        <p:spPr bwMode="auto">
          <a:xfrm>
            <a:off x="19719439" y="12801600"/>
            <a:ext cx="6907446" cy="9755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1pPr>
            <a:lvl2pPr marL="1750295"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2pPr>
            <a:lvl3pPr marL="3500591"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3pPr>
            <a:lvl4pPr marL="5250887"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4pPr>
            <a:lvl5pPr marL="7001182"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5pPr>
            <a:lvl6pPr marL="9626625"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76921"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27217"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77512"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9pPr>
          </a:lstStyle>
          <a:p>
            <a:pPr algn="just"/>
            <a:r>
              <a:rPr lang="en-US" sz="2800" b="1" dirty="0">
                <a:latin typeface="Arial" panose="020B0604020202020204" pitchFamily="34" charset="0"/>
                <a:ea typeface="Calibri" panose="020F0502020204030204" pitchFamily="34" charset="0"/>
              </a:rPr>
              <a:t>Table </a:t>
            </a:r>
            <a:r>
              <a:rPr lang="en-US" sz="2800" b="1">
                <a:latin typeface="Arial" panose="020B0604020202020204" pitchFamily="34" charset="0"/>
                <a:ea typeface="Calibri" panose="020F0502020204030204" pitchFamily="34" charset="0"/>
              </a:rPr>
              <a:t>2. </a:t>
            </a:r>
            <a:r>
              <a:rPr lang="en-US" sz="2800">
                <a:latin typeface="Arial" panose="020B0604020202020204" pitchFamily="34" charset="0"/>
                <a:ea typeface="Calibri" panose="020F0502020204030204" pitchFamily="34" charset="0"/>
              </a:rPr>
              <a:t>Work-related </a:t>
            </a:r>
            <a:r>
              <a:rPr lang="en-US" sz="2800" dirty="0">
                <a:latin typeface="Arial" panose="020B0604020202020204" pitchFamily="34" charset="0"/>
                <a:ea typeface="Calibri" panose="020F0502020204030204" pitchFamily="34" charset="0"/>
              </a:rPr>
              <a:t>barriers and facilitators to PA interventions.</a:t>
            </a:r>
            <a:endParaRPr lang="en-US" altLang="en-US" sz="28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C4A050A-8752-AF9B-B3A3-60BE00B82255}"/>
              </a:ext>
            </a:extLst>
          </p:cNvPr>
          <p:cNvPicPr>
            <a:picLocks noChangeAspect="1"/>
          </p:cNvPicPr>
          <p:nvPr/>
        </p:nvPicPr>
        <p:blipFill>
          <a:blip r:embed="rId3"/>
          <a:stretch>
            <a:fillRect/>
          </a:stretch>
        </p:blipFill>
        <p:spPr>
          <a:xfrm>
            <a:off x="28117800" y="9124347"/>
            <a:ext cx="7768611" cy="4332094"/>
          </a:xfrm>
          <a:prstGeom prst="rect">
            <a:avLst/>
          </a:prstGeom>
        </p:spPr>
      </p:pic>
      <p:pic>
        <p:nvPicPr>
          <p:cNvPr id="4" name="Picture 3">
            <a:extLst>
              <a:ext uri="{FF2B5EF4-FFF2-40B4-BE49-F238E27FC236}">
                <a16:creationId xmlns:a16="http://schemas.microsoft.com/office/drawing/2014/main" id="{FD4EAFAB-8E96-BFE1-4C45-AB68FBF41324}"/>
              </a:ext>
            </a:extLst>
          </p:cNvPr>
          <p:cNvPicPr>
            <a:picLocks noChangeAspect="1"/>
          </p:cNvPicPr>
          <p:nvPr/>
        </p:nvPicPr>
        <p:blipFill>
          <a:blip r:embed="rId4"/>
          <a:stretch>
            <a:fillRect/>
          </a:stretch>
        </p:blipFill>
        <p:spPr>
          <a:xfrm>
            <a:off x="19749242" y="13820259"/>
            <a:ext cx="16137170" cy="43915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Placeholder 3">
            <a:extLst>
              <a:ext uri="{FF2B5EF4-FFF2-40B4-BE49-F238E27FC236}">
                <a16:creationId xmlns:a16="http://schemas.microsoft.com/office/drawing/2014/main" id="{18868D57-F73C-A843-A3B8-8F86551E00DA}"/>
              </a:ext>
            </a:extLst>
          </p:cNvPr>
          <p:cNvSpPr>
            <a:spLocks noGrp="1" noChangeArrowheads="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5 Pillars of Wellness </a:t>
            </a:r>
          </a:p>
        </p:txBody>
      </p:sp>
      <p:sp>
        <p:nvSpPr>
          <p:cNvPr id="3076" name="Text Placeholder 4">
            <a:extLst>
              <a:ext uri="{FF2B5EF4-FFF2-40B4-BE49-F238E27FC236}">
                <a16:creationId xmlns:a16="http://schemas.microsoft.com/office/drawing/2014/main" id="{10861478-4B19-1243-BC61-D0AB16C2B507}"/>
              </a:ext>
            </a:extLst>
          </p:cNvPr>
          <p:cNvSpPr>
            <a:spLocks noGrp="1" noChangeArrowheads="1"/>
          </p:cNvSpPr>
          <p:nvPr>
            <p:ph type="body" sz="quarter" idx="11"/>
          </p:nvPr>
        </p:nvSpPr>
        <p:spPr bwMode="auto">
          <a:xfrm>
            <a:off x="4815840" y="4260215"/>
            <a:ext cx="27051000" cy="984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Stephanie Jones MPH, RD, LD, CHES</a:t>
            </a:r>
            <a:r>
              <a:rPr lang="en-US" altLang="en-US" baseline="3000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at Arkansas Blue Cross Blue Shield</a:t>
            </a:r>
          </a:p>
          <a:p>
            <a:r>
              <a:rPr lang="en-US" altLang="en-US" sz="3600" dirty="0">
                <a:latin typeface="Arial" panose="020B0604020202020204" pitchFamily="34" charset="0"/>
                <a:cs typeface="Arial" panose="020B0604020202020204" pitchFamily="34" charset="0"/>
              </a:rPr>
              <a:t>Total Worker Health Graduate Certificate Program, funded by CDC/NIOSH T42 OHOO9229 Mountain &amp; Plains Education and Research Center  </a:t>
            </a:r>
          </a:p>
        </p:txBody>
      </p:sp>
      <p:sp>
        <p:nvSpPr>
          <p:cNvPr id="3077" name="Text Placeholder 5">
            <a:extLst>
              <a:ext uri="{FF2B5EF4-FFF2-40B4-BE49-F238E27FC236}">
                <a16:creationId xmlns:a16="http://schemas.microsoft.com/office/drawing/2014/main" id="{D93A9EBB-E5B7-D240-88F6-8940CE416EDE}"/>
              </a:ext>
            </a:extLst>
          </p:cNvPr>
          <p:cNvSpPr>
            <a:spLocks noGrp="1" noChangeArrowheads="1"/>
          </p:cNvSpPr>
          <p:nvPr>
            <p:ph type="body" sz="quarter" idx="12"/>
          </p:nvPr>
        </p:nvSpPr>
        <p:spPr bwMode="auto">
          <a:xfrm>
            <a:off x="2247900" y="7127875"/>
            <a:ext cx="6096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Background</a:t>
            </a:r>
          </a:p>
        </p:txBody>
      </p:sp>
      <p:sp>
        <p:nvSpPr>
          <p:cNvPr id="3078" name="Text Placeholder 6">
            <a:extLst>
              <a:ext uri="{FF2B5EF4-FFF2-40B4-BE49-F238E27FC236}">
                <a16:creationId xmlns:a16="http://schemas.microsoft.com/office/drawing/2014/main" id="{39C13F0E-0CFA-DB4C-9BA1-669C60C44B25}"/>
              </a:ext>
            </a:extLst>
          </p:cNvPr>
          <p:cNvSpPr>
            <a:spLocks noGrp="1" noChangeArrowheads="1"/>
          </p:cNvSpPr>
          <p:nvPr>
            <p:ph type="body" sz="quarter" idx="13"/>
          </p:nvPr>
        </p:nvSpPr>
        <p:spPr bwMode="auto">
          <a:xfrm>
            <a:off x="15201900" y="7191375"/>
            <a:ext cx="6096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Methods</a:t>
            </a:r>
          </a:p>
        </p:txBody>
      </p:sp>
      <p:sp>
        <p:nvSpPr>
          <p:cNvPr id="3079" name="Text Placeholder 7">
            <a:extLst>
              <a:ext uri="{FF2B5EF4-FFF2-40B4-BE49-F238E27FC236}">
                <a16:creationId xmlns:a16="http://schemas.microsoft.com/office/drawing/2014/main" id="{CB45B330-EAC1-B148-A88A-42FE12B34BF7}"/>
              </a:ext>
            </a:extLst>
          </p:cNvPr>
          <p:cNvSpPr>
            <a:spLocks noGrp="1" noChangeArrowheads="1"/>
          </p:cNvSpPr>
          <p:nvPr>
            <p:ph type="body" sz="quarter" idx="14"/>
          </p:nvPr>
        </p:nvSpPr>
        <p:spPr bwMode="auto">
          <a:xfrm>
            <a:off x="28346400" y="7127875"/>
            <a:ext cx="6096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Results</a:t>
            </a:r>
          </a:p>
        </p:txBody>
      </p:sp>
      <p:sp>
        <p:nvSpPr>
          <p:cNvPr id="3080" name="Text Placeholder 8">
            <a:extLst>
              <a:ext uri="{FF2B5EF4-FFF2-40B4-BE49-F238E27FC236}">
                <a16:creationId xmlns:a16="http://schemas.microsoft.com/office/drawing/2014/main" id="{092B2CA2-C0C3-4740-B533-E0494631D2E8}"/>
              </a:ext>
            </a:extLst>
          </p:cNvPr>
          <p:cNvSpPr>
            <a:spLocks noGrp="1" noChangeArrowheads="1"/>
          </p:cNvSpPr>
          <p:nvPr>
            <p:ph type="body" sz="quarter" idx="15"/>
          </p:nvPr>
        </p:nvSpPr>
        <p:spPr bwMode="auto">
          <a:xfrm>
            <a:off x="2247900" y="15114588"/>
            <a:ext cx="6096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Objectives</a:t>
            </a:r>
          </a:p>
        </p:txBody>
      </p:sp>
      <p:sp>
        <p:nvSpPr>
          <p:cNvPr id="3081" name="Text Placeholder 9">
            <a:extLst>
              <a:ext uri="{FF2B5EF4-FFF2-40B4-BE49-F238E27FC236}">
                <a16:creationId xmlns:a16="http://schemas.microsoft.com/office/drawing/2014/main" id="{F97FB454-893C-E14A-BF2F-D52F0AD739C3}"/>
              </a:ext>
            </a:extLst>
          </p:cNvPr>
          <p:cNvSpPr>
            <a:spLocks noGrp="1" noChangeArrowheads="1"/>
          </p:cNvSpPr>
          <p:nvPr>
            <p:ph type="body" sz="quarter" idx="16"/>
          </p:nvPr>
        </p:nvSpPr>
        <p:spPr bwMode="auto">
          <a:xfrm>
            <a:off x="27194256" y="15063323"/>
            <a:ext cx="7239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Recommendations </a:t>
            </a:r>
          </a:p>
        </p:txBody>
      </p:sp>
      <p:sp>
        <p:nvSpPr>
          <p:cNvPr id="3082" name="Text Placeholder 10">
            <a:extLst>
              <a:ext uri="{FF2B5EF4-FFF2-40B4-BE49-F238E27FC236}">
                <a16:creationId xmlns:a16="http://schemas.microsoft.com/office/drawing/2014/main" id="{FC63459B-1FA4-D746-A33C-CD1981821ACF}"/>
              </a:ext>
            </a:extLst>
          </p:cNvPr>
          <p:cNvSpPr>
            <a:spLocks noGrp="1" noChangeArrowheads="1"/>
          </p:cNvSpPr>
          <p:nvPr>
            <p:ph type="body" sz="quarter" idx="17"/>
          </p:nvPr>
        </p:nvSpPr>
        <p:spPr bwMode="auto">
          <a:xfrm>
            <a:off x="1019175" y="8839200"/>
            <a:ext cx="855345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dirty="0">
                <a:latin typeface="Arial" panose="020B0604020202020204" pitchFamily="34" charset="0"/>
                <a:cs typeface="Arial" panose="020B0604020202020204" pitchFamily="34" charset="0"/>
              </a:rPr>
              <a:t>The mission of ABCBS is to ensure the health, wellbeing and financial security of our members. Shifting our wellness program to incorporate the five pillars is our homegrown approach to touching more than 3,000 members directly or indirectly. </a:t>
            </a:r>
          </a:p>
        </p:txBody>
      </p:sp>
      <p:sp>
        <p:nvSpPr>
          <p:cNvPr id="3083" name="Text Placeholder 11">
            <a:extLst>
              <a:ext uri="{FF2B5EF4-FFF2-40B4-BE49-F238E27FC236}">
                <a16:creationId xmlns:a16="http://schemas.microsoft.com/office/drawing/2014/main" id="{A441E044-8F25-EA43-A758-D22761A63DBA}"/>
              </a:ext>
            </a:extLst>
          </p:cNvPr>
          <p:cNvSpPr>
            <a:spLocks noGrp="1" noChangeArrowheads="1"/>
          </p:cNvSpPr>
          <p:nvPr>
            <p:ph type="body" sz="quarter" idx="19"/>
          </p:nvPr>
        </p:nvSpPr>
        <p:spPr bwMode="auto">
          <a:xfrm>
            <a:off x="13973175" y="8893175"/>
            <a:ext cx="8553450" cy="3652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AutoNum type="arabicPeriod"/>
            </a:pPr>
            <a:r>
              <a:rPr lang="en-US" altLang="en-US" sz="4000" dirty="0">
                <a:latin typeface="Arial" panose="020B0604020202020204" pitchFamily="34" charset="0"/>
                <a:cs typeface="Arial" panose="020B0604020202020204" pitchFamily="34" charset="0"/>
              </a:rPr>
              <a:t>Change in requirements for Health Benefit Credit </a:t>
            </a:r>
          </a:p>
          <a:p>
            <a:pPr marL="514350" indent="-514350">
              <a:buAutoNum type="arabicPeriod"/>
            </a:pPr>
            <a:r>
              <a:rPr lang="en-US" altLang="en-US" sz="4000" dirty="0">
                <a:latin typeface="Arial" panose="020B0604020202020204" pitchFamily="34" charset="0"/>
                <a:cs typeface="Arial" panose="020B0604020202020204" pitchFamily="34" charset="0"/>
              </a:rPr>
              <a:t>Incorporate all 5 pillars in wellness programming </a:t>
            </a:r>
          </a:p>
          <a:p>
            <a:pPr marL="514350" indent="-514350">
              <a:buAutoNum type="arabicPeriod"/>
            </a:pPr>
            <a:r>
              <a:rPr lang="en-US" altLang="en-US" sz="4000" dirty="0">
                <a:latin typeface="Arial" panose="020B0604020202020204" pitchFamily="34" charset="0"/>
                <a:cs typeface="Arial" panose="020B0604020202020204" pitchFamily="34" charset="0"/>
              </a:rPr>
              <a:t>Community support with vaccine drives, race sponsorship and Mental Health First Aid Training </a:t>
            </a:r>
          </a:p>
          <a:p>
            <a:pPr marL="514350" indent="-514350">
              <a:buAutoNum type="arabicPeriod"/>
            </a:pPr>
            <a:endParaRPr lang="en-US" altLang="en-US" dirty="0">
              <a:latin typeface="Arial" panose="020B0604020202020204" pitchFamily="34" charset="0"/>
              <a:cs typeface="Arial" panose="020B0604020202020204" pitchFamily="34" charset="0"/>
            </a:endParaRPr>
          </a:p>
        </p:txBody>
      </p:sp>
      <p:sp>
        <p:nvSpPr>
          <p:cNvPr id="3084" name="Text Placeholder 12">
            <a:extLst>
              <a:ext uri="{FF2B5EF4-FFF2-40B4-BE49-F238E27FC236}">
                <a16:creationId xmlns:a16="http://schemas.microsoft.com/office/drawing/2014/main" id="{2E7C554E-1B7C-B94E-A593-6B46F4EB4B86}"/>
              </a:ext>
            </a:extLst>
          </p:cNvPr>
          <p:cNvSpPr>
            <a:spLocks noGrp="1" noChangeArrowheads="1"/>
          </p:cNvSpPr>
          <p:nvPr>
            <p:ph type="body" sz="quarter" idx="20"/>
          </p:nvPr>
        </p:nvSpPr>
        <p:spPr bwMode="auto">
          <a:xfrm>
            <a:off x="26746849" y="8504714"/>
            <a:ext cx="8924276" cy="41206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4000" b="1" dirty="0">
                <a:latin typeface="Arial" panose="020B0604020202020204" pitchFamily="34" charset="0"/>
                <a:cs typeface="Arial" panose="020B0604020202020204" pitchFamily="34" charset="0"/>
              </a:rPr>
              <a:t>Net Promotor Score</a:t>
            </a:r>
          </a:p>
          <a:p>
            <a:pPr algn="ctr"/>
            <a:r>
              <a:rPr lang="en-US" altLang="en-US" sz="4000" dirty="0">
                <a:latin typeface="Arial" panose="020B0604020202020204" pitchFamily="34" charset="0"/>
                <a:cs typeface="Arial" panose="020B0604020202020204" pitchFamily="34" charset="0"/>
              </a:rPr>
              <a:t>2021 9.45</a:t>
            </a:r>
          </a:p>
          <a:p>
            <a:pPr algn="ctr"/>
            <a:r>
              <a:rPr lang="en-US" altLang="en-US" sz="4000" dirty="0">
                <a:latin typeface="Arial" panose="020B0604020202020204" pitchFamily="34" charset="0"/>
                <a:cs typeface="Arial" panose="020B0604020202020204" pitchFamily="34" charset="0"/>
              </a:rPr>
              <a:t>2022 9.57</a:t>
            </a:r>
          </a:p>
          <a:p>
            <a:pPr algn="ctr"/>
            <a:r>
              <a:rPr lang="en-US" altLang="en-US" sz="4000" b="1" dirty="0">
                <a:latin typeface="Arial" panose="020B0604020202020204" pitchFamily="34" charset="0"/>
                <a:cs typeface="Arial" panose="020B0604020202020204" pitchFamily="34" charset="0"/>
              </a:rPr>
              <a:t>Employee Engagement</a:t>
            </a:r>
          </a:p>
          <a:p>
            <a:pPr algn="ctr"/>
            <a:r>
              <a:rPr lang="en-US" altLang="en-US" sz="4000" dirty="0">
                <a:latin typeface="Arial" panose="020B0604020202020204" pitchFamily="34" charset="0"/>
                <a:cs typeface="Arial" panose="020B0604020202020204" pitchFamily="34" charset="0"/>
              </a:rPr>
              <a:t>2021 83%</a:t>
            </a:r>
          </a:p>
          <a:p>
            <a:pPr algn="ctr"/>
            <a:r>
              <a:rPr lang="en-US" altLang="en-US" sz="4000" dirty="0">
                <a:latin typeface="Arial" panose="020B0604020202020204" pitchFamily="34" charset="0"/>
                <a:cs typeface="Arial" panose="020B0604020202020204" pitchFamily="34" charset="0"/>
              </a:rPr>
              <a:t>2022 81%</a:t>
            </a:r>
          </a:p>
          <a:p>
            <a:pPr algn="ctr"/>
            <a:r>
              <a:rPr lang="en-US" altLang="en-US" sz="4000" b="1" dirty="0">
                <a:latin typeface="Arial" panose="020B0604020202020204" pitchFamily="34" charset="0"/>
                <a:cs typeface="Arial" panose="020B0604020202020204" pitchFamily="34" charset="0"/>
              </a:rPr>
              <a:t>Health Benefit Credit </a:t>
            </a:r>
          </a:p>
          <a:p>
            <a:pPr algn="ctr"/>
            <a:r>
              <a:rPr lang="en-US" altLang="en-US" sz="4000" dirty="0">
                <a:latin typeface="Arial" panose="020B0604020202020204" pitchFamily="34" charset="0"/>
                <a:cs typeface="Arial" panose="020B0604020202020204" pitchFamily="34" charset="0"/>
              </a:rPr>
              <a:t>2019 2685</a:t>
            </a:r>
          </a:p>
          <a:p>
            <a:pPr algn="ctr"/>
            <a:r>
              <a:rPr lang="en-US" altLang="en-US" sz="4000" dirty="0">
                <a:latin typeface="Arial" panose="020B0604020202020204" pitchFamily="34" charset="0"/>
                <a:cs typeface="Arial" panose="020B0604020202020204" pitchFamily="34" charset="0"/>
              </a:rPr>
              <a:t>2022</a:t>
            </a:r>
            <a:r>
              <a:rPr lang="en-US" altLang="en-US" sz="4000" b="1" dirty="0">
                <a:latin typeface="Arial" panose="020B0604020202020204" pitchFamily="34" charset="0"/>
                <a:cs typeface="Arial" panose="020B0604020202020204" pitchFamily="34" charset="0"/>
              </a:rPr>
              <a:t> </a:t>
            </a:r>
            <a:r>
              <a:rPr lang="en-US" altLang="en-US" sz="4000" dirty="0">
                <a:latin typeface="Arial" panose="020B0604020202020204" pitchFamily="34" charset="0"/>
                <a:cs typeface="Arial" panose="020B0604020202020204" pitchFamily="34" charset="0"/>
              </a:rPr>
              <a:t>2791</a:t>
            </a:r>
          </a:p>
        </p:txBody>
      </p:sp>
      <p:sp>
        <p:nvSpPr>
          <p:cNvPr id="3085" name="Text Placeholder 13">
            <a:extLst>
              <a:ext uri="{FF2B5EF4-FFF2-40B4-BE49-F238E27FC236}">
                <a16:creationId xmlns:a16="http://schemas.microsoft.com/office/drawing/2014/main" id="{3B4022E5-E1E5-1643-AD95-1FE3078B13E5}"/>
              </a:ext>
            </a:extLst>
          </p:cNvPr>
          <p:cNvSpPr>
            <a:spLocks noGrp="1" noChangeArrowheads="1"/>
          </p:cNvSpPr>
          <p:nvPr>
            <p:ph type="body" sz="quarter" idx="21"/>
          </p:nvPr>
        </p:nvSpPr>
        <p:spPr bwMode="auto">
          <a:xfrm>
            <a:off x="26212800" y="15885636"/>
            <a:ext cx="9458325" cy="67172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400" dirty="0">
                <a:latin typeface="Arial" panose="020B0604020202020204" pitchFamily="34" charset="0"/>
                <a:cs typeface="Arial" panose="020B0604020202020204" pitchFamily="34" charset="0"/>
              </a:rPr>
              <a:t>-More research is needed to provide adequate comparison with changes implemented </a:t>
            </a:r>
          </a:p>
          <a:p>
            <a:r>
              <a:rPr lang="en-US" altLang="en-US" sz="4400" dirty="0">
                <a:latin typeface="Arial" panose="020B0604020202020204" pitchFamily="34" charset="0"/>
                <a:cs typeface="Arial" panose="020B0604020202020204" pitchFamily="34" charset="0"/>
              </a:rPr>
              <a:t>-Employee wellness programs may consider using participation-based programming vs. outcomes-based reporting </a:t>
            </a:r>
          </a:p>
          <a:p>
            <a:r>
              <a:rPr lang="en-US" altLang="en-US" sz="4400" dirty="0">
                <a:latin typeface="Arial" panose="020B0604020202020204" pitchFamily="34" charset="0"/>
                <a:cs typeface="Arial" panose="020B0604020202020204" pitchFamily="34" charset="0"/>
              </a:rPr>
              <a:t>-Supporting whole person health is more than just physical health </a:t>
            </a:r>
          </a:p>
        </p:txBody>
      </p:sp>
      <p:sp>
        <p:nvSpPr>
          <p:cNvPr id="3086" name="Text Placeholder 14">
            <a:extLst>
              <a:ext uri="{FF2B5EF4-FFF2-40B4-BE49-F238E27FC236}">
                <a16:creationId xmlns:a16="http://schemas.microsoft.com/office/drawing/2014/main" id="{C3F6C5AF-5BEC-1944-AAC8-A770F79B1EBA}"/>
              </a:ext>
            </a:extLst>
          </p:cNvPr>
          <p:cNvSpPr>
            <a:spLocks noGrp="1" noChangeArrowheads="1"/>
          </p:cNvSpPr>
          <p:nvPr>
            <p:ph type="body" sz="quarter" idx="22"/>
          </p:nvPr>
        </p:nvSpPr>
        <p:spPr bwMode="auto">
          <a:xfrm>
            <a:off x="1019175" y="16770350"/>
            <a:ext cx="8553450" cy="5603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dirty="0">
                <a:latin typeface="Arial" panose="020B0604020202020204" pitchFamily="34" charset="0"/>
                <a:cs typeface="Arial" panose="020B0604020202020204" pitchFamily="34" charset="0"/>
              </a:rPr>
              <a:t>Shift in Wellness Programming for ABCBS employees to incorporate the five pillars of wellness. </a:t>
            </a:r>
          </a:p>
          <a:p>
            <a:pPr marL="514350" indent="-514350">
              <a:buAutoNum type="arabicPeriod"/>
            </a:pPr>
            <a:r>
              <a:rPr lang="en-US" altLang="en-US" sz="4000" dirty="0">
                <a:latin typeface="Arial" panose="020B0604020202020204" pitchFamily="34" charset="0"/>
                <a:cs typeface="Arial" panose="020B0604020202020204" pitchFamily="34" charset="0"/>
              </a:rPr>
              <a:t>Physical</a:t>
            </a:r>
          </a:p>
          <a:p>
            <a:pPr marL="514350" indent="-514350">
              <a:buAutoNum type="arabicPeriod"/>
            </a:pPr>
            <a:r>
              <a:rPr lang="en-US" altLang="en-US" sz="4000" dirty="0">
                <a:latin typeface="Arial" panose="020B0604020202020204" pitchFamily="34" charset="0"/>
                <a:cs typeface="Arial" panose="020B0604020202020204" pitchFamily="34" charset="0"/>
              </a:rPr>
              <a:t>Social/Emotional</a:t>
            </a:r>
          </a:p>
          <a:p>
            <a:r>
              <a:rPr lang="en-US" altLang="en-US" sz="4000" dirty="0">
                <a:latin typeface="Arial" panose="020B0604020202020204" pitchFamily="34" charset="0"/>
                <a:cs typeface="Arial" panose="020B0604020202020204" pitchFamily="34" charset="0"/>
              </a:rPr>
              <a:t>3 Financial</a:t>
            </a:r>
          </a:p>
          <a:p>
            <a:r>
              <a:rPr lang="en-US" altLang="en-US" sz="4000" dirty="0">
                <a:latin typeface="Arial" panose="020B0604020202020204" pitchFamily="34" charset="0"/>
                <a:cs typeface="Arial" panose="020B0604020202020204" pitchFamily="34" charset="0"/>
              </a:rPr>
              <a:t>4 Career </a:t>
            </a:r>
          </a:p>
          <a:p>
            <a:r>
              <a:rPr lang="en-US" altLang="en-US" sz="4000" dirty="0">
                <a:latin typeface="Arial" panose="020B0604020202020204" pitchFamily="34" charset="0"/>
                <a:cs typeface="Arial" panose="020B0604020202020204" pitchFamily="34" charset="0"/>
              </a:rPr>
              <a:t>5 Community </a:t>
            </a:r>
          </a:p>
        </p:txBody>
      </p:sp>
      <p:pic>
        <p:nvPicPr>
          <p:cNvPr id="3" name="Picture 2">
            <a:extLst>
              <a:ext uri="{FF2B5EF4-FFF2-40B4-BE49-F238E27FC236}">
                <a16:creationId xmlns:a16="http://schemas.microsoft.com/office/drawing/2014/main" id="{9704287E-9328-9330-E13B-491041FC84D1}"/>
              </a:ext>
            </a:extLst>
          </p:cNvPr>
          <p:cNvPicPr>
            <a:picLocks noChangeAspect="1"/>
          </p:cNvPicPr>
          <p:nvPr/>
        </p:nvPicPr>
        <p:blipFill>
          <a:blip r:embed="rId2"/>
          <a:stretch>
            <a:fillRect/>
          </a:stretch>
        </p:blipFill>
        <p:spPr>
          <a:xfrm>
            <a:off x="10363201" y="14542559"/>
            <a:ext cx="14384707" cy="7559846"/>
          </a:xfrm>
          <a:prstGeom prst="rect">
            <a:avLst/>
          </a:prstGeom>
        </p:spPr>
      </p:pic>
      <p:pic>
        <p:nvPicPr>
          <p:cNvPr id="12" name="Picture 11">
            <a:extLst>
              <a:ext uri="{FF2B5EF4-FFF2-40B4-BE49-F238E27FC236}">
                <a16:creationId xmlns:a16="http://schemas.microsoft.com/office/drawing/2014/main" id="{05B809E7-4E65-E10C-8230-C6F1F2376F7B}"/>
              </a:ext>
            </a:extLst>
          </p:cNvPr>
          <p:cNvPicPr>
            <a:picLocks noChangeAspect="1"/>
          </p:cNvPicPr>
          <p:nvPr/>
        </p:nvPicPr>
        <p:blipFill>
          <a:blip r:embed="rId3"/>
          <a:stretch>
            <a:fillRect/>
          </a:stretch>
        </p:blipFill>
        <p:spPr>
          <a:xfrm>
            <a:off x="22783800" y="7161637"/>
            <a:ext cx="5132271" cy="382004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AEA0129-BCEA-FCA7-D231-73389445E7CC}"/>
              </a:ext>
            </a:extLst>
          </p:cNvPr>
          <p:cNvPicPr>
            <a:picLocks noChangeAspect="1"/>
          </p:cNvPicPr>
          <p:nvPr/>
        </p:nvPicPr>
        <p:blipFill>
          <a:blip r:embed="rId3"/>
          <a:stretch>
            <a:fillRect/>
          </a:stretch>
        </p:blipFill>
        <p:spPr>
          <a:xfrm>
            <a:off x="22976867" y="8868547"/>
            <a:ext cx="13639800" cy="5990453"/>
          </a:xfrm>
          <a:prstGeom prst="rect">
            <a:avLst/>
          </a:prstGeom>
        </p:spPr>
      </p:pic>
      <p:pic>
        <p:nvPicPr>
          <p:cNvPr id="2" name="Picture 1">
            <a:extLst>
              <a:ext uri="{FF2B5EF4-FFF2-40B4-BE49-F238E27FC236}">
                <a16:creationId xmlns:a16="http://schemas.microsoft.com/office/drawing/2014/main" id="{7A44E98C-1900-A432-7F98-40F19B46E3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1672887" y="5311386"/>
            <a:ext cx="12115800" cy="10846466"/>
          </a:xfrm>
          <a:prstGeom prst="rect">
            <a:avLst/>
          </a:prstGeom>
          <a:noFill/>
          <a:ln>
            <a:noFill/>
          </a:ln>
        </p:spPr>
      </p:pic>
      <p:sp>
        <p:nvSpPr>
          <p:cNvPr id="3075" name="Text Placeholder 3">
            <a:extLst>
              <a:ext uri="{FF2B5EF4-FFF2-40B4-BE49-F238E27FC236}">
                <a16:creationId xmlns:a16="http://schemas.microsoft.com/office/drawing/2014/main" id="{18868D57-F73C-A843-A3B8-8F86551E00DA}"/>
              </a:ext>
            </a:extLst>
          </p:cNvPr>
          <p:cNvSpPr>
            <a:spLocks noGrp="1" noChangeArrowheads="1"/>
          </p:cNvSpPr>
          <p:nvPr>
            <p:ph type="body" sz="quarter" idx="10"/>
          </p:nvPr>
        </p:nvSpPr>
        <p:spPr bwMode="auto">
          <a:xfrm>
            <a:off x="1019175" y="2209800"/>
            <a:ext cx="33423225"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600" dirty="0">
                <a:latin typeface="Arial" panose="020B0604020202020204" pitchFamily="34" charset="0"/>
                <a:cs typeface="Arial" panose="020B0604020202020204" pitchFamily="34" charset="0"/>
              </a:rPr>
              <a:t>A Network Analysis to Establish a Total Worker Health</a:t>
            </a:r>
            <a:r>
              <a:rPr lang="en-US" sz="6600" b="1" i="1" baseline="30000" dirty="0">
                <a:solidFill>
                  <a:srgbClr val="000000"/>
                </a:solidFill>
                <a:effectLst/>
                <a:latin typeface="Arial" panose="020B0604020202020204" pitchFamily="34" charset="0"/>
                <a:ea typeface="Times New Roman" panose="02020603050405020304" pitchFamily="18" charset="0"/>
              </a:rPr>
              <a:t>®</a:t>
            </a:r>
            <a:r>
              <a:rPr lang="en-US" sz="1100" dirty="0">
                <a:effectLst/>
              </a:rPr>
              <a:t> </a:t>
            </a:r>
            <a:r>
              <a:rPr lang="en-US" altLang="en-US" sz="6600" dirty="0">
                <a:latin typeface="Arial" panose="020B0604020202020204" pitchFamily="34" charset="0"/>
                <a:cs typeface="Arial" panose="020B0604020202020204" pitchFamily="34" charset="0"/>
              </a:rPr>
              <a:t> Behavioral Health Intervention for the Agriculture Workforce of the San Luis Valley, Colorado</a:t>
            </a:r>
          </a:p>
        </p:txBody>
      </p:sp>
      <p:sp>
        <p:nvSpPr>
          <p:cNvPr id="3076" name="Text Placeholder 4">
            <a:extLst>
              <a:ext uri="{FF2B5EF4-FFF2-40B4-BE49-F238E27FC236}">
                <a16:creationId xmlns:a16="http://schemas.microsoft.com/office/drawing/2014/main" id="{10861478-4B19-1243-BC61-D0AB16C2B507}"/>
              </a:ext>
            </a:extLst>
          </p:cNvPr>
          <p:cNvSpPr>
            <a:spLocks noGrp="1" noChangeArrowheads="1"/>
          </p:cNvSpPr>
          <p:nvPr>
            <p:ph type="body" sz="quarter" idx="11"/>
          </p:nvPr>
        </p:nvSpPr>
        <p:spPr bwMode="auto">
          <a:xfrm>
            <a:off x="4724400" y="4419600"/>
            <a:ext cx="27051000" cy="984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Nick Stoll and Katherine A. James, PhD, MS, MSCE</a:t>
            </a:r>
          </a:p>
        </p:txBody>
      </p:sp>
      <p:sp>
        <p:nvSpPr>
          <p:cNvPr id="3077" name="Text Placeholder 5">
            <a:extLst>
              <a:ext uri="{FF2B5EF4-FFF2-40B4-BE49-F238E27FC236}">
                <a16:creationId xmlns:a16="http://schemas.microsoft.com/office/drawing/2014/main" id="{D93A9EBB-E5B7-D240-88F6-8940CE416EDE}"/>
              </a:ext>
            </a:extLst>
          </p:cNvPr>
          <p:cNvSpPr>
            <a:spLocks noGrp="1" noChangeArrowheads="1"/>
          </p:cNvSpPr>
          <p:nvPr>
            <p:ph type="body" sz="quarter" idx="12"/>
          </p:nvPr>
        </p:nvSpPr>
        <p:spPr bwMode="auto">
          <a:xfrm>
            <a:off x="762000" y="5410200"/>
            <a:ext cx="10241754"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Background</a:t>
            </a:r>
          </a:p>
        </p:txBody>
      </p:sp>
      <p:sp>
        <p:nvSpPr>
          <p:cNvPr id="3079" name="Text Placeholder 7">
            <a:extLst>
              <a:ext uri="{FF2B5EF4-FFF2-40B4-BE49-F238E27FC236}">
                <a16:creationId xmlns:a16="http://schemas.microsoft.com/office/drawing/2014/main" id="{CB45B330-EAC1-B148-A88A-42FE12B34BF7}"/>
              </a:ext>
            </a:extLst>
          </p:cNvPr>
          <p:cNvSpPr>
            <a:spLocks noGrp="1" noChangeArrowheads="1"/>
          </p:cNvSpPr>
          <p:nvPr>
            <p:ph type="body" sz="quarter" idx="14"/>
          </p:nvPr>
        </p:nvSpPr>
        <p:spPr bwMode="auto">
          <a:xfrm>
            <a:off x="11672821" y="16651289"/>
            <a:ext cx="1122045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Identified Priority Needs</a:t>
            </a:r>
          </a:p>
        </p:txBody>
      </p:sp>
      <p:sp>
        <p:nvSpPr>
          <p:cNvPr id="3080" name="Text Placeholder 8">
            <a:extLst>
              <a:ext uri="{FF2B5EF4-FFF2-40B4-BE49-F238E27FC236}">
                <a16:creationId xmlns:a16="http://schemas.microsoft.com/office/drawing/2014/main" id="{092B2CA2-C0C3-4740-B533-E0494631D2E8}"/>
              </a:ext>
            </a:extLst>
          </p:cNvPr>
          <p:cNvSpPr>
            <a:spLocks noGrp="1" noChangeArrowheads="1"/>
          </p:cNvSpPr>
          <p:nvPr>
            <p:ph type="body" sz="quarter" idx="15"/>
          </p:nvPr>
        </p:nvSpPr>
        <p:spPr bwMode="auto">
          <a:xfrm>
            <a:off x="762000" y="14478000"/>
            <a:ext cx="10241754"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Methods</a:t>
            </a:r>
          </a:p>
        </p:txBody>
      </p:sp>
      <p:sp>
        <p:nvSpPr>
          <p:cNvPr id="3081" name="Text Placeholder 9">
            <a:extLst>
              <a:ext uri="{FF2B5EF4-FFF2-40B4-BE49-F238E27FC236}">
                <a16:creationId xmlns:a16="http://schemas.microsoft.com/office/drawing/2014/main" id="{F97FB454-893C-E14A-BF2F-D52F0AD739C3}"/>
              </a:ext>
            </a:extLst>
          </p:cNvPr>
          <p:cNvSpPr>
            <a:spLocks noGrp="1" noChangeArrowheads="1"/>
          </p:cNvSpPr>
          <p:nvPr>
            <p:ph type="body" sz="quarter" idx="16"/>
          </p:nvPr>
        </p:nvSpPr>
        <p:spPr bwMode="auto">
          <a:xfrm>
            <a:off x="26241375" y="14706600"/>
            <a:ext cx="79248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Next Steps</a:t>
            </a:r>
          </a:p>
        </p:txBody>
      </p:sp>
      <p:sp>
        <p:nvSpPr>
          <p:cNvPr id="3082" name="Text Placeholder 10">
            <a:extLst>
              <a:ext uri="{FF2B5EF4-FFF2-40B4-BE49-F238E27FC236}">
                <a16:creationId xmlns:a16="http://schemas.microsoft.com/office/drawing/2014/main" id="{FC63459B-1FA4-D746-A33C-CD1981821ACF}"/>
              </a:ext>
            </a:extLst>
          </p:cNvPr>
          <p:cNvSpPr>
            <a:spLocks noGrp="1" noChangeArrowheads="1"/>
          </p:cNvSpPr>
          <p:nvPr>
            <p:ph type="body" sz="quarter" idx="17"/>
          </p:nvPr>
        </p:nvSpPr>
        <p:spPr bwMode="auto">
          <a:xfrm>
            <a:off x="762000" y="6450012"/>
            <a:ext cx="10241754" cy="8408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a:buFont typeface="Arial" panose="020B0604020202020204" pitchFamily="34" charset="0"/>
              <a:buChar char="•"/>
            </a:pPr>
            <a:r>
              <a:rPr lang="en-US" altLang="en-US" sz="3600" dirty="0">
                <a:latin typeface="Arial" panose="020B0604020202020204" pitchFamily="34" charset="0"/>
                <a:cs typeface="Arial" panose="020B0604020202020204" pitchFamily="34" charset="0"/>
              </a:rPr>
              <a:t>Agriculture workers and rural America is experiencing a behavioral health crisis</a:t>
            </a:r>
          </a:p>
          <a:p>
            <a:pPr marL="571500" indent="-571500">
              <a:buFont typeface="Arial" panose="020B0604020202020204" pitchFamily="34" charset="0"/>
              <a:buChar char="•"/>
            </a:pPr>
            <a:r>
              <a:rPr lang="en-US" altLang="en-US" sz="3600" dirty="0">
                <a:latin typeface="Arial" panose="020B0604020202020204" pitchFamily="34" charset="0"/>
                <a:cs typeface="Arial" panose="020B0604020202020204" pitchFamily="34" charset="0"/>
              </a:rPr>
              <a:t>Stressors include </a:t>
            </a:r>
            <a:r>
              <a:rPr lang="en-US" altLang="en-US" sz="3600" i="1" dirty="0">
                <a:latin typeface="Arial" panose="020B0604020202020204" pitchFamily="34" charset="0"/>
                <a:cs typeface="Arial" panose="020B0604020202020204" pitchFamily="34" charset="0"/>
              </a:rPr>
              <a:t>weather/climate events</a:t>
            </a:r>
            <a:r>
              <a:rPr lang="en-US" altLang="en-US" sz="3600" dirty="0">
                <a:latin typeface="Arial" panose="020B0604020202020204" pitchFamily="34" charset="0"/>
                <a:cs typeface="Arial" panose="020B0604020202020204" pitchFamily="34" charset="0"/>
              </a:rPr>
              <a:t>, </a:t>
            </a:r>
            <a:r>
              <a:rPr lang="en-US" altLang="en-US" sz="3600" i="1" dirty="0">
                <a:latin typeface="Arial" panose="020B0604020202020204" pitchFamily="34" charset="0"/>
                <a:cs typeface="Arial" panose="020B0604020202020204" pitchFamily="34" charset="0"/>
              </a:rPr>
              <a:t>chronic illness</a:t>
            </a:r>
            <a:r>
              <a:rPr lang="en-US" altLang="en-US" sz="3600" dirty="0">
                <a:latin typeface="Arial" panose="020B0604020202020204" pitchFamily="34" charset="0"/>
                <a:cs typeface="Arial" panose="020B0604020202020204" pitchFamily="34" charset="0"/>
              </a:rPr>
              <a:t>, </a:t>
            </a:r>
            <a:r>
              <a:rPr lang="en-US" altLang="en-US" sz="3600" i="1" dirty="0">
                <a:latin typeface="Arial" panose="020B0604020202020204" pitchFamily="34" charset="0"/>
                <a:cs typeface="Arial" panose="020B0604020202020204" pitchFamily="34" charset="0"/>
              </a:rPr>
              <a:t>high demand occupations</a:t>
            </a:r>
            <a:r>
              <a:rPr lang="en-US" altLang="en-US" sz="3600" dirty="0">
                <a:latin typeface="Arial" panose="020B0604020202020204" pitchFamily="34" charset="0"/>
                <a:cs typeface="Arial" panose="020B0604020202020204" pitchFamily="34" charset="0"/>
              </a:rPr>
              <a:t>, </a:t>
            </a:r>
            <a:r>
              <a:rPr lang="en-US" altLang="en-US" sz="3600" i="1" dirty="0">
                <a:latin typeface="Arial" panose="020B0604020202020204" pitchFamily="34" charset="0"/>
                <a:cs typeface="Arial" panose="020B0604020202020204" pitchFamily="34" charset="0"/>
              </a:rPr>
              <a:t>barriers to healthcare</a:t>
            </a:r>
            <a:r>
              <a:rPr lang="en-US" altLang="en-US" sz="3600" dirty="0">
                <a:latin typeface="Arial" panose="020B0604020202020204" pitchFamily="34" charset="0"/>
                <a:cs typeface="Arial" panose="020B0604020202020204" pitchFamily="34" charset="0"/>
              </a:rPr>
              <a:t>, and </a:t>
            </a:r>
            <a:r>
              <a:rPr lang="en-US" altLang="en-US" sz="3600" i="1" dirty="0">
                <a:latin typeface="Arial" panose="020B0604020202020204" pitchFamily="34" charset="0"/>
                <a:cs typeface="Arial" panose="020B0604020202020204" pitchFamily="34" charset="0"/>
              </a:rPr>
              <a:t>economic volatility</a:t>
            </a:r>
          </a:p>
          <a:p>
            <a:pPr marL="571500" indent="-571500">
              <a:buFont typeface="Arial" panose="020B0604020202020204" pitchFamily="34" charset="0"/>
              <a:buChar char="•"/>
            </a:pPr>
            <a:r>
              <a:rPr lang="en-US" altLang="en-US" sz="3600" dirty="0">
                <a:latin typeface="Arial" panose="020B0604020202020204" pitchFamily="34" charset="0"/>
                <a:cs typeface="Arial" panose="020B0604020202020204" pitchFamily="34" charset="0"/>
              </a:rPr>
              <a:t>A third of the San Luis Valley (SLV) population is employed in the agriculture industry</a:t>
            </a:r>
          </a:p>
          <a:p>
            <a:pPr marL="571500" indent="-571500">
              <a:buFont typeface="Arial" panose="020B0604020202020204" pitchFamily="34" charset="0"/>
              <a:buChar char="•"/>
            </a:pPr>
            <a:r>
              <a:rPr lang="en-US" altLang="en-US" sz="3600" dirty="0">
                <a:latin typeface="Arial" panose="020B0604020202020204" pitchFamily="34" charset="0"/>
                <a:cs typeface="Arial" panose="020B0604020202020204" pitchFamily="34" charset="0"/>
              </a:rPr>
              <a:t>The SLV Population is largely Hispanic/Latino, and has some of the lowest median household income in Colorado</a:t>
            </a:r>
          </a:p>
          <a:p>
            <a:pPr marL="571500" indent="-571500">
              <a:buFont typeface="Arial" panose="020B0604020202020204" pitchFamily="34" charset="0"/>
              <a:buChar char="•"/>
            </a:pPr>
            <a:r>
              <a:rPr lang="en-US" altLang="en-US" sz="3600" dirty="0">
                <a:latin typeface="Arial" panose="020B0604020202020204" pitchFamily="34" charset="0"/>
                <a:cs typeface="Arial" panose="020B0604020202020204" pitchFamily="34" charset="0"/>
              </a:rPr>
              <a:t>Community members are calling for behavioral health assessment </a:t>
            </a:r>
          </a:p>
        </p:txBody>
      </p:sp>
      <p:sp>
        <p:nvSpPr>
          <p:cNvPr id="3084" name="Text Placeholder 12">
            <a:extLst>
              <a:ext uri="{FF2B5EF4-FFF2-40B4-BE49-F238E27FC236}">
                <a16:creationId xmlns:a16="http://schemas.microsoft.com/office/drawing/2014/main" id="{2E7C554E-1B7C-B94E-A593-6B46F4EB4B86}"/>
              </a:ext>
            </a:extLst>
          </p:cNvPr>
          <p:cNvSpPr>
            <a:spLocks noGrp="1" noChangeArrowheads="1"/>
          </p:cNvSpPr>
          <p:nvPr>
            <p:ph type="body" sz="quarter" idx="20"/>
          </p:nvPr>
        </p:nvSpPr>
        <p:spPr bwMode="auto">
          <a:xfrm>
            <a:off x="12787308" y="17733962"/>
            <a:ext cx="10453692" cy="9088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a:latin typeface="Arial" panose="020B0604020202020204" pitchFamily="34" charset="0"/>
                <a:cs typeface="Arial" panose="020B0604020202020204" pitchFamily="34" charset="0"/>
              </a:rPr>
              <a:t>Access to nutritious food </a:t>
            </a:r>
          </a:p>
          <a:p>
            <a:endParaRPr lang="en-US" altLang="en-US" sz="1100" dirty="0">
              <a:latin typeface="Arial" panose="020B0604020202020204" pitchFamily="34" charset="0"/>
              <a:cs typeface="Arial" panose="020B0604020202020204" pitchFamily="34" charset="0"/>
            </a:endParaRPr>
          </a:p>
          <a:p>
            <a:r>
              <a:rPr lang="en-US" altLang="en-US" sz="3600" dirty="0">
                <a:latin typeface="Arial" panose="020B0604020202020204" pitchFamily="34" charset="0"/>
                <a:cs typeface="Arial" panose="020B0604020202020204" pitchFamily="34" charset="0"/>
              </a:rPr>
              <a:t>Assistance with housing and utilities</a:t>
            </a:r>
          </a:p>
          <a:p>
            <a:endParaRPr lang="en-US" altLang="en-US" sz="1100" dirty="0">
              <a:latin typeface="Arial" panose="020B0604020202020204" pitchFamily="34" charset="0"/>
              <a:cs typeface="Arial" panose="020B0604020202020204" pitchFamily="34" charset="0"/>
            </a:endParaRPr>
          </a:p>
          <a:p>
            <a:r>
              <a:rPr lang="en-US" altLang="en-US" sz="3600" dirty="0">
                <a:latin typeface="Arial" panose="020B0604020202020204" pitchFamily="34" charset="0"/>
                <a:cs typeface="Arial" panose="020B0604020202020204" pitchFamily="34" charset="0"/>
              </a:rPr>
              <a:t>Reliable transportation</a:t>
            </a:r>
          </a:p>
          <a:p>
            <a:endParaRPr lang="en-US" altLang="en-US" sz="800" dirty="0">
              <a:latin typeface="Arial" panose="020B0604020202020204" pitchFamily="34" charset="0"/>
              <a:cs typeface="Arial" panose="020B0604020202020204" pitchFamily="34" charset="0"/>
            </a:endParaRPr>
          </a:p>
          <a:p>
            <a:r>
              <a:rPr lang="en-US" altLang="en-US" sz="3600" dirty="0">
                <a:latin typeface="Arial" panose="020B0604020202020204" pitchFamily="34" charset="0"/>
                <a:cs typeface="Arial" panose="020B0604020202020204" pitchFamily="34" charset="0"/>
              </a:rPr>
              <a:t>General finances</a:t>
            </a:r>
          </a:p>
          <a:p>
            <a:endParaRPr lang="en-US" altLang="en-US" sz="700" dirty="0">
              <a:latin typeface="Arial" panose="020B0604020202020204" pitchFamily="34" charset="0"/>
              <a:cs typeface="Arial" panose="020B0604020202020204" pitchFamily="34" charset="0"/>
            </a:endParaRPr>
          </a:p>
          <a:p>
            <a:r>
              <a:rPr lang="en-US" altLang="en-US" sz="3600" dirty="0">
                <a:latin typeface="Arial" panose="020B0604020202020204" pitchFamily="34" charset="0"/>
                <a:cs typeface="Arial" panose="020B0604020202020204" pitchFamily="34" charset="0"/>
              </a:rPr>
              <a:t>Mental health</a:t>
            </a:r>
          </a:p>
          <a:p>
            <a:endParaRPr lang="en-US" altLang="en-US" sz="1600" dirty="0">
              <a:latin typeface="Arial" panose="020B0604020202020204" pitchFamily="34" charset="0"/>
              <a:cs typeface="Arial" panose="020B0604020202020204" pitchFamily="34" charset="0"/>
            </a:endParaRPr>
          </a:p>
          <a:p>
            <a:r>
              <a:rPr lang="en-US" altLang="en-US" sz="3600" i="1" dirty="0">
                <a:latin typeface="Arial" panose="020B0604020202020204" pitchFamily="34" charset="0"/>
                <a:cs typeface="Arial" panose="020B0604020202020204" pitchFamily="34" charset="0"/>
              </a:rPr>
              <a:t>Other prominent needs are also identified.</a:t>
            </a:r>
          </a:p>
        </p:txBody>
      </p:sp>
      <p:sp>
        <p:nvSpPr>
          <p:cNvPr id="3086" name="Text Placeholder 14">
            <a:extLst>
              <a:ext uri="{FF2B5EF4-FFF2-40B4-BE49-F238E27FC236}">
                <a16:creationId xmlns:a16="http://schemas.microsoft.com/office/drawing/2014/main" id="{C3F6C5AF-5BEC-1944-AAC8-A770F79B1EBA}"/>
              </a:ext>
            </a:extLst>
          </p:cNvPr>
          <p:cNvSpPr>
            <a:spLocks noGrp="1" noChangeArrowheads="1"/>
          </p:cNvSpPr>
          <p:nvPr>
            <p:ph type="body" sz="quarter" idx="22"/>
          </p:nvPr>
        </p:nvSpPr>
        <p:spPr bwMode="auto">
          <a:xfrm>
            <a:off x="762000" y="15468600"/>
            <a:ext cx="10241754" cy="6464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dirty="0">
                <a:effectLst/>
                <a:latin typeface="+mn-lt"/>
                <a:ea typeface="Calibri" panose="020F0502020204030204" pitchFamily="34" charset="0"/>
                <a:cs typeface="Times New Roman" panose="02020603050405020304" pitchFamily="18" charset="0"/>
              </a:rPr>
              <a:t>Our research plan outlined a stratified-random sample </a:t>
            </a:r>
            <a:r>
              <a:rPr lang="en-US" sz="3600">
                <a:effectLst/>
                <a:latin typeface="+mn-lt"/>
                <a:ea typeface="Calibri" panose="020F0502020204030204" pitchFamily="34" charset="0"/>
                <a:cs typeface="Times New Roman" panose="02020603050405020304" pitchFamily="18" charset="0"/>
              </a:rPr>
              <a:t>of </a:t>
            </a:r>
            <a:r>
              <a:rPr lang="en-US" sz="3600">
                <a:latin typeface="+mn-lt"/>
                <a:ea typeface="Calibri" panose="020F0502020204030204" pitchFamily="34" charset="0"/>
                <a:cs typeface="Times New Roman" panose="02020603050405020304" pitchFamily="18" charset="0"/>
              </a:rPr>
              <a:t>250</a:t>
            </a:r>
            <a:r>
              <a:rPr lang="en-US" sz="3600">
                <a:effectLst/>
                <a:latin typeface="+mn-lt"/>
                <a:ea typeface="Calibri" panose="020F0502020204030204" pitchFamily="34" charset="0"/>
                <a:cs typeface="Times New Roman" panose="02020603050405020304" pitchFamily="18" charset="0"/>
              </a:rPr>
              <a:t> </a:t>
            </a:r>
            <a:r>
              <a:rPr lang="en-US" sz="3600" dirty="0">
                <a:effectLst/>
                <a:latin typeface="+mn-lt"/>
                <a:ea typeface="Calibri" panose="020F0502020204030204" pitchFamily="34" charset="0"/>
                <a:cs typeface="Times New Roman" panose="02020603050405020304" pitchFamily="18" charset="0"/>
              </a:rPr>
              <a:t>agriculture workers. We developed an interactive online survey and in-person physical survey for data collection:</a:t>
            </a:r>
          </a:p>
          <a:p>
            <a:endParaRPr lang="en-US" sz="3600" dirty="0">
              <a:effectLst/>
              <a:latin typeface="+mn-lt"/>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3600" dirty="0">
                <a:effectLst/>
                <a:latin typeface="+mn-lt"/>
                <a:ea typeface="Calibri" panose="020F0502020204030204" pitchFamily="34" charset="0"/>
                <a:cs typeface="Times New Roman" panose="02020603050405020304" pitchFamily="18" charset="0"/>
              </a:rPr>
              <a:t>Social network mapping</a:t>
            </a:r>
          </a:p>
          <a:p>
            <a:pPr marL="571500" indent="-571500">
              <a:buFont typeface="Arial" panose="020B0604020202020204" pitchFamily="34" charset="0"/>
              <a:buChar char="•"/>
            </a:pPr>
            <a:r>
              <a:rPr lang="en-US" sz="3600" dirty="0">
                <a:latin typeface="+mn-lt"/>
                <a:ea typeface="Calibri" panose="020F0502020204030204" pitchFamily="34" charset="0"/>
                <a:cs typeface="Times New Roman" panose="02020603050405020304" pitchFamily="18" charset="0"/>
              </a:rPr>
              <a:t>Individual needs assessment</a:t>
            </a:r>
            <a:endParaRPr lang="en-US" sz="3600" dirty="0">
              <a:effectLst/>
              <a:latin typeface="+mn-lt"/>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3600" dirty="0">
                <a:effectLst/>
                <a:latin typeface="+mn-lt"/>
                <a:ea typeface="Calibri" panose="020F0502020204030204" pitchFamily="34" charset="0"/>
                <a:cs typeface="Times New Roman" panose="02020603050405020304" pitchFamily="18" charset="0"/>
              </a:rPr>
              <a:t>NIOSH </a:t>
            </a:r>
            <a:r>
              <a:rPr lang="en-US" sz="3600" dirty="0" err="1">
                <a:effectLst/>
                <a:latin typeface="+mn-lt"/>
                <a:ea typeface="Calibri" panose="020F0502020204030204" pitchFamily="34" charset="0"/>
                <a:cs typeface="Times New Roman" panose="02020603050405020304" pitchFamily="18" charset="0"/>
              </a:rPr>
              <a:t>WellBQ</a:t>
            </a:r>
            <a:endParaRPr lang="en-US" sz="3600" dirty="0">
              <a:effectLst/>
              <a:latin typeface="+mn-lt"/>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3600" dirty="0">
                <a:latin typeface="+mn-lt"/>
                <a:ea typeface="Calibri" panose="020F0502020204030204" pitchFamily="34" charset="0"/>
                <a:cs typeface="Times New Roman" panose="02020603050405020304" pitchFamily="18" charset="0"/>
              </a:rPr>
              <a:t>CES-D</a:t>
            </a:r>
          </a:p>
          <a:p>
            <a:pPr marL="571500" indent="-571500">
              <a:buFont typeface="Arial" panose="020B0604020202020204" pitchFamily="34" charset="0"/>
              <a:buChar char="•"/>
            </a:pPr>
            <a:r>
              <a:rPr lang="en-US" sz="3600" dirty="0">
                <a:effectLst/>
                <a:latin typeface="+mn-lt"/>
                <a:ea typeface="Calibri" panose="020F0502020204030204" pitchFamily="34" charset="0"/>
                <a:cs typeface="Times New Roman" panose="02020603050405020304" pitchFamily="18" charset="0"/>
              </a:rPr>
              <a:t>GAD-7</a:t>
            </a:r>
          </a:p>
        </p:txBody>
      </p:sp>
      <p:sp>
        <p:nvSpPr>
          <p:cNvPr id="6" name="Text Placeholder 7">
            <a:extLst>
              <a:ext uri="{FF2B5EF4-FFF2-40B4-BE49-F238E27FC236}">
                <a16:creationId xmlns:a16="http://schemas.microsoft.com/office/drawing/2014/main" id="{14564EEA-ABD8-BC05-FE03-DAFF429C9406}"/>
              </a:ext>
            </a:extLst>
          </p:cNvPr>
          <p:cNvSpPr txBox="1">
            <a:spLocks noChangeArrowheads="1"/>
          </p:cNvSpPr>
          <p:nvPr/>
        </p:nvSpPr>
        <p:spPr bwMode="auto">
          <a:xfrm>
            <a:off x="24593549" y="5410200"/>
            <a:ext cx="11220450" cy="10398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500438" rtl="0" eaLnBrk="1" fontAlgn="base" hangingPunct="1">
              <a:spcBef>
                <a:spcPct val="20000"/>
              </a:spcBef>
              <a:spcAft>
                <a:spcPct val="0"/>
              </a:spcAft>
              <a:buFont typeface="Arial" panose="020B0604020202020204" pitchFamily="34" charset="0"/>
              <a:buNone/>
              <a:defRPr sz="6000" b="1" kern="1200" baseline="0">
                <a:solidFill>
                  <a:schemeClr val="tx1"/>
                </a:solidFill>
                <a:latin typeface="Arial" charset="0"/>
                <a:ea typeface="Arial" charset="0"/>
                <a:cs typeface="Arial" charset="0"/>
              </a:defRPr>
            </a:lvl1pPr>
            <a:lvl2pPr marL="1750295" indent="0" algn="l" defTabSz="3500438" rtl="0" eaLnBrk="1" fontAlgn="base" hangingPunct="1">
              <a:spcBef>
                <a:spcPct val="20000"/>
              </a:spcBef>
              <a:spcAft>
                <a:spcPct val="0"/>
              </a:spcAft>
              <a:buFont typeface="Arial" panose="020B0604020202020204" pitchFamily="34" charset="0"/>
              <a:buNone/>
              <a:defRPr sz="6000" kern="1200">
                <a:solidFill>
                  <a:schemeClr val="tx1"/>
                </a:solidFill>
                <a:latin typeface="+mn-lt"/>
                <a:ea typeface="+mn-ea"/>
                <a:cs typeface="+mn-cs"/>
              </a:defRPr>
            </a:lvl2pPr>
            <a:lvl3pPr marL="3500591" indent="0" algn="l" defTabSz="3500438" rtl="0" eaLnBrk="1" fontAlgn="base" hangingPunct="1">
              <a:spcBef>
                <a:spcPct val="20000"/>
              </a:spcBef>
              <a:spcAft>
                <a:spcPct val="0"/>
              </a:spcAft>
              <a:buFont typeface="Arial" panose="020B0604020202020204" pitchFamily="34" charset="0"/>
              <a:buNone/>
              <a:defRPr sz="6000" kern="1200">
                <a:solidFill>
                  <a:schemeClr val="tx1"/>
                </a:solidFill>
                <a:latin typeface="+mn-lt"/>
                <a:ea typeface="+mn-ea"/>
                <a:cs typeface="+mn-cs"/>
              </a:defRPr>
            </a:lvl3pPr>
            <a:lvl4pPr marL="5250887" indent="0" algn="l" defTabSz="3500438" rtl="0" eaLnBrk="1" fontAlgn="base" hangingPunct="1">
              <a:spcBef>
                <a:spcPct val="20000"/>
              </a:spcBef>
              <a:spcAft>
                <a:spcPct val="0"/>
              </a:spcAft>
              <a:buFont typeface="Arial" panose="020B0604020202020204" pitchFamily="34" charset="0"/>
              <a:buNone/>
              <a:defRPr sz="6000" kern="1200">
                <a:solidFill>
                  <a:schemeClr val="tx1"/>
                </a:solidFill>
                <a:latin typeface="+mn-lt"/>
                <a:ea typeface="+mn-ea"/>
                <a:cs typeface="+mn-cs"/>
              </a:defRPr>
            </a:lvl4pPr>
            <a:lvl5pPr marL="7001182" indent="0" algn="l" defTabSz="3500438" rtl="0" eaLnBrk="1" fontAlgn="base" hangingPunct="1">
              <a:spcBef>
                <a:spcPct val="20000"/>
              </a:spcBef>
              <a:spcAft>
                <a:spcPct val="0"/>
              </a:spcAft>
              <a:buFont typeface="Arial" panose="020B0604020202020204" pitchFamily="34" charset="0"/>
              <a:buNone/>
              <a:defRPr sz="6000" kern="1200">
                <a:solidFill>
                  <a:schemeClr val="tx1"/>
                </a:solidFill>
                <a:latin typeface="+mn-lt"/>
                <a:ea typeface="+mn-ea"/>
                <a:cs typeface="+mn-cs"/>
              </a:defRPr>
            </a:lvl5pPr>
            <a:lvl6pPr marL="9626625"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76921"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27217"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77512"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9pPr>
          </a:lstStyle>
          <a:p>
            <a:r>
              <a:rPr lang="en-US" altLang="en-US" dirty="0">
                <a:latin typeface="Arial" panose="020B0604020202020204" pitchFamily="34" charset="0"/>
                <a:cs typeface="Arial" panose="020B0604020202020204" pitchFamily="34" charset="0"/>
              </a:rPr>
              <a:t>Results</a:t>
            </a:r>
          </a:p>
        </p:txBody>
      </p:sp>
      <p:sp>
        <p:nvSpPr>
          <p:cNvPr id="7" name="Text Placeholder 12">
            <a:extLst>
              <a:ext uri="{FF2B5EF4-FFF2-40B4-BE49-F238E27FC236}">
                <a16:creationId xmlns:a16="http://schemas.microsoft.com/office/drawing/2014/main" id="{70935632-D236-7713-1237-5ECC6DC340F8}"/>
              </a:ext>
            </a:extLst>
          </p:cNvPr>
          <p:cNvSpPr txBox="1">
            <a:spLocks noChangeArrowheads="1"/>
          </p:cNvSpPr>
          <p:nvPr/>
        </p:nvSpPr>
        <p:spPr bwMode="auto">
          <a:xfrm>
            <a:off x="24593549" y="6629401"/>
            <a:ext cx="11220450" cy="28821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1pPr>
            <a:lvl2pPr marL="1750295"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2pPr>
            <a:lvl3pPr marL="3500591"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3pPr>
            <a:lvl4pPr marL="5250887"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4pPr>
            <a:lvl5pPr marL="7001182"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5pPr>
            <a:lvl6pPr marL="9626625"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76921"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27217"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77512"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9pPr>
          </a:lstStyle>
          <a:p>
            <a:pPr marL="571500" indent="-571500">
              <a:buFont typeface="Arial" panose="020B0604020202020204" pitchFamily="34" charset="0"/>
              <a:buChar char="•"/>
            </a:pPr>
            <a:r>
              <a:rPr lang="en-US" altLang="en-US" sz="3600" dirty="0">
                <a:latin typeface="Arial" panose="020B0604020202020204" pitchFamily="34" charset="0"/>
                <a:cs typeface="Arial" panose="020B0604020202020204" pitchFamily="34" charset="0"/>
              </a:rPr>
              <a:t>233 survey responses</a:t>
            </a:r>
          </a:p>
          <a:p>
            <a:pPr marL="571500" indent="-571500">
              <a:buFont typeface="Arial" panose="020B0604020202020204" pitchFamily="34" charset="0"/>
              <a:buChar char="•"/>
            </a:pPr>
            <a:r>
              <a:rPr lang="en-US" altLang="en-US" sz="3600" dirty="0">
                <a:latin typeface="Arial" panose="020B0604020202020204" pitchFamily="34" charset="0"/>
                <a:cs typeface="Arial" panose="020B0604020202020204" pitchFamily="34" charset="0"/>
              </a:rPr>
              <a:t>~50% completed online</a:t>
            </a:r>
          </a:p>
          <a:p>
            <a:pPr marL="571500" indent="-571500">
              <a:buFont typeface="Arial" panose="020B0604020202020204" pitchFamily="34" charset="0"/>
              <a:buChar char="•"/>
            </a:pPr>
            <a:r>
              <a:rPr lang="en-US" altLang="en-US" sz="3600" dirty="0">
                <a:latin typeface="Arial" panose="020B0604020202020204" pitchFamily="34" charset="0"/>
                <a:cs typeface="Arial" panose="020B0604020202020204" pitchFamily="34" charset="0"/>
              </a:rPr>
              <a:t>96% Hispanic/Latinx </a:t>
            </a:r>
          </a:p>
          <a:p>
            <a:pPr marL="571500" indent="-571500">
              <a:buFont typeface="Arial" panose="020B0604020202020204" pitchFamily="34" charset="0"/>
              <a:buChar char="•"/>
            </a:pPr>
            <a:r>
              <a:rPr lang="en-US" altLang="en-US" sz="3600" dirty="0">
                <a:latin typeface="Arial" panose="020B0604020202020204" pitchFamily="34" charset="0"/>
                <a:cs typeface="Arial" panose="020B0604020202020204" pitchFamily="34" charset="0"/>
              </a:rPr>
              <a:t>56% female</a:t>
            </a:r>
          </a:p>
        </p:txBody>
      </p:sp>
      <p:sp>
        <p:nvSpPr>
          <p:cNvPr id="8" name="Text Placeholder 12">
            <a:extLst>
              <a:ext uri="{FF2B5EF4-FFF2-40B4-BE49-F238E27FC236}">
                <a16:creationId xmlns:a16="http://schemas.microsoft.com/office/drawing/2014/main" id="{847B514B-07DE-D96F-EA1B-FF4F8375BBCE}"/>
              </a:ext>
            </a:extLst>
          </p:cNvPr>
          <p:cNvSpPr txBox="1">
            <a:spLocks noChangeArrowheads="1"/>
          </p:cNvSpPr>
          <p:nvPr/>
        </p:nvSpPr>
        <p:spPr bwMode="auto">
          <a:xfrm>
            <a:off x="12230232" y="17723632"/>
            <a:ext cx="5715000" cy="3684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1pPr>
            <a:lvl2pPr marL="1750295"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2pPr>
            <a:lvl3pPr marL="3500591"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3pPr>
            <a:lvl4pPr marL="5250887"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4pPr>
            <a:lvl5pPr marL="7001182" indent="0" algn="l" defTabSz="3500438" rtl="0" eaLnBrk="1" fontAlgn="base" hangingPunct="1">
              <a:spcBef>
                <a:spcPct val="20000"/>
              </a:spcBef>
              <a:spcAft>
                <a:spcPct val="0"/>
              </a:spcAft>
              <a:buFont typeface="Arial" panose="020B0604020202020204" pitchFamily="34" charset="0"/>
              <a:buNone/>
              <a:defRPr sz="3000" kern="1200">
                <a:solidFill>
                  <a:schemeClr val="tx1"/>
                </a:solidFill>
                <a:latin typeface="Arial" charset="0"/>
                <a:ea typeface="Arial" charset="0"/>
                <a:cs typeface="Arial" charset="0"/>
              </a:defRPr>
            </a:lvl5pPr>
            <a:lvl6pPr marL="9626625"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76921"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27217"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77512" indent="-875148" algn="l" defTabSz="3500591" rtl="0" eaLnBrk="1" latinLnBrk="0" hangingPunct="1">
              <a:spcBef>
                <a:spcPct val="20000"/>
              </a:spcBef>
              <a:buFont typeface="Arial" pitchFamily="34" charset="0"/>
              <a:buChar char="•"/>
              <a:defRPr sz="7700" kern="1200">
                <a:solidFill>
                  <a:schemeClr val="tx1"/>
                </a:solidFill>
                <a:latin typeface="+mn-lt"/>
                <a:ea typeface="+mn-ea"/>
                <a:cs typeface="+mn-cs"/>
              </a:defRPr>
            </a:lvl9pPr>
          </a:lstStyle>
          <a:p>
            <a:r>
              <a:rPr lang="en-US" altLang="en-US" sz="4400" b="1" dirty="0">
                <a:solidFill>
                  <a:schemeClr val="accent2"/>
                </a:solidFill>
                <a:latin typeface="Arial" panose="020B0604020202020204" pitchFamily="34" charset="0"/>
                <a:cs typeface="Arial" panose="020B0604020202020204" pitchFamily="34" charset="0"/>
              </a:rPr>
              <a:t>1.</a:t>
            </a:r>
          </a:p>
          <a:p>
            <a:r>
              <a:rPr lang="en-US" altLang="en-US" sz="4400" b="1" dirty="0">
                <a:solidFill>
                  <a:schemeClr val="accent2"/>
                </a:solidFill>
                <a:latin typeface="Arial" panose="020B0604020202020204" pitchFamily="34" charset="0"/>
                <a:cs typeface="Arial" panose="020B0604020202020204" pitchFamily="34" charset="0"/>
              </a:rPr>
              <a:t>2.</a:t>
            </a:r>
          </a:p>
          <a:p>
            <a:r>
              <a:rPr lang="en-US" altLang="en-US" sz="4400" b="1" dirty="0">
                <a:solidFill>
                  <a:schemeClr val="accent2"/>
                </a:solidFill>
                <a:latin typeface="Arial" panose="020B0604020202020204" pitchFamily="34" charset="0"/>
                <a:cs typeface="Arial" panose="020B0604020202020204" pitchFamily="34" charset="0"/>
              </a:rPr>
              <a:t>3.</a:t>
            </a:r>
          </a:p>
          <a:p>
            <a:r>
              <a:rPr lang="en-US" altLang="en-US" sz="4400" b="1" dirty="0">
                <a:solidFill>
                  <a:schemeClr val="accent2"/>
                </a:solidFill>
                <a:latin typeface="Arial" panose="020B0604020202020204" pitchFamily="34" charset="0"/>
                <a:cs typeface="Arial" panose="020B0604020202020204" pitchFamily="34" charset="0"/>
              </a:rPr>
              <a:t>4.</a:t>
            </a:r>
          </a:p>
          <a:p>
            <a:r>
              <a:rPr lang="en-US" altLang="en-US" sz="4400" b="1" dirty="0">
                <a:solidFill>
                  <a:schemeClr val="accent2"/>
                </a:solidFill>
                <a:latin typeface="Arial" panose="020B0604020202020204" pitchFamily="34" charset="0"/>
                <a:cs typeface="Arial" panose="020B0604020202020204" pitchFamily="34" charset="0"/>
              </a:rPr>
              <a:t>5.</a:t>
            </a:r>
            <a:endParaRPr lang="en-US" altLang="en-US" sz="3600" b="1" dirty="0">
              <a:solidFill>
                <a:schemeClr val="accent2"/>
              </a:solidFill>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CAF633EB-9433-BABA-ED4E-096369A0B9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13642" y="16611600"/>
            <a:ext cx="8233758" cy="6316836"/>
          </a:xfrm>
          <a:prstGeom prst="rect">
            <a:avLst/>
          </a:prstGeom>
          <a:noFill/>
          <a:extLst>
            <a:ext uri="{909E8E84-426E-40DD-AFC4-6F175D3DCCD1}">
              <a14:hiddenFill xmlns:a14="http://schemas.microsoft.com/office/drawing/2010/main">
                <a:solidFill>
                  <a:srgbClr val="FFFFFF"/>
                </a:solidFill>
              </a14:hiddenFill>
            </a:ext>
          </a:extLst>
        </p:spPr>
      </p:pic>
      <p:sp>
        <p:nvSpPr>
          <p:cNvPr id="3085" name="Text Placeholder 13">
            <a:extLst>
              <a:ext uri="{FF2B5EF4-FFF2-40B4-BE49-F238E27FC236}">
                <a16:creationId xmlns:a16="http://schemas.microsoft.com/office/drawing/2014/main" id="{3B4022E5-E1E5-1643-AD95-1FE3078B13E5}"/>
              </a:ext>
            </a:extLst>
          </p:cNvPr>
          <p:cNvSpPr>
            <a:spLocks noGrp="1" noChangeArrowheads="1"/>
          </p:cNvSpPr>
          <p:nvPr>
            <p:ph type="body" sz="quarter" idx="21"/>
          </p:nvPr>
        </p:nvSpPr>
        <p:spPr bwMode="auto">
          <a:xfrm>
            <a:off x="22976867" y="16041690"/>
            <a:ext cx="12837133" cy="5862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a:buFont typeface="Arial" panose="020B0604020202020204" pitchFamily="34" charset="0"/>
              <a:buChar char="•"/>
            </a:pPr>
            <a:r>
              <a:rPr lang="en-US" altLang="en-US" sz="3600" dirty="0">
                <a:latin typeface="Arial" panose="020B0604020202020204" pitchFamily="34" charset="0"/>
                <a:cs typeface="Arial" panose="020B0604020202020204" pitchFamily="34" charset="0"/>
              </a:rPr>
              <a:t>Organizational survey to assess operating capacities and service populations</a:t>
            </a:r>
          </a:p>
          <a:p>
            <a:pPr marL="571500" indent="-571500">
              <a:buFont typeface="Arial" panose="020B0604020202020204" pitchFamily="34" charset="0"/>
              <a:buChar char="•"/>
            </a:pPr>
            <a:r>
              <a:rPr lang="en-US" altLang="en-US" sz="3600" dirty="0">
                <a:latin typeface="Arial" panose="020B0604020202020204" pitchFamily="34" charset="0"/>
                <a:cs typeface="Arial" panose="020B0604020202020204" pitchFamily="34" charset="0"/>
              </a:rPr>
              <a:t>Social Network Analysis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0503926-9D4C-DD44-A6FA-ED85F8D96D15}"/>
              </a:ext>
            </a:extLst>
          </p:cNvPr>
          <p:cNvSpPr/>
          <p:nvPr/>
        </p:nvSpPr>
        <p:spPr>
          <a:xfrm>
            <a:off x="26999761" y="17907408"/>
            <a:ext cx="8553450" cy="117951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00591"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7687E759-0305-C549-B53D-5F3034C26E6B}"/>
              </a:ext>
            </a:extLst>
          </p:cNvPr>
          <p:cNvSpPr/>
          <p:nvPr/>
        </p:nvSpPr>
        <p:spPr>
          <a:xfrm>
            <a:off x="26999762" y="5287798"/>
            <a:ext cx="8553450" cy="11811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00591"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064EFF99-50F5-8B41-BB15-02138389783C}"/>
              </a:ext>
            </a:extLst>
          </p:cNvPr>
          <p:cNvSpPr/>
          <p:nvPr/>
        </p:nvSpPr>
        <p:spPr>
          <a:xfrm>
            <a:off x="13896387" y="5289385"/>
            <a:ext cx="8553450" cy="117951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00591"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D740DFFC-D61A-C349-83E7-54D8DA616011}"/>
              </a:ext>
            </a:extLst>
          </p:cNvPr>
          <p:cNvSpPr/>
          <p:nvPr/>
        </p:nvSpPr>
        <p:spPr>
          <a:xfrm>
            <a:off x="996513" y="5375110"/>
            <a:ext cx="8553450" cy="117951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00591"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A3890672-3F92-1A4F-AEAA-841B3F8FC759}"/>
              </a:ext>
            </a:extLst>
          </p:cNvPr>
          <p:cNvSpPr/>
          <p:nvPr/>
        </p:nvSpPr>
        <p:spPr>
          <a:xfrm>
            <a:off x="927456" y="16090647"/>
            <a:ext cx="8553450" cy="117951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00591" eaLnBrk="1" fontAlgn="auto" hangingPunct="1">
              <a:spcBef>
                <a:spcPts val="0"/>
              </a:spcBef>
              <a:spcAft>
                <a:spcPts val="0"/>
              </a:spcAft>
              <a:defRPr/>
            </a:pPr>
            <a:endParaRPr lang="en-US"/>
          </a:p>
        </p:txBody>
      </p:sp>
      <p:sp>
        <p:nvSpPr>
          <p:cNvPr id="4103" name="Text Placeholder 1">
            <a:extLst>
              <a:ext uri="{FF2B5EF4-FFF2-40B4-BE49-F238E27FC236}">
                <a16:creationId xmlns:a16="http://schemas.microsoft.com/office/drawing/2014/main" id="{04E69ABC-A66B-E545-B3D5-132E4B79929F}"/>
              </a:ext>
            </a:extLst>
          </p:cNvPr>
          <p:cNvSpPr>
            <a:spLocks noGrp="1" noChangeArrowheads="1"/>
          </p:cNvSpPr>
          <p:nvPr>
            <p:ph type="body" sz="quarter" idx="10"/>
          </p:nvPr>
        </p:nvSpPr>
        <p:spPr bwMode="auto">
          <a:xfrm>
            <a:off x="1222000" y="2395282"/>
            <a:ext cx="34132001" cy="14544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a:spcBef>
                <a:spcPts val="0"/>
              </a:spcBef>
              <a:spcAft>
                <a:spcPts val="0"/>
              </a:spcAft>
            </a:pPr>
            <a:r>
              <a:rPr lang="en-US" sz="6600" dirty="0">
                <a:effectLst/>
                <a:latin typeface="+mj-lt"/>
                <a:ea typeface="Calibri" panose="020F0502020204030204" pitchFamily="34" charset="0"/>
                <a:cs typeface="Times New Roman" panose="02020603050405020304" pitchFamily="18" charset="0"/>
              </a:rPr>
              <a:t>Occupational Heat </a:t>
            </a:r>
            <a:r>
              <a:rPr lang="en-US" sz="6600" dirty="0">
                <a:latin typeface="+mj-lt"/>
                <a:ea typeface="Calibri" panose="020F0502020204030204" pitchFamily="34" charset="0"/>
                <a:cs typeface="Times New Roman" panose="02020603050405020304" pitchFamily="18" charset="0"/>
              </a:rPr>
              <a:t>Exposure and Effect </a:t>
            </a:r>
            <a:r>
              <a:rPr lang="en-US" sz="6600" dirty="0">
                <a:effectLst/>
                <a:latin typeface="+mj-lt"/>
                <a:ea typeface="Calibri" panose="020F0502020204030204" pitchFamily="34" charset="0"/>
                <a:cs typeface="Times New Roman" panose="02020603050405020304" pitchFamily="18" charset="0"/>
              </a:rPr>
              <a:t>Among Guatemalan Sugarcane Workers</a:t>
            </a:r>
          </a:p>
        </p:txBody>
      </p:sp>
      <p:sp>
        <p:nvSpPr>
          <p:cNvPr id="4104" name="Text Placeholder 2">
            <a:extLst>
              <a:ext uri="{FF2B5EF4-FFF2-40B4-BE49-F238E27FC236}">
                <a16:creationId xmlns:a16="http://schemas.microsoft.com/office/drawing/2014/main" id="{CFE8C6CA-46B3-EF40-BD35-CBC7EB348475}"/>
              </a:ext>
            </a:extLst>
          </p:cNvPr>
          <p:cNvSpPr>
            <a:spLocks noGrp="1" noChangeArrowheads="1"/>
          </p:cNvSpPr>
          <p:nvPr>
            <p:ph type="body" sz="quarter" idx="11"/>
          </p:nvPr>
        </p:nvSpPr>
        <p:spPr bwMode="auto">
          <a:xfrm>
            <a:off x="1877459" y="3823387"/>
            <a:ext cx="32821082" cy="9618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a:solidFill>
                  <a:srgbClr val="4B4C4F"/>
                </a:solidFill>
                <a:effectLst/>
                <a:latin typeface="+mn-lt"/>
              </a:rPr>
              <a:t>Lyndsay Krisher</a:t>
            </a:r>
            <a:r>
              <a:rPr lang="en-US" sz="4000" baseline="30000" dirty="0">
                <a:solidFill>
                  <a:srgbClr val="4B4C4F"/>
                </a:solidFill>
                <a:latin typeface="+mn-lt"/>
              </a:rPr>
              <a:t>1,2</a:t>
            </a:r>
            <a:r>
              <a:rPr lang="en-US" sz="4000" dirty="0">
                <a:solidFill>
                  <a:srgbClr val="4B4C4F"/>
                </a:solidFill>
                <a:effectLst/>
                <a:latin typeface="+mn-lt"/>
              </a:rPr>
              <a:t>, Diana Jaramillo</a:t>
            </a:r>
            <a:r>
              <a:rPr lang="en-US" sz="4000" baseline="30000" dirty="0">
                <a:solidFill>
                  <a:srgbClr val="4B4C4F"/>
                </a:solidFill>
                <a:effectLst/>
                <a:latin typeface="+mn-lt"/>
              </a:rPr>
              <a:t>1</a:t>
            </a:r>
            <a:r>
              <a:rPr lang="en-US" sz="4000" dirty="0">
                <a:solidFill>
                  <a:srgbClr val="4B4C4F"/>
                </a:solidFill>
                <a:effectLst/>
                <a:latin typeface="+mn-lt"/>
              </a:rPr>
              <a:t>, Jaime Butler-Dawson</a:t>
            </a:r>
            <a:r>
              <a:rPr lang="en-US" sz="4000" baseline="30000" dirty="0">
                <a:solidFill>
                  <a:srgbClr val="4B4C4F"/>
                </a:solidFill>
                <a:effectLst/>
                <a:latin typeface="+mn-lt"/>
              </a:rPr>
              <a:t>1,2</a:t>
            </a:r>
            <a:r>
              <a:rPr lang="en-US" sz="4000" dirty="0">
                <a:latin typeface="+mn-lt"/>
              </a:rPr>
              <a:t>, Miranda Dally</a:t>
            </a:r>
            <a:r>
              <a:rPr lang="en-US" sz="4000" baseline="30000" dirty="0">
                <a:latin typeface="+mn-lt"/>
              </a:rPr>
              <a:t>1,2</a:t>
            </a:r>
            <a:r>
              <a:rPr lang="en-US" sz="4000" dirty="0">
                <a:solidFill>
                  <a:srgbClr val="4B4C4F"/>
                </a:solidFill>
                <a:effectLst/>
                <a:latin typeface="+mn-lt"/>
              </a:rPr>
              <a:t> </a:t>
            </a:r>
            <a:r>
              <a:rPr lang="en-US" sz="4000" dirty="0">
                <a:solidFill>
                  <a:srgbClr val="4B4C4F"/>
                </a:solidFill>
                <a:latin typeface="+mn-lt"/>
              </a:rPr>
              <a:t>, </a:t>
            </a:r>
            <a:r>
              <a:rPr lang="en-US" sz="4000" dirty="0">
                <a:latin typeface="+mn-lt"/>
              </a:rPr>
              <a:t>Karely Villarreal Hernandez</a:t>
            </a:r>
            <a:r>
              <a:rPr lang="en-US" sz="4000" baseline="30000" dirty="0">
                <a:latin typeface="+mn-lt"/>
              </a:rPr>
              <a:t>1</a:t>
            </a:r>
            <a:r>
              <a:rPr lang="en-US" sz="4000" dirty="0">
                <a:latin typeface="+mn-lt"/>
              </a:rPr>
              <a:t>, Nicholas Smith</a:t>
            </a:r>
            <a:r>
              <a:rPr lang="en-US" sz="4000" baseline="30000" dirty="0">
                <a:latin typeface="+mn-lt"/>
              </a:rPr>
              <a:t>3</a:t>
            </a:r>
            <a:r>
              <a:rPr lang="en-US" sz="4000" dirty="0">
                <a:latin typeface="+mn-lt"/>
              </a:rPr>
              <a:t>, </a:t>
            </a:r>
            <a:r>
              <a:rPr lang="en-US" sz="4000" dirty="0">
                <a:solidFill>
                  <a:srgbClr val="4B4C4F"/>
                </a:solidFill>
                <a:effectLst/>
                <a:latin typeface="+mn-lt"/>
              </a:rPr>
              <a:t>Lee Newman</a:t>
            </a:r>
            <a:r>
              <a:rPr lang="en-US" sz="4000" baseline="30000" dirty="0">
                <a:solidFill>
                  <a:srgbClr val="4B4C4F"/>
                </a:solidFill>
                <a:effectLst/>
                <a:latin typeface="+mn-lt"/>
              </a:rPr>
              <a:t>1,2</a:t>
            </a:r>
            <a:r>
              <a:rPr lang="en-US" sz="4000" dirty="0">
                <a:latin typeface="+mn-lt"/>
              </a:rPr>
              <a:t> </a:t>
            </a:r>
            <a:endParaRPr lang="en-US" sz="4000" baseline="30000" dirty="0">
              <a:solidFill>
                <a:srgbClr val="4B4C4F"/>
              </a:solidFill>
              <a:effectLst/>
              <a:latin typeface="+mn-lt"/>
            </a:endParaRPr>
          </a:p>
        </p:txBody>
      </p:sp>
      <p:sp>
        <p:nvSpPr>
          <p:cNvPr id="4105" name="Text Placeholder 3">
            <a:extLst>
              <a:ext uri="{FF2B5EF4-FFF2-40B4-BE49-F238E27FC236}">
                <a16:creationId xmlns:a16="http://schemas.microsoft.com/office/drawing/2014/main" id="{390B0291-049C-7A4C-AAA0-C27464DAC97D}"/>
              </a:ext>
            </a:extLst>
          </p:cNvPr>
          <p:cNvSpPr>
            <a:spLocks noGrp="1" noChangeArrowheads="1"/>
          </p:cNvSpPr>
          <p:nvPr>
            <p:ph type="body" sz="quarter" idx="12"/>
          </p:nvPr>
        </p:nvSpPr>
        <p:spPr bwMode="auto">
          <a:xfrm>
            <a:off x="2225238" y="5460835"/>
            <a:ext cx="6096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Background</a:t>
            </a:r>
          </a:p>
        </p:txBody>
      </p:sp>
      <p:sp>
        <p:nvSpPr>
          <p:cNvPr id="4106" name="Text Placeholder 4">
            <a:extLst>
              <a:ext uri="{FF2B5EF4-FFF2-40B4-BE49-F238E27FC236}">
                <a16:creationId xmlns:a16="http://schemas.microsoft.com/office/drawing/2014/main" id="{5E1180D3-B93C-1047-A280-2B2F5D3BE8AA}"/>
              </a:ext>
            </a:extLst>
          </p:cNvPr>
          <p:cNvSpPr>
            <a:spLocks noGrp="1" noChangeArrowheads="1"/>
          </p:cNvSpPr>
          <p:nvPr>
            <p:ph type="body" sz="quarter" idx="13"/>
          </p:nvPr>
        </p:nvSpPr>
        <p:spPr bwMode="auto">
          <a:xfrm>
            <a:off x="15125112" y="5381460"/>
            <a:ext cx="6096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Methods</a:t>
            </a:r>
          </a:p>
        </p:txBody>
      </p:sp>
      <p:sp>
        <p:nvSpPr>
          <p:cNvPr id="4107" name="Text Placeholder 5">
            <a:extLst>
              <a:ext uri="{FF2B5EF4-FFF2-40B4-BE49-F238E27FC236}">
                <a16:creationId xmlns:a16="http://schemas.microsoft.com/office/drawing/2014/main" id="{9BC25294-12A0-ED4F-9C13-1C1F64E6B557}"/>
              </a:ext>
            </a:extLst>
          </p:cNvPr>
          <p:cNvSpPr>
            <a:spLocks noGrp="1" noChangeArrowheads="1"/>
          </p:cNvSpPr>
          <p:nvPr>
            <p:ph type="body" sz="quarter" idx="14"/>
          </p:nvPr>
        </p:nvSpPr>
        <p:spPr bwMode="auto">
          <a:xfrm>
            <a:off x="28228487" y="5392573"/>
            <a:ext cx="6096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Arial" panose="020B0604020202020204" pitchFamily="34" charset="0"/>
              </a:rPr>
              <a:t>Results</a:t>
            </a:r>
          </a:p>
        </p:txBody>
      </p:sp>
      <p:sp>
        <p:nvSpPr>
          <p:cNvPr id="4108" name="Text Placeholder 6">
            <a:extLst>
              <a:ext uri="{FF2B5EF4-FFF2-40B4-BE49-F238E27FC236}">
                <a16:creationId xmlns:a16="http://schemas.microsoft.com/office/drawing/2014/main" id="{7E13C309-7AA7-CD4B-9C53-B15BEF6406E7}"/>
              </a:ext>
            </a:extLst>
          </p:cNvPr>
          <p:cNvSpPr>
            <a:spLocks noGrp="1" noChangeArrowheads="1"/>
          </p:cNvSpPr>
          <p:nvPr>
            <p:ph type="body" sz="quarter" idx="15"/>
          </p:nvPr>
        </p:nvSpPr>
        <p:spPr bwMode="auto">
          <a:xfrm>
            <a:off x="2156181" y="16176372"/>
            <a:ext cx="6096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Objectives</a:t>
            </a:r>
          </a:p>
        </p:txBody>
      </p:sp>
      <p:sp>
        <p:nvSpPr>
          <p:cNvPr id="4109" name="Text Placeholder 7">
            <a:extLst>
              <a:ext uri="{FF2B5EF4-FFF2-40B4-BE49-F238E27FC236}">
                <a16:creationId xmlns:a16="http://schemas.microsoft.com/office/drawing/2014/main" id="{59594A07-2436-5948-9EBC-F35B27E4C8F6}"/>
              </a:ext>
            </a:extLst>
          </p:cNvPr>
          <p:cNvSpPr>
            <a:spLocks noGrp="1" noChangeArrowheads="1"/>
          </p:cNvSpPr>
          <p:nvPr>
            <p:ph type="body" sz="quarter" idx="16"/>
          </p:nvPr>
        </p:nvSpPr>
        <p:spPr bwMode="auto">
          <a:xfrm>
            <a:off x="27656986" y="17994800"/>
            <a:ext cx="7239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Recommendations</a:t>
            </a:r>
          </a:p>
        </p:txBody>
      </p:sp>
      <p:sp>
        <p:nvSpPr>
          <p:cNvPr id="4110" name="Text Placeholder 8">
            <a:extLst>
              <a:ext uri="{FF2B5EF4-FFF2-40B4-BE49-F238E27FC236}">
                <a16:creationId xmlns:a16="http://schemas.microsoft.com/office/drawing/2014/main" id="{8CCF9978-0C9E-AE42-BBE1-BA558E27CDF1}"/>
              </a:ext>
            </a:extLst>
          </p:cNvPr>
          <p:cNvSpPr>
            <a:spLocks noGrp="1" noChangeArrowheads="1"/>
          </p:cNvSpPr>
          <p:nvPr>
            <p:ph type="body" sz="quarter" idx="17"/>
          </p:nvPr>
        </p:nvSpPr>
        <p:spPr bwMode="auto">
          <a:xfrm>
            <a:off x="927456" y="7102632"/>
            <a:ext cx="8553450" cy="72715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Char char="•"/>
            </a:pPr>
            <a:r>
              <a:rPr lang="en-US" dirty="0">
                <a:effectLst/>
                <a:latin typeface="Arial" panose="020B0604020202020204" pitchFamily="34" charset="0"/>
                <a:ea typeface="Calibri" panose="020F0502020204030204" pitchFamily="34" charset="0"/>
              </a:rPr>
              <a:t>Agricultural workers, including sugarcane workers in Guatemala, are at high risk for heat related illness and other health effects due to heavy labor in the heat, which are likely to be exacerbated by globally warming temperatures resulting from climate change.</a:t>
            </a:r>
          </a:p>
          <a:p>
            <a:pPr marL="457200" indent="-457200">
              <a:buFont typeface="Arial" panose="020B0604020202020204" pitchFamily="34" charset="0"/>
              <a:buChar char="•"/>
            </a:pPr>
            <a:endParaRPr lang="en-US" dirty="0">
              <a:effectLst/>
              <a:latin typeface="Arial" panose="020B0604020202020204" pitchFamily="34" charset="0"/>
              <a:ea typeface="Calibri" panose="020F0502020204030204" pitchFamily="34" charset="0"/>
            </a:endParaRPr>
          </a:p>
          <a:p>
            <a:pPr marL="457200" indent="-457200">
              <a:buFont typeface="Arial" panose="020B0604020202020204" pitchFamily="34" charset="0"/>
              <a:buChar char="•"/>
            </a:pPr>
            <a:r>
              <a:rPr lang="en-US" dirty="0">
                <a:effectLst/>
                <a:latin typeface="Arial" panose="020B0604020202020204" pitchFamily="34" charset="0"/>
                <a:ea typeface="Calibri" panose="020F0502020204030204" pitchFamily="34" charset="0"/>
              </a:rPr>
              <a:t> </a:t>
            </a:r>
            <a:r>
              <a:rPr lang="en-US" dirty="0">
                <a:effectLst/>
                <a:latin typeface="Arial" panose="020B0604020202020204" pitchFamily="34" charset="0"/>
                <a:ea typeface="Times New Roman" panose="02020603050405020304" pitchFamily="18" charset="0"/>
              </a:rPr>
              <a:t>Working strenuously above 35°C is associated with increased risk of heat stress. </a:t>
            </a:r>
          </a:p>
          <a:p>
            <a:endParaRPr lang="en-US" dirty="0"/>
          </a:p>
          <a:p>
            <a:pPr marL="457200" indent="-457200">
              <a:buFont typeface="Arial" panose="020B0604020202020204" pitchFamily="34" charset="0"/>
              <a:buChar char="•"/>
            </a:pPr>
            <a:r>
              <a:rPr lang="en-US" dirty="0">
                <a:effectLst/>
                <a:latin typeface="Arial" panose="020B0604020202020204" pitchFamily="34" charset="0"/>
                <a:ea typeface="Calibri" panose="020F0502020204030204" pitchFamily="34" charset="0"/>
              </a:rPr>
              <a:t>Occupational heat stress is believed to be common in this worker population but has rarely been measured objectively, such as through core body temperature (Tc). A Tc &gt;38°C</a:t>
            </a:r>
            <a:r>
              <a:rPr lang="en-US" dirty="0">
                <a:effectLst/>
              </a:rPr>
              <a:t>  </a:t>
            </a:r>
            <a:r>
              <a:rPr lang="en-US" dirty="0"/>
              <a:t>indicates heat stress. </a:t>
            </a: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
        <p:nvSpPr>
          <p:cNvPr id="4111" name="Text Placeholder 9">
            <a:extLst>
              <a:ext uri="{FF2B5EF4-FFF2-40B4-BE49-F238E27FC236}">
                <a16:creationId xmlns:a16="http://schemas.microsoft.com/office/drawing/2014/main" id="{71D3A2A2-D226-9A4A-B158-9A4552D01E5F}"/>
              </a:ext>
            </a:extLst>
          </p:cNvPr>
          <p:cNvSpPr>
            <a:spLocks noGrp="1" noChangeArrowheads="1"/>
          </p:cNvSpPr>
          <p:nvPr>
            <p:ph type="body" sz="quarter" idx="19"/>
          </p:nvPr>
        </p:nvSpPr>
        <p:spPr bwMode="auto">
          <a:xfrm>
            <a:off x="11687716" y="7103173"/>
            <a:ext cx="10586284" cy="3652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Char char="•"/>
            </a:pPr>
            <a:r>
              <a:rPr lang="en-US" sz="3000" dirty="0">
                <a:effectLst/>
                <a:latin typeface="Arial" panose="020B0604020202020204" pitchFamily="34" charset="0"/>
                <a:ea typeface="Calibri" panose="020F0502020204030204" pitchFamily="34" charset="0"/>
              </a:rPr>
              <a:t>Data were collected from 41 workers over six days </a:t>
            </a:r>
          </a:p>
          <a:p>
            <a:r>
              <a:rPr lang="en-US" sz="3000" dirty="0">
                <a:effectLst/>
                <a:latin typeface="Arial" panose="020B0604020202020204" pitchFamily="34" charset="0"/>
                <a:ea typeface="Calibri" panose="020F0502020204030204" pitchFamily="34" charset="0"/>
              </a:rPr>
              <a:t>during the sugarcane harvest in Guatemala: </a:t>
            </a:r>
          </a:p>
          <a:p>
            <a:pPr marL="984486" lvl="1" indent="-514350" defTabSz="1488911">
              <a:buFont typeface="+mj-lt"/>
              <a:buAutoNum type="arabicPeriod"/>
            </a:pPr>
            <a:r>
              <a:rPr lang="en-US" sz="3000" b="1" dirty="0">
                <a:latin typeface="Arial" panose="020B0604020202020204" pitchFamily="34" charset="0"/>
                <a:ea typeface="Calibri" panose="020F0502020204030204" pitchFamily="34" charset="0"/>
              </a:rPr>
              <a:t>H</a:t>
            </a:r>
            <a:r>
              <a:rPr lang="en-US" sz="3000" b="1" dirty="0">
                <a:effectLst/>
                <a:latin typeface="Arial" panose="020B0604020202020204" pitchFamily="34" charset="0"/>
                <a:ea typeface="Calibri" panose="020F0502020204030204" pitchFamily="34" charset="0"/>
              </a:rPr>
              <a:t>eat exposure </a:t>
            </a:r>
            <a:r>
              <a:rPr lang="en-US" sz="3000" dirty="0">
                <a:effectLst/>
                <a:latin typeface="Arial" panose="020B0604020202020204" pitchFamily="34" charset="0"/>
                <a:ea typeface="Calibri" panose="020F0502020204030204" pitchFamily="34" charset="0"/>
              </a:rPr>
              <a:t>during work shift: ambient temperature</a:t>
            </a:r>
          </a:p>
          <a:p>
            <a:pPr marL="470136" lvl="1" defTabSz="1488911"/>
            <a:r>
              <a:rPr lang="en-US" dirty="0">
                <a:latin typeface="Arial" panose="020B0604020202020204" pitchFamily="34" charset="0"/>
                <a:ea typeface="Calibri" panose="020F0502020204030204" pitchFamily="34" charset="0"/>
              </a:rPr>
              <a:t>     and </a:t>
            </a:r>
            <a:r>
              <a:rPr lang="en-US" sz="3000" dirty="0">
                <a:effectLst/>
                <a:latin typeface="Arial" panose="020B0604020202020204" pitchFamily="34" charset="0"/>
                <a:ea typeface="Calibri" panose="020F0502020204030204" pitchFamily="34" charset="0"/>
              </a:rPr>
              <a:t>humidity using Hygrochron</a:t>
            </a:r>
            <a:r>
              <a:rPr lang="en-US" sz="3000" baseline="30000" dirty="0">
                <a:effectLst/>
                <a:latin typeface="Arial" panose="020B0604020202020204" pitchFamily="34" charset="0"/>
                <a:ea typeface="Calibri" panose="020F0502020204030204" pitchFamily="34" charset="0"/>
              </a:rPr>
              <a:t>TM</a:t>
            </a:r>
            <a:r>
              <a:rPr lang="en-US" sz="3000" dirty="0">
                <a:effectLst/>
                <a:latin typeface="Arial" panose="020B0604020202020204" pitchFamily="34" charset="0"/>
                <a:ea typeface="Calibri" panose="020F0502020204030204" pitchFamily="34" charset="0"/>
              </a:rPr>
              <a:t> iButtons (Fig 1) </a:t>
            </a:r>
          </a:p>
          <a:p>
            <a:pPr marL="984486" lvl="1" indent="-514350" defTabSz="1488911">
              <a:buFont typeface="+mj-lt"/>
              <a:buAutoNum type="arabicPeriod" startAt="2"/>
            </a:pPr>
            <a:r>
              <a:rPr lang="en-US" b="1" dirty="0">
                <a:latin typeface="Arial" panose="020B0604020202020204" pitchFamily="34" charset="0"/>
                <a:ea typeface="Calibri" panose="020F0502020204030204" pitchFamily="34" charset="0"/>
              </a:rPr>
              <a:t>C</a:t>
            </a:r>
            <a:r>
              <a:rPr lang="en-US" sz="3000" b="1" dirty="0">
                <a:effectLst/>
                <a:latin typeface="Arial" panose="020B0604020202020204" pitchFamily="34" charset="0"/>
                <a:ea typeface="Calibri" panose="020F0502020204030204" pitchFamily="34" charset="0"/>
              </a:rPr>
              <a:t>ore body temperature (Tc) </a:t>
            </a:r>
            <a:r>
              <a:rPr lang="en-US" sz="3000" dirty="0">
                <a:latin typeface="Arial" panose="020B0604020202020204" pitchFamily="34" charset="0"/>
                <a:ea typeface="Calibri" panose="020F0502020204030204" pitchFamily="34" charset="0"/>
              </a:rPr>
              <a:t>using pill-sized ingestible capsules (Bodycap e-Celsius Performance®) </a:t>
            </a:r>
            <a:r>
              <a:rPr lang="en-US" sz="3000" dirty="0">
                <a:effectLst/>
                <a:latin typeface="Arial" panose="020B0604020202020204" pitchFamily="34" charset="0"/>
                <a:ea typeface="Calibri" panose="020F0502020204030204" pitchFamily="34" charset="0"/>
              </a:rPr>
              <a:t>(Fig 2)</a:t>
            </a:r>
          </a:p>
        </p:txBody>
      </p:sp>
      <p:sp>
        <p:nvSpPr>
          <p:cNvPr id="4112" name="Text Placeholder 10">
            <a:extLst>
              <a:ext uri="{FF2B5EF4-FFF2-40B4-BE49-F238E27FC236}">
                <a16:creationId xmlns:a16="http://schemas.microsoft.com/office/drawing/2014/main" id="{09C50AA1-1B7C-7049-BEB8-41401B34B7E6}"/>
              </a:ext>
            </a:extLst>
          </p:cNvPr>
          <p:cNvSpPr>
            <a:spLocks noGrp="1" noChangeArrowheads="1"/>
          </p:cNvSpPr>
          <p:nvPr>
            <p:ph type="body" sz="quarter" idx="20"/>
          </p:nvPr>
        </p:nvSpPr>
        <p:spPr bwMode="auto">
          <a:xfrm>
            <a:off x="25603200" y="6767235"/>
            <a:ext cx="10045344" cy="304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Char char="•"/>
            </a:pPr>
            <a:r>
              <a:rPr lang="en-US" dirty="0">
                <a:effectLst/>
                <a:latin typeface="Arial" panose="020B0604020202020204" pitchFamily="34" charset="0"/>
                <a:ea typeface="Calibri" panose="020F0502020204030204" pitchFamily="34" charset="0"/>
              </a:rPr>
              <a:t>High proportion of workers with heat stress (41% overall, </a:t>
            </a:r>
            <a:r>
              <a:rPr lang="en-US" dirty="0">
                <a:effectLst/>
                <a:latin typeface="Arial" panose="020B0604020202020204" pitchFamily="34" charset="0"/>
                <a:ea typeface="Times New Roman" panose="02020603050405020304" pitchFamily="18" charset="0"/>
              </a:rPr>
              <a:t>Table 1), especially on hotter, more humid days (Study Days 3 &amp; 4).</a:t>
            </a:r>
            <a:endParaRPr lang="en-US" dirty="0">
              <a:effectLst/>
              <a:latin typeface="Arial" panose="020B0604020202020204" pitchFamily="34" charset="0"/>
              <a:ea typeface="Calibri" panose="020F0502020204030204" pitchFamily="34" charset="0"/>
            </a:endParaRPr>
          </a:p>
          <a:p>
            <a:pPr marL="457200" indent="-457200">
              <a:buFont typeface="Arial" panose="020B0604020202020204" pitchFamily="34" charset="0"/>
              <a:buChar char="•"/>
            </a:pPr>
            <a:r>
              <a:rPr lang="en-US" dirty="0">
                <a:effectLst/>
                <a:latin typeface="Arial" panose="020B0604020202020204" pitchFamily="34" charset="0"/>
                <a:ea typeface="Calibri" panose="020F0502020204030204" pitchFamily="34" charset="0"/>
              </a:rPr>
              <a:t>Workers’ Tc increased on average across the workday and did not appear to recover following scheduled rest breaks (Fig 5). </a:t>
            </a:r>
          </a:p>
          <a:p>
            <a:pPr marL="457200" indent="-457200">
              <a:buFont typeface="Arial" panose="020B0604020202020204" pitchFamily="34" charset="0"/>
              <a:buChar char="•"/>
            </a:pPr>
            <a:r>
              <a:rPr lang="en-US" dirty="0">
                <a:effectLst/>
                <a:latin typeface="Arial" panose="020B0604020202020204" pitchFamily="34" charset="0"/>
                <a:ea typeface="Calibri" panose="020F0502020204030204" pitchFamily="34" charset="0"/>
              </a:rPr>
              <a:t>Over course of workday, Tc continued to rise even after ambient temperature began to fall in the late afternoon and humidity began increasing (Fig 3 &amp; 4). </a:t>
            </a:r>
            <a:endParaRPr lang="en-US" altLang="en-US" dirty="0">
              <a:latin typeface="Arial" panose="020B0604020202020204" pitchFamily="34" charset="0"/>
              <a:cs typeface="Arial" panose="020B0604020202020204" pitchFamily="34" charset="0"/>
            </a:endParaRPr>
          </a:p>
        </p:txBody>
      </p:sp>
      <p:sp>
        <p:nvSpPr>
          <p:cNvPr id="4113" name="Text Placeholder 11">
            <a:extLst>
              <a:ext uri="{FF2B5EF4-FFF2-40B4-BE49-F238E27FC236}">
                <a16:creationId xmlns:a16="http://schemas.microsoft.com/office/drawing/2014/main" id="{D7EDAB3E-85B5-9145-9607-F6BDA510363A}"/>
              </a:ext>
            </a:extLst>
          </p:cNvPr>
          <p:cNvSpPr>
            <a:spLocks noGrp="1" noChangeArrowheads="1"/>
          </p:cNvSpPr>
          <p:nvPr>
            <p:ph type="body" sz="quarter" idx="21"/>
          </p:nvPr>
        </p:nvSpPr>
        <p:spPr bwMode="auto">
          <a:xfrm>
            <a:off x="25603200" y="19232093"/>
            <a:ext cx="10655479" cy="3090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Char char="•"/>
            </a:pPr>
            <a:r>
              <a:rPr lang="en-US" altLang="en-US" dirty="0">
                <a:latin typeface="Arial" panose="020B0604020202020204" pitchFamily="34" charset="0"/>
                <a:cs typeface="Arial" panose="020B0604020202020204" pitchFamily="34" charset="0"/>
              </a:rPr>
              <a:t>Examine course of heat exposure &amp; effect during off-work hours / post-shift recovery period when workers are home in their community.</a:t>
            </a:r>
            <a:r>
              <a:rPr lang="en-US" dirty="0">
                <a:latin typeface="Arial" panose="020B0604020202020204" pitchFamily="34" charset="0"/>
                <a:ea typeface="Calibri" panose="020F0502020204030204" pitchFamily="34" charset="0"/>
              </a:rPr>
              <a:t> Assess </a:t>
            </a:r>
            <a:r>
              <a:rPr lang="en-US" dirty="0">
                <a:effectLst/>
                <a:latin typeface="Arial" panose="020B0604020202020204" pitchFamily="34" charset="0"/>
                <a:ea typeface="Calibri" panose="020F0502020204030204" pitchFamily="34" charset="0"/>
              </a:rPr>
              <a:t>correlation between iButton data and Tc.</a:t>
            </a:r>
            <a:endParaRPr lang="en-US" alt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dirty="0">
                <a:latin typeface="Arial" panose="020B0604020202020204" pitchFamily="34" charset="0"/>
                <a:cs typeface="Arial" panose="020B0604020202020204" pitchFamily="34" charset="0"/>
              </a:rPr>
              <a:t>Evaluate associations with health outcomes.</a:t>
            </a:r>
            <a:endParaRPr lang="en-US" dirty="0">
              <a:effectLst/>
              <a:latin typeface="Arial" panose="020B0604020202020204" pitchFamily="34" charset="0"/>
              <a:ea typeface="Calibri" panose="020F0502020204030204" pitchFamily="34" charset="0"/>
            </a:endParaRPr>
          </a:p>
          <a:p>
            <a:pPr marL="457200" indent="-4572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Conduct </a:t>
            </a:r>
            <a:r>
              <a:rPr lang="en-US" dirty="0">
                <a:effectLst/>
                <a:latin typeface="Arial" panose="020B0604020202020204" pitchFamily="34" charset="0"/>
                <a:ea typeface="Calibri" panose="020F0502020204030204" pitchFamily="34" charset="0"/>
                <a:cs typeface="Times New Roman" panose="02020603050405020304" pitchFamily="18" charset="0"/>
              </a:rPr>
              <a:t>longitudinal studies to </a:t>
            </a:r>
            <a:r>
              <a:rPr lang="en-US" dirty="0">
                <a:latin typeface="Arial" panose="020B0604020202020204" pitchFamily="34" charset="0"/>
                <a:ea typeface="Calibri" panose="020F0502020204030204" pitchFamily="34" charset="0"/>
                <a:cs typeface="Times New Roman" panose="02020603050405020304" pitchFamily="18" charset="0"/>
              </a:rPr>
              <a:t>understand cumulative effects of daily heat stress + exertion over long term. </a:t>
            </a:r>
            <a:endParaRPr lang="en-US" altLang="en-US" dirty="0">
              <a:latin typeface="Arial" panose="020B0604020202020204" pitchFamily="34" charset="0"/>
              <a:cs typeface="Arial" panose="020B0604020202020204" pitchFamily="34" charset="0"/>
            </a:endParaRPr>
          </a:p>
        </p:txBody>
      </p:sp>
      <p:sp>
        <p:nvSpPr>
          <p:cNvPr id="4114" name="Text Placeholder 12">
            <a:extLst>
              <a:ext uri="{FF2B5EF4-FFF2-40B4-BE49-F238E27FC236}">
                <a16:creationId xmlns:a16="http://schemas.microsoft.com/office/drawing/2014/main" id="{7D0BFBC4-2CBF-614F-9AF8-D81640E6F9FE}"/>
              </a:ext>
            </a:extLst>
          </p:cNvPr>
          <p:cNvSpPr>
            <a:spLocks noGrp="1" noChangeArrowheads="1"/>
          </p:cNvSpPr>
          <p:nvPr>
            <p:ph type="body" sz="quarter" idx="22"/>
          </p:nvPr>
        </p:nvSpPr>
        <p:spPr bwMode="auto">
          <a:xfrm>
            <a:off x="1060012" y="17599811"/>
            <a:ext cx="8553450" cy="45854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Char char="•"/>
            </a:pPr>
            <a:r>
              <a:rPr lang="en-US" dirty="0">
                <a:effectLst/>
                <a:latin typeface="Arial" panose="020B0604020202020204" pitchFamily="34" charset="0"/>
                <a:ea typeface="Calibri" panose="020F0502020204030204" pitchFamily="34" charset="0"/>
              </a:rPr>
              <a:t>The primary objective is to characterize occupational heat exposure and effect (Tc), among a group of Guatemalan sugarcane workers. </a:t>
            </a:r>
          </a:p>
          <a:p>
            <a:pPr marL="457200" indent="-457200">
              <a:buFont typeface="Arial" panose="020B0604020202020204" pitchFamily="34" charset="0"/>
              <a:buChar char="•"/>
            </a:pPr>
            <a:endParaRPr lang="en-US" dirty="0">
              <a:effectLst/>
              <a:latin typeface="Arial" panose="020B0604020202020204" pitchFamily="34" charset="0"/>
              <a:ea typeface="Calibri" panose="020F0502020204030204" pitchFamily="34" charset="0"/>
            </a:endParaRPr>
          </a:p>
          <a:p>
            <a:pPr marL="457200" indent="-4572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W</a:t>
            </a:r>
            <a:r>
              <a:rPr lang="en-US" dirty="0">
                <a:effectLst/>
                <a:latin typeface="Arial" panose="020B0604020202020204" pitchFamily="34" charset="0"/>
                <a:ea typeface="Calibri" panose="020F0502020204030204" pitchFamily="34" charset="0"/>
                <a:cs typeface="Times New Roman" panose="02020603050405020304" pitchFamily="18" charset="0"/>
              </a:rPr>
              <a:t>e conducted exploratory analyses to determine the efficacy of recovery periods (i.e., shift breaks).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8B526724-9496-4D79-DBE6-DDE936CB0E1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7331703" y="16854340"/>
            <a:ext cx="7361040" cy="5509349"/>
          </a:xfrm>
          <a:prstGeom prst="rect">
            <a:avLst/>
          </a:prstGeom>
          <a:noFill/>
          <a:ln>
            <a:solidFill>
              <a:schemeClr val="tx1"/>
            </a:solidFill>
          </a:ln>
        </p:spPr>
      </p:pic>
      <p:graphicFrame>
        <p:nvGraphicFramePr>
          <p:cNvPr id="32" name="Table 31">
            <a:extLst>
              <a:ext uri="{FF2B5EF4-FFF2-40B4-BE49-F238E27FC236}">
                <a16:creationId xmlns:a16="http://schemas.microsoft.com/office/drawing/2014/main" id="{0C4A2CD0-9205-17A3-4F69-EB52B6119C32}"/>
              </a:ext>
            </a:extLst>
          </p:cNvPr>
          <p:cNvGraphicFramePr>
            <a:graphicFrameLocks noGrp="1"/>
          </p:cNvGraphicFramePr>
          <p:nvPr/>
        </p:nvGraphicFramePr>
        <p:xfrm>
          <a:off x="26999761" y="12013604"/>
          <a:ext cx="8553450" cy="5748631"/>
        </p:xfrm>
        <a:graphic>
          <a:graphicData uri="http://schemas.openxmlformats.org/drawingml/2006/table">
            <a:tbl>
              <a:tblPr firstRow="1" firstCol="1" bandRow="1">
                <a:tableStyleId>{5C22544A-7EE6-4342-B048-85BDC9FD1C3A}</a:tableStyleId>
              </a:tblPr>
              <a:tblGrid>
                <a:gridCol w="1189567">
                  <a:extLst>
                    <a:ext uri="{9D8B030D-6E8A-4147-A177-3AD203B41FA5}">
                      <a16:colId xmlns:a16="http://schemas.microsoft.com/office/drawing/2014/main" val="2386984934"/>
                    </a:ext>
                  </a:extLst>
                </a:gridCol>
                <a:gridCol w="439434">
                  <a:extLst>
                    <a:ext uri="{9D8B030D-6E8A-4147-A177-3AD203B41FA5}">
                      <a16:colId xmlns:a16="http://schemas.microsoft.com/office/drawing/2014/main" val="4076421878"/>
                    </a:ext>
                  </a:extLst>
                </a:gridCol>
                <a:gridCol w="1501233">
                  <a:extLst>
                    <a:ext uri="{9D8B030D-6E8A-4147-A177-3AD203B41FA5}">
                      <a16:colId xmlns:a16="http://schemas.microsoft.com/office/drawing/2014/main" val="2068906643"/>
                    </a:ext>
                  </a:extLst>
                </a:gridCol>
                <a:gridCol w="1961589">
                  <a:extLst>
                    <a:ext uri="{9D8B030D-6E8A-4147-A177-3AD203B41FA5}">
                      <a16:colId xmlns:a16="http://schemas.microsoft.com/office/drawing/2014/main" val="673691428"/>
                    </a:ext>
                  </a:extLst>
                </a:gridCol>
                <a:gridCol w="1961589">
                  <a:extLst>
                    <a:ext uri="{9D8B030D-6E8A-4147-A177-3AD203B41FA5}">
                      <a16:colId xmlns:a16="http://schemas.microsoft.com/office/drawing/2014/main" val="3127155900"/>
                    </a:ext>
                  </a:extLst>
                </a:gridCol>
                <a:gridCol w="1500038">
                  <a:extLst>
                    <a:ext uri="{9D8B030D-6E8A-4147-A177-3AD203B41FA5}">
                      <a16:colId xmlns:a16="http://schemas.microsoft.com/office/drawing/2014/main" val="2427080059"/>
                    </a:ext>
                  </a:extLst>
                </a:gridCol>
              </a:tblGrid>
              <a:tr h="1423002">
                <a:tc>
                  <a:txBody>
                    <a:bodyPr/>
                    <a:lstStyle/>
                    <a:p>
                      <a:pPr marL="0" marR="0" algn="ctr">
                        <a:spcBef>
                          <a:spcPts val="0"/>
                        </a:spcBef>
                        <a:spcAft>
                          <a:spcPts val="0"/>
                        </a:spcAft>
                      </a:pPr>
                      <a:r>
                        <a:rPr lang="en-US" sz="2000" dirty="0">
                          <a:effectLst/>
                        </a:rPr>
                        <a:t>Study Day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iButton Temp mean (SD) max (C)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iButton RH mean (SD) max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T</a:t>
                      </a:r>
                      <a:r>
                        <a:rPr lang="en-US" sz="2000" baseline="0" dirty="0">
                          <a:effectLst/>
                        </a:rPr>
                        <a:t>c</a:t>
                      </a:r>
                      <a:r>
                        <a:rPr lang="en-US" sz="2000" dirty="0">
                          <a:effectLst/>
                        </a:rPr>
                        <a:t> mean (SD) max (C)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Exceeded </a:t>
                      </a:r>
                    </a:p>
                    <a:p>
                      <a:pPr marL="0" marR="0" algn="ctr">
                        <a:spcBef>
                          <a:spcPts val="0"/>
                        </a:spcBef>
                        <a:spcAft>
                          <a:spcPts val="0"/>
                        </a:spcAft>
                      </a:pPr>
                      <a:r>
                        <a:rPr lang="en-US" sz="2000" dirty="0">
                          <a:effectLst/>
                        </a:rPr>
                        <a:t>38 T</a:t>
                      </a:r>
                      <a:r>
                        <a:rPr lang="en-US" sz="2000" baseline="-25000" dirty="0">
                          <a:effectLst/>
                        </a:rPr>
                        <a:t>c</a:t>
                      </a:r>
                      <a:r>
                        <a:rPr lang="en-US" sz="2000" dirty="0">
                          <a:effectLst/>
                        </a:rPr>
                        <a:t>* </a:t>
                      </a:r>
                      <a:endParaRPr lang="en-US" sz="3200" dirty="0">
                        <a:effectLst/>
                      </a:endParaRPr>
                    </a:p>
                    <a:p>
                      <a:pPr marL="0" marR="0" algn="ctr">
                        <a:spcBef>
                          <a:spcPts val="0"/>
                        </a:spcBef>
                        <a:spcAft>
                          <a:spcPts val="0"/>
                        </a:spcAft>
                      </a:pPr>
                      <a:r>
                        <a:rPr lang="en-US" sz="2000" dirty="0">
                          <a:effectLst/>
                        </a:rPr>
                        <a:t>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2745746237"/>
                  </a:ext>
                </a:extLst>
              </a:tr>
              <a:tr h="617947">
                <a:tc>
                  <a:txBody>
                    <a:bodyPr/>
                    <a:lstStyle/>
                    <a:p>
                      <a:pPr marL="0" marR="0">
                        <a:spcBef>
                          <a:spcPts val="0"/>
                        </a:spcBef>
                        <a:spcAft>
                          <a:spcPts val="0"/>
                        </a:spcAft>
                      </a:pPr>
                      <a:r>
                        <a:rPr lang="en-US" sz="20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31.6 (2.8) 37.6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59.9 (11.5) 93.2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37.20 (0.47) 38.62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a:solidFill>
                            <a:schemeClr val="bg1"/>
                          </a:solidFill>
                          <a:effectLst/>
                        </a:rPr>
                        <a:t>3 (50%)</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3078812603"/>
                  </a:ext>
                </a:extLst>
              </a:tr>
              <a:tr h="617947">
                <a:tc>
                  <a:txBody>
                    <a:bodyPr/>
                    <a:lstStyle/>
                    <a:p>
                      <a:pPr marL="0" marR="0">
                        <a:spcBef>
                          <a:spcPts val="0"/>
                        </a:spcBef>
                        <a:spcAft>
                          <a:spcPts val="0"/>
                        </a:spcAft>
                      </a:pPr>
                      <a:r>
                        <a:rPr lang="en-US" sz="2000">
                          <a:effectLst/>
                        </a:rPr>
                        <a:t>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30.7 (3.1) 37.1)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61.9 (9.6) 91.4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36.98 (0.54) 38.27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a:solidFill>
                            <a:schemeClr val="bg1"/>
                          </a:solidFill>
                          <a:effectLst/>
                        </a:rPr>
                        <a:t>1 (17%)</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467243820"/>
                  </a:ext>
                </a:extLst>
              </a:tr>
              <a:tr h="617947">
                <a:tc>
                  <a:txBody>
                    <a:bodyPr/>
                    <a:lstStyle/>
                    <a:p>
                      <a:pPr marL="0" marR="0">
                        <a:spcBef>
                          <a:spcPts val="0"/>
                        </a:spcBef>
                        <a:spcAft>
                          <a:spcPts val="0"/>
                        </a:spcAft>
                      </a:pPr>
                      <a:r>
                        <a:rPr lang="en-US" sz="2000">
                          <a:effectLst/>
                        </a:rPr>
                        <a:t>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31.6 (3.1) 41.6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0" dirty="0">
                          <a:effectLst/>
                        </a:rPr>
                        <a:t>62.3</a:t>
                      </a:r>
                      <a:r>
                        <a:rPr lang="en-US" sz="2000" dirty="0">
                          <a:effectLst/>
                        </a:rPr>
                        <a:t> (14.9) </a:t>
                      </a:r>
                      <a:r>
                        <a:rPr lang="en-US" sz="2000" b="1" dirty="0">
                          <a:effectLst/>
                        </a:rPr>
                        <a:t>100.8</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0" dirty="0">
                          <a:effectLst/>
                        </a:rPr>
                        <a:t>37.40</a:t>
                      </a:r>
                      <a:r>
                        <a:rPr lang="en-US" sz="2000" dirty="0">
                          <a:effectLst/>
                        </a:rPr>
                        <a:t> (0.54) 38.35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a:solidFill>
                            <a:schemeClr val="bg1"/>
                          </a:solidFill>
                          <a:effectLst/>
                        </a:rPr>
                        <a:t>4 (67%)</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2362278379"/>
                  </a:ext>
                </a:extLst>
              </a:tr>
              <a:tr h="617947">
                <a:tc>
                  <a:txBody>
                    <a:bodyPr/>
                    <a:lstStyle/>
                    <a:p>
                      <a:pPr marL="0" marR="0">
                        <a:spcBef>
                          <a:spcPts val="0"/>
                        </a:spcBef>
                        <a:spcAft>
                          <a:spcPts val="0"/>
                        </a:spcAft>
                      </a:pPr>
                      <a:r>
                        <a:rPr lang="en-US" sz="2000">
                          <a:effectLst/>
                        </a:rPr>
                        <a:t>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31.8 (3.8) </a:t>
                      </a:r>
                      <a:r>
                        <a:rPr lang="en-US" sz="2000" b="1" dirty="0">
                          <a:effectLst/>
                        </a:rPr>
                        <a:t>44.6</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50.7 (14.2) 95.2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0" dirty="0">
                          <a:effectLst/>
                        </a:rPr>
                        <a:t>37.40</a:t>
                      </a:r>
                      <a:r>
                        <a:rPr lang="en-US" sz="2000" dirty="0">
                          <a:effectLst/>
                        </a:rPr>
                        <a:t> (0.56) </a:t>
                      </a:r>
                      <a:r>
                        <a:rPr lang="en-US" sz="2000" b="1" dirty="0">
                          <a:effectLst/>
                        </a:rPr>
                        <a:t>38.86</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a:solidFill>
                            <a:schemeClr val="bg1"/>
                          </a:solidFill>
                          <a:effectLst/>
                        </a:rPr>
                        <a:t>5 (56%)</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28285069"/>
                  </a:ext>
                </a:extLst>
              </a:tr>
              <a:tr h="617947">
                <a:tc>
                  <a:txBody>
                    <a:bodyPr/>
                    <a:lstStyle/>
                    <a:p>
                      <a:pPr marL="0" marR="0">
                        <a:spcBef>
                          <a:spcPts val="0"/>
                        </a:spcBef>
                        <a:spcAft>
                          <a:spcPts val="0"/>
                        </a:spcAft>
                      </a:pPr>
                      <a:r>
                        <a:rPr lang="en-US" sz="2000">
                          <a:effectLst/>
                        </a:rPr>
                        <a:t>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31.6 (3.5) 37.1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54.2 (13.6) 86.1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37.13 (0.40) 38.14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a:solidFill>
                            <a:schemeClr val="bg1"/>
                          </a:solidFill>
                          <a:effectLst/>
                        </a:rPr>
                        <a:t>1 (17%)</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781423351"/>
                  </a:ext>
                </a:extLst>
              </a:tr>
              <a:tr h="617947">
                <a:tc>
                  <a:txBody>
                    <a:bodyPr/>
                    <a:lstStyle/>
                    <a:p>
                      <a:pPr marL="0" marR="0">
                        <a:spcBef>
                          <a:spcPts val="0"/>
                        </a:spcBef>
                        <a:spcAft>
                          <a:spcPts val="0"/>
                        </a:spcAft>
                      </a:pPr>
                      <a:r>
                        <a:rPr lang="en-US" sz="2000">
                          <a:effectLst/>
                        </a:rPr>
                        <a:t>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0" dirty="0">
                          <a:effectLst/>
                        </a:rPr>
                        <a:t>32.1</a:t>
                      </a:r>
                      <a:r>
                        <a:rPr lang="en-US" sz="2000" dirty="0">
                          <a:effectLst/>
                        </a:rPr>
                        <a:t> (3.6) 40.1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57.8 (11.3) 92.6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37.14 (0.53) 38.52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a:solidFill>
                            <a:schemeClr val="bg1"/>
                          </a:solidFill>
                          <a:effectLst/>
                        </a:rPr>
                        <a:t>3 (38%)</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3644602837"/>
                  </a:ext>
                </a:extLst>
              </a:tr>
              <a:tr h="617947">
                <a:tc>
                  <a:txBody>
                    <a:bodyPr/>
                    <a:lstStyle/>
                    <a:p>
                      <a:pPr marL="0" marR="0">
                        <a:spcBef>
                          <a:spcPts val="0"/>
                        </a:spcBef>
                        <a:spcAft>
                          <a:spcPts val="0"/>
                        </a:spcAft>
                      </a:pPr>
                      <a:r>
                        <a:rPr lang="en-US" sz="2000" b="1" dirty="0">
                          <a:effectLst/>
                        </a:rPr>
                        <a:t>Overall</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a:effectLst/>
                        </a:rPr>
                        <a:t>41</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a:effectLst/>
                        </a:rPr>
                        <a:t>31.6 (3.4) 44.6</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a:effectLst/>
                        </a:rPr>
                        <a:t>57.3 (13.5) 100.8</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a:effectLst/>
                        </a:rPr>
                        <a:t>37.21 (0.53) 38.86</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1" dirty="0">
                          <a:solidFill>
                            <a:schemeClr val="bg1"/>
                          </a:solidFill>
                          <a:effectLst/>
                        </a:rPr>
                        <a:t>17 (41%)</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2219485379"/>
                  </a:ext>
                </a:extLst>
              </a:tr>
            </a:tbl>
          </a:graphicData>
        </a:graphic>
      </p:graphicFrame>
      <p:pic>
        <p:nvPicPr>
          <p:cNvPr id="34" name="Picture 33" descr="The SGPlot Procedure">
            <a:extLst>
              <a:ext uri="{FF2B5EF4-FFF2-40B4-BE49-F238E27FC236}">
                <a16:creationId xmlns:a16="http://schemas.microsoft.com/office/drawing/2014/main" id="{B45DD7EB-1246-AA99-6B8E-2D3EC023C2AC}"/>
              </a:ext>
            </a:extLst>
          </p:cNvPr>
          <p:cNvPicPr>
            <a:picLocks noChangeAspect="1"/>
          </p:cNvPicPr>
          <p:nvPr/>
        </p:nvPicPr>
        <p:blipFill rotWithShape="1">
          <a:blip r:embed="rId3">
            <a:extLst>
              <a:ext uri="{28A0092B-C50C-407E-A947-70E740481C1C}">
                <a14:useLocalDpi xmlns:a14="http://schemas.microsoft.com/office/drawing/2010/main" val="0"/>
              </a:ext>
            </a:extLst>
          </a:blip>
          <a:srcRect t="6194"/>
          <a:stretch/>
        </p:blipFill>
        <p:spPr bwMode="auto">
          <a:xfrm>
            <a:off x="11265408" y="11640312"/>
            <a:ext cx="6519672" cy="4584010"/>
          </a:xfrm>
          <a:prstGeom prst="rect">
            <a:avLst/>
          </a:prstGeom>
          <a:noFill/>
          <a:ln>
            <a:solidFill>
              <a:schemeClr val="tx1"/>
            </a:solidFill>
          </a:ln>
          <a:extLst>
            <a:ext uri="{53640926-AAD7-44D8-BBD7-CCE9431645EC}">
              <a14:shadowObscured xmlns:a14="http://schemas.microsoft.com/office/drawing/2010/main"/>
            </a:ext>
          </a:extLst>
        </p:spPr>
      </p:pic>
      <p:pic>
        <p:nvPicPr>
          <p:cNvPr id="35" name="Picture 34" descr="Chart, line chart, histogram&#10;&#10;Description automatically generated">
            <a:extLst>
              <a:ext uri="{FF2B5EF4-FFF2-40B4-BE49-F238E27FC236}">
                <a16:creationId xmlns:a16="http://schemas.microsoft.com/office/drawing/2014/main" id="{AA960C78-4916-1021-A06D-EF15027C29AC}"/>
              </a:ext>
            </a:extLst>
          </p:cNvPr>
          <p:cNvPicPr>
            <a:picLocks noChangeAspect="1"/>
          </p:cNvPicPr>
          <p:nvPr/>
        </p:nvPicPr>
        <p:blipFill rotWithShape="1">
          <a:blip r:embed="rId4">
            <a:extLst>
              <a:ext uri="{28A0092B-C50C-407E-A947-70E740481C1C}">
                <a14:useLocalDpi xmlns:a14="http://schemas.microsoft.com/office/drawing/2010/main" val="0"/>
              </a:ext>
            </a:extLst>
          </a:blip>
          <a:srcRect t="6187"/>
          <a:stretch/>
        </p:blipFill>
        <p:spPr bwMode="auto">
          <a:xfrm>
            <a:off x="18047587" y="11632409"/>
            <a:ext cx="6524500" cy="4590288"/>
          </a:xfrm>
          <a:prstGeom prst="rect">
            <a:avLst/>
          </a:prstGeom>
          <a:noFill/>
          <a:ln>
            <a:solidFill>
              <a:schemeClr val="tx1"/>
            </a:solidFill>
          </a:ln>
          <a:extLst>
            <a:ext uri="{53640926-AAD7-44D8-BBD7-CCE9431645EC}">
              <a14:shadowObscured xmlns:a14="http://schemas.microsoft.com/office/drawing/2010/main"/>
            </a:ext>
          </a:extLst>
        </p:spPr>
      </p:pic>
      <p:pic>
        <p:nvPicPr>
          <p:cNvPr id="36" name="Picture 35" descr="A picture containing cloth&#10;&#10;Description automatically generated">
            <a:extLst>
              <a:ext uri="{FF2B5EF4-FFF2-40B4-BE49-F238E27FC236}">
                <a16:creationId xmlns:a16="http://schemas.microsoft.com/office/drawing/2014/main" id="{AA4AAEBA-E25D-4534-BBB3-DA4C89D32AF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21975186" y="8256196"/>
            <a:ext cx="2659117" cy="1994813"/>
          </a:xfrm>
          <a:prstGeom prst="rect">
            <a:avLst/>
          </a:prstGeom>
        </p:spPr>
      </p:pic>
      <p:pic>
        <p:nvPicPr>
          <p:cNvPr id="37" name="Picture 36">
            <a:extLst>
              <a:ext uri="{FF2B5EF4-FFF2-40B4-BE49-F238E27FC236}">
                <a16:creationId xmlns:a16="http://schemas.microsoft.com/office/drawing/2014/main" id="{38703E76-BD25-CE43-3131-1DC6EDFA008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336489" y="17236668"/>
            <a:ext cx="2814650" cy="4886232"/>
          </a:xfrm>
          <a:prstGeom prst="rect">
            <a:avLst/>
          </a:prstGeom>
          <a:ln>
            <a:solidFill>
              <a:schemeClr val="tx1"/>
            </a:solidFill>
          </a:ln>
        </p:spPr>
      </p:pic>
      <p:sp>
        <p:nvSpPr>
          <p:cNvPr id="38" name="TextBox 37">
            <a:extLst>
              <a:ext uri="{FF2B5EF4-FFF2-40B4-BE49-F238E27FC236}">
                <a16:creationId xmlns:a16="http://schemas.microsoft.com/office/drawing/2014/main" id="{D0772A4B-BADE-D694-ED9A-082971CC2A36}"/>
              </a:ext>
            </a:extLst>
          </p:cNvPr>
          <p:cNvSpPr txBox="1"/>
          <p:nvPr/>
        </p:nvSpPr>
        <p:spPr>
          <a:xfrm>
            <a:off x="22307338" y="6831256"/>
            <a:ext cx="1994813" cy="1015663"/>
          </a:xfrm>
          <a:prstGeom prst="rect">
            <a:avLst/>
          </a:prstGeom>
          <a:noFill/>
        </p:spPr>
        <p:txBody>
          <a:bodyPr wrap="square" rtlCol="0">
            <a:spAutoFit/>
          </a:bodyPr>
          <a:lstStyle/>
          <a:p>
            <a:r>
              <a:rPr lang="en-US" sz="2000" b="1" i="1" dirty="0"/>
              <a:t>Fig 1: iButton  </a:t>
            </a:r>
            <a:r>
              <a:rPr lang="en-US" sz="2000" i="1" dirty="0"/>
              <a:t>on worker’s uniform</a:t>
            </a:r>
          </a:p>
        </p:txBody>
      </p:sp>
      <p:sp>
        <p:nvSpPr>
          <p:cNvPr id="39" name="TextBox 38">
            <a:extLst>
              <a:ext uri="{FF2B5EF4-FFF2-40B4-BE49-F238E27FC236}">
                <a16:creationId xmlns:a16="http://schemas.microsoft.com/office/drawing/2014/main" id="{6E57E90B-FC72-CF18-30FF-F2DD9553DF50}"/>
              </a:ext>
            </a:extLst>
          </p:cNvPr>
          <p:cNvSpPr txBox="1"/>
          <p:nvPr/>
        </p:nvSpPr>
        <p:spPr>
          <a:xfrm>
            <a:off x="11278688" y="10792138"/>
            <a:ext cx="13441545" cy="707886"/>
          </a:xfrm>
          <a:prstGeom prst="rect">
            <a:avLst/>
          </a:prstGeom>
          <a:noFill/>
        </p:spPr>
        <p:txBody>
          <a:bodyPr wrap="square" rtlCol="0">
            <a:spAutoFit/>
          </a:bodyPr>
          <a:lstStyle/>
          <a:p>
            <a:r>
              <a:rPr lang="en-US" sz="2000" b="1" i="1" dirty="0"/>
              <a:t>Fig 3 &amp; 4: Ambient temperature (</a:t>
            </a:r>
            <a:r>
              <a:rPr lang="en-US" sz="2000" b="1" dirty="0">
                <a:effectLst/>
                <a:latin typeface="Arial" panose="020B0604020202020204" pitchFamily="34" charset="0"/>
                <a:ea typeface="Times New Roman" panose="02020603050405020304" pitchFamily="18" charset="0"/>
              </a:rPr>
              <a:t>°C</a:t>
            </a:r>
            <a:r>
              <a:rPr lang="en-US" sz="2000" b="1" i="1" dirty="0"/>
              <a:t>) and relative humidity (%) </a:t>
            </a:r>
            <a:r>
              <a:rPr lang="en-US" sz="2000" i="1" dirty="0"/>
              <a:t>across workday. </a:t>
            </a:r>
            <a:r>
              <a:rPr lang="en-US" sz="2000" i="1" dirty="0">
                <a:effectLst/>
                <a:latin typeface="Arial" panose="020B0604020202020204" pitchFamily="34" charset="0"/>
                <a:ea typeface="Calibri" panose="020F0502020204030204" pitchFamily="34" charset="0"/>
              </a:rPr>
              <a:t>Overlaying the observations is the LOESS estimated curve of central trend (solid line) with 95% confidence limits. Blue lines show range of observations.</a:t>
            </a:r>
            <a:endParaRPr lang="en-US" sz="2000" i="1" dirty="0"/>
          </a:p>
        </p:txBody>
      </p:sp>
      <p:sp>
        <p:nvSpPr>
          <p:cNvPr id="40" name="TextBox 39">
            <a:extLst>
              <a:ext uri="{FF2B5EF4-FFF2-40B4-BE49-F238E27FC236}">
                <a16:creationId xmlns:a16="http://schemas.microsoft.com/office/drawing/2014/main" id="{67DA53CB-1969-9DCF-9EEC-B3FB42465A9C}"/>
              </a:ext>
            </a:extLst>
          </p:cNvPr>
          <p:cNvSpPr txBox="1"/>
          <p:nvPr/>
        </p:nvSpPr>
        <p:spPr>
          <a:xfrm>
            <a:off x="14450365" y="17200242"/>
            <a:ext cx="2814650" cy="3785652"/>
          </a:xfrm>
          <a:prstGeom prst="rect">
            <a:avLst/>
          </a:prstGeom>
          <a:noFill/>
        </p:spPr>
        <p:txBody>
          <a:bodyPr wrap="square" rtlCol="0">
            <a:spAutoFit/>
          </a:bodyPr>
          <a:lstStyle/>
          <a:p>
            <a:r>
              <a:rPr lang="en-US" sz="2000" b="1" i="1" dirty="0">
                <a:effectLst/>
                <a:latin typeface="Arial" panose="020B0604020202020204" pitchFamily="34" charset="0"/>
                <a:ea typeface="Calibri" panose="020F0502020204030204" pitchFamily="34" charset="0"/>
              </a:rPr>
              <a:t>Fig 5. Time series of Tc</a:t>
            </a:r>
            <a:r>
              <a:rPr lang="en-US" sz="2000" i="1" dirty="0">
                <a:effectLst/>
                <a:latin typeface="Arial" panose="020B0604020202020204" pitchFamily="34" charset="0"/>
                <a:ea typeface="Calibri" panose="020F0502020204030204" pitchFamily="34" charset="0"/>
              </a:rPr>
              <a:t> </a:t>
            </a:r>
            <a:r>
              <a:rPr lang="en-US" sz="2000" b="1" i="1" dirty="0">
                <a:effectLst/>
                <a:latin typeface="Arial" panose="020B0604020202020204" pitchFamily="34" charset="0"/>
                <a:ea typeface="Calibri" panose="020F0502020204030204" pitchFamily="34" charset="0"/>
              </a:rPr>
              <a:t>across the workday </a:t>
            </a:r>
            <a:r>
              <a:rPr lang="en-US" sz="2000" i="1" dirty="0">
                <a:effectLst/>
                <a:latin typeface="Arial" panose="020B0604020202020204" pitchFamily="34" charset="0"/>
                <a:ea typeface="Calibri" panose="020F0502020204030204" pitchFamily="34" charset="0"/>
              </a:rPr>
              <a:t>with rest breaks and Tc=38 indicated. Overlaying the observations is the LOESS estimated curve of central trend (solid line) with 95% confidence limits. Blue lines show the range of observations.</a:t>
            </a:r>
            <a:endParaRPr lang="en-US" sz="2000" i="1" dirty="0"/>
          </a:p>
        </p:txBody>
      </p:sp>
      <p:sp>
        <p:nvSpPr>
          <p:cNvPr id="41" name="TextBox 40">
            <a:extLst>
              <a:ext uri="{FF2B5EF4-FFF2-40B4-BE49-F238E27FC236}">
                <a16:creationId xmlns:a16="http://schemas.microsoft.com/office/drawing/2014/main" id="{06D84625-261B-C51A-2CE3-7B3E2BE77E9E}"/>
              </a:ext>
            </a:extLst>
          </p:cNvPr>
          <p:cNvSpPr txBox="1"/>
          <p:nvPr/>
        </p:nvSpPr>
        <p:spPr>
          <a:xfrm>
            <a:off x="11276508" y="16528782"/>
            <a:ext cx="3234797" cy="707886"/>
          </a:xfrm>
          <a:prstGeom prst="rect">
            <a:avLst/>
          </a:prstGeom>
          <a:noFill/>
        </p:spPr>
        <p:txBody>
          <a:bodyPr wrap="square" rtlCol="0">
            <a:spAutoFit/>
          </a:bodyPr>
          <a:lstStyle/>
          <a:p>
            <a:r>
              <a:rPr lang="en-US" sz="2000" b="1" i="1" dirty="0"/>
              <a:t>Fig 2: Tc measurement</a:t>
            </a:r>
          </a:p>
          <a:p>
            <a:r>
              <a:rPr lang="en-US" sz="2000" b="1" i="1" dirty="0"/>
              <a:t>system</a:t>
            </a:r>
          </a:p>
        </p:txBody>
      </p:sp>
      <p:sp>
        <p:nvSpPr>
          <p:cNvPr id="42" name="TextBox 41">
            <a:extLst>
              <a:ext uri="{FF2B5EF4-FFF2-40B4-BE49-F238E27FC236}">
                <a16:creationId xmlns:a16="http://schemas.microsoft.com/office/drawing/2014/main" id="{C847B79E-E60C-63CB-E4B7-BCBC4A3B7825}"/>
              </a:ext>
            </a:extLst>
          </p:cNvPr>
          <p:cNvSpPr txBox="1"/>
          <p:nvPr/>
        </p:nvSpPr>
        <p:spPr>
          <a:xfrm>
            <a:off x="11511604" y="15751586"/>
            <a:ext cx="782587" cy="400110"/>
          </a:xfrm>
          <a:prstGeom prst="rect">
            <a:avLst/>
          </a:prstGeom>
          <a:noFill/>
        </p:spPr>
        <p:txBody>
          <a:bodyPr wrap="none" rtlCol="0">
            <a:spAutoFit/>
          </a:bodyPr>
          <a:lstStyle/>
          <a:p>
            <a:r>
              <a:rPr lang="en-US" sz="2000" b="1" dirty="0"/>
              <a:t>Fig 3</a:t>
            </a:r>
          </a:p>
        </p:txBody>
      </p:sp>
      <p:sp>
        <p:nvSpPr>
          <p:cNvPr id="43" name="TextBox 42">
            <a:extLst>
              <a:ext uri="{FF2B5EF4-FFF2-40B4-BE49-F238E27FC236}">
                <a16:creationId xmlns:a16="http://schemas.microsoft.com/office/drawing/2014/main" id="{E730B5F1-85DD-130C-303A-0BAD1A47B920}"/>
              </a:ext>
            </a:extLst>
          </p:cNvPr>
          <p:cNvSpPr txBox="1"/>
          <p:nvPr/>
        </p:nvSpPr>
        <p:spPr>
          <a:xfrm>
            <a:off x="18288000" y="15751586"/>
            <a:ext cx="782587" cy="400110"/>
          </a:xfrm>
          <a:prstGeom prst="rect">
            <a:avLst/>
          </a:prstGeom>
          <a:noFill/>
        </p:spPr>
        <p:txBody>
          <a:bodyPr wrap="none" rtlCol="0">
            <a:spAutoFit/>
          </a:bodyPr>
          <a:lstStyle/>
          <a:p>
            <a:r>
              <a:rPr lang="en-US" sz="2000" b="1" dirty="0"/>
              <a:t>Fig 4</a:t>
            </a:r>
          </a:p>
        </p:txBody>
      </p:sp>
      <p:sp>
        <p:nvSpPr>
          <p:cNvPr id="45" name="TextBox 44">
            <a:extLst>
              <a:ext uri="{FF2B5EF4-FFF2-40B4-BE49-F238E27FC236}">
                <a16:creationId xmlns:a16="http://schemas.microsoft.com/office/drawing/2014/main" id="{4B7313AC-E4B6-6379-146D-08599C61130F}"/>
              </a:ext>
            </a:extLst>
          </p:cNvPr>
          <p:cNvSpPr txBox="1"/>
          <p:nvPr/>
        </p:nvSpPr>
        <p:spPr>
          <a:xfrm>
            <a:off x="27965400" y="23057884"/>
            <a:ext cx="8293279" cy="1615827"/>
          </a:xfrm>
          <a:prstGeom prst="rect">
            <a:avLst/>
          </a:prstGeom>
          <a:noFill/>
        </p:spPr>
        <p:txBody>
          <a:bodyPr wrap="square" rtlCol="0">
            <a:spAutoFit/>
          </a:bodyPr>
          <a:lstStyle/>
          <a:p>
            <a:r>
              <a:rPr lang="en-US" sz="1100" u="sng" dirty="0">
                <a:solidFill>
                  <a:schemeClr val="bg1"/>
                </a:solidFill>
                <a:cs typeface="Calibri" panose="020F0502020204030204" pitchFamily="34" charset="0"/>
              </a:rPr>
              <a:t>Acknowledgements</a:t>
            </a:r>
            <a:r>
              <a:rPr lang="en-US" sz="1100" dirty="0">
                <a:solidFill>
                  <a:schemeClr val="bg1"/>
                </a:solidFill>
                <a:cs typeface="Calibri" panose="020F0502020204030204" pitchFamily="34" charset="0"/>
              </a:rPr>
              <a:t>: We wish to thank all our collaborators including Alex Cruz, Daniel Pilloni, Inés Amenabar and all the workers who have made this work possible. </a:t>
            </a:r>
          </a:p>
          <a:p>
            <a:r>
              <a:rPr lang="en-US" sz="1100" i="1" dirty="0">
                <a:solidFill>
                  <a:schemeClr val="bg1"/>
                </a:solidFill>
                <a:cs typeface="Calibri" panose="020F0502020204030204" pitchFamily="34" charset="0"/>
              </a:rPr>
              <a:t>Special thanks to my dissertation committee: </a:t>
            </a:r>
            <a:r>
              <a:rPr lang="en-US" sz="1100" dirty="0">
                <a:solidFill>
                  <a:schemeClr val="bg1"/>
                </a:solidFill>
                <a:cs typeface="Calibri" panose="020F0502020204030204" pitchFamily="34" charset="0"/>
              </a:rPr>
              <a:t>Elizabeth Carlton, Kathy James, Mary Hayden, Evan Johnson and Lee Newman.</a:t>
            </a:r>
          </a:p>
          <a:p>
            <a:pPr>
              <a:spcBef>
                <a:spcPts val="0"/>
              </a:spcBef>
            </a:pPr>
            <a:r>
              <a:rPr lang="en-US" sz="1100" u="sng" dirty="0">
                <a:solidFill>
                  <a:schemeClr val="bg1"/>
                </a:solidFill>
                <a:cs typeface="Calibri" panose="020F0502020204030204" pitchFamily="34" charset="0"/>
              </a:rPr>
              <a:t>Affiliations</a:t>
            </a:r>
            <a:r>
              <a:rPr lang="en-US" sz="1100" dirty="0">
                <a:solidFill>
                  <a:schemeClr val="bg1"/>
                </a:solidFill>
                <a:cs typeface="Calibri" panose="020F0502020204030204" pitchFamily="34" charset="0"/>
              </a:rPr>
              <a:t>: </a:t>
            </a:r>
            <a:r>
              <a:rPr lang="en-US" sz="1100" baseline="30000" dirty="0">
                <a:solidFill>
                  <a:schemeClr val="bg1"/>
                </a:solidFill>
                <a:cs typeface="Calibri" panose="020F0502020204030204" pitchFamily="34" charset="0"/>
              </a:rPr>
              <a:t>1</a:t>
            </a:r>
            <a:r>
              <a:rPr lang="en-US" sz="1100" dirty="0">
                <a:solidFill>
                  <a:schemeClr val="bg1"/>
                </a:solidFill>
                <a:cs typeface="Calibri" panose="020F0502020204030204" pitchFamily="34" charset="0"/>
              </a:rPr>
              <a:t>Center for Health, Work, &amp; Environment, Colorado School of Public Health, University of Colorado (CU), </a:t>
            </a:r>
          </a:p>
          <a:p>
            <a:pPr>
              <a:spcBef>
                <a:spcPts val="0"/>
              </a:spcBef>
            </a:pPr>
            <a:r>
              <a:rPr lang="en-US" sz="1100" baseline="30000" dirty="0">
                <a:solidFill>
                  <a:schemeClr val="bg1"/>
                </a:solidFill>
                <a:cs typeface="Calibri" panose="020F0502020204030204" pitchFamily="34" charset="0"/>
              </a:rPr>
              <a:t>2</a:t>
            </a:r>
            <a:r>
              <a:rPr lang="en-US" sz="1100" dirty="0">
                <a:solidFill>
                  <a:schemeClr val="bg1"/>
                </a:solidFill>
                <a:cs typeface="Calibri" panose="020F0502020204030204" pitchFamily="34" charset="0"/>
              </a:rPr>
              <a:t>Department of Environmental and Occupational Health, Colorado School of Public Health, CU, </a:t>
            </a:r>
            <a:r>
              <a:rPr lang="en-US" sz="1100" baseline="30000" dirty="0">
                <a:solidFill>
                  <a:schemeClr val="bg1"/>
                </a:solidFill>
                <a:cs typeface="Calibri" panose="020F0502020204030204" pitchFamily="34" charset="0"/>
              </a:rPr>
              <a:t>3</a:t>
            </a:r>
            <a:r>
              <a:rPr lang="en-US" sz="1100" dirty="0">
                <a:solidFill>
                  <a:schemeClr val="bg1"/>
                </a:solidFill>
                <a:cs typeface="Calibri" panose="020F0502020204030204" pitchFamily="34" charset="0"/>
              </a:rPr>
              <a:t>Universidad Francisco Marroquín, Guatemala City</a:t>
            </a:r>
          </a:p>
          <a:p>
            <a:r>
              <a:rPr lang="en-US" sz="1100" i="1" dirty="0">
                <a:solidFill>
                  <a:schemeClr val="bg1"/>
                </a:solidFill>
              </a:rPr>
              <a:t>Funded in part by </a:t>
            </a:r>
            <a:r>
              <a:rPr lang="en-US" sz="1100" i="1" dirty="0">
                <a:solidFill>
                  <a:schemeClr val="bg1"/>
                </a:solidFill>
                <a:effectLst/>
                <a:latin typeface="Arial" panose="020B0604020202020204" pitchFamily="34" charset="0"/>
                <a:ea typeface="Calibri" panose="020F0502020204030204" pitchFamily="34" charset="0"/>
              </a:rPr>
              <a:t>Center of Excellence for Total Worker Health</a:t>
            </a:r>
            <a:r>
              <a:rPr lang="en-US" sz="1100" i="1" baseline="30000" dirty="0">
                <a:solidFill>
                  <a:schemeClr val="bg1"/>
                </a:solidFill>
                <a:effectLst/>
                <a:latin typeface="Arial" panose="020B0604020202020204" pitchFamily="34" charset="0"/>
                <a:ea typeface="Calibri" panose="020F0502020204030204" pitchFamily="34" charset="0"/>
              </a:rPr>
              <a:t>®</a:t>
            </a:r>
            <a:r>
              <a:rPr lang="en-US" sz="1100" i="1" dirty="0">
                <a:solidFill>
                  <a:schemeClr val="bg1"/>
                </a:solidFill>
                <a:effectLst/>
                <a:latin typeface="Arial" panose="020B0604020202020204" pitchFamily="34" charset="0"/>
                <a:ea typeface="Calibri" panose="020F0502020204030204" pitchFamily="34" charset="0"/>
              </a:rPr>
              <a:t> Cooperative Agreement U19OH011227, funded by the Centers for Disease Control and Prevention and the National Institute for Occupational Safety and Health (NIOSH). </a:t>
            </a:r>
            <a:r>
              <a:rPr lang="en-US" sz="1100" i="1" dirty="0">
                <a:solidFill>
                  <a:schemeClr val="bg1"/>
                </a:solidFill>
              </a:rPr>
              <a:t>The authors declare no conflicts of interest.  </a:t>
            </a:r>
            <a:endParaRPr lang="en-US" sz="1100" i="1" dirty="0">
              <a:solidFill>
                <a:schemeClr val="bg1"/>
              </a:solidFill>
              <a:cs typeface="Calibri" panose="020F0502020204030204" pitchFamily="34" charset="0"/>
            </a:endParaRPr>
          </a:p>
        </p:txBody>
      </p:sp>
      <p:sp>
        <p:nvSpPr>
          <p:cNvPr id="46" name="TextBox 45">
            <a:extLst>
              <a:ext uri="{FF2B5EF4-FFF2-40B4-BE49-F238E27FC236}">
                <a16:creationId xmlns:a16="http://schemas.microsoft.com/office/drawing/2014/main" id="{8B4B6B67-C515-F92D-0A14-8AB794900BB4}"/>
              </a:ext>
            </a:extLst>
          </p:cNvPr>
          <p:cNvSpPr txBox="1"/>
          <p:nvPr/>
        </p:nvSpPr>
        <p:spPr>
          <a:xfrm>
            <a:off x="26999761" y="11232098"/>
            <a:ext cx="8379120" cy="707886"/>
          </a:xfrm>
          <a:prstGeom prst="rect">
            <a:avLst/>
          </a:prstGeom>
          <a:noFill/>
        </p:spPr>
        <p:txBody>
          <a:bodyPr wrap="square" rtlCol="0">
            <a:spAutoFit/>
          </a:bodyPr>
          <a:lstStyle/>
          <a:p>
            <a:r>
              <a:rPr lang="en-US" sz="2000" b="1" i="1" dirty="0"/>
              <a:t>Table 1: </a:t>
            </a:r>
            <a:r>
              <a:rPr lang="en-US" sz="2000" b="1" i="1" dirty="0">
                <a:effectLst/>
                <a:latin typeface="Arial" panose="020B0604020202020204" pitchFamily="34" charset="0"/>
                <a:ea typeface="Calibri" panose="020F0502020204030204" pitchFamily="34" charset="0"/>
              </a:rPr>
              <a:t>Summary of workday exposure data and frequency of heat stress and symptoms by Study Day</a:t>
            </a:r>
            <a:r>
              <a:rPr lang="en-US" sz="2000" b="1" i="1" dirty="0">
                <a:effectLst/>
              </a:rPr>
              <a:t> </a:t>
            </a:r>
            <a:r>
              <a:rPr lang="en-US" sz="2000" b="1" i="1" dirty="0"/>
              <a:t> </a:t>
            </a:r>
          </a:p>
        </p:txBody>
      </p:sp>
      <p:sp>
        <p:nvSpPr>
          <p:cNvPr id="47" name="TextBox 46">
            <a:extLst>
              <a:ext uri="{FF2B5EF4-FFF2-40B4-BE49-F238E27FC236}">
                <a16:creationId xmlns:a16="http://schemas.microsoft.com/office/drawing/2014/main" id="{F7F2165A-A050-539F-CC27-F0490F679148}"/>
              </a:ext>
            </a:extLst>
          </p:cNvPr>
          <p:cNvSpPr txBox="1"/>
          <p:nvPr/>
        </p:nvSpPr>
        <p:spPr>
          <a:xfrm>
            <a:off x="17505413" y="21922845"/>
            <a:ext cx="782587" cy="400110"/>
          </a:xfrm>
          <a:prstGeom prst="rect">
            <a:avLst/>
          </a:prstGeom>
          <a:noFill/>
        </p:spPr>
        <p:txBody>
          <a:bodyPr wrap="none" rtlCol="0">
            <a:spAutoFit/>
          </a:bodyPr>
          <a:lstStyle/>
          <a:p>
            <a:r>
              <a:rPr lang="en-US" sz="2000" b="1" dirty="0"/>
              <a:t>Fig 5</a:t>
            </a:r>
          </a:p>
        </p:txBody>
      </p:sp>
      <p:cxnSp>
        <p:nvCxnSpPr>
          <p:cNvPr id="57" name="Straight Connector 56">
            <a:extLst>
              <a:ext uri="{FF2B5EF4-FFF2-40B4-BE49-F238E27FC236}">
                <a16:creationId xmlns:a16="http://schemas.microsoft.com/office/drawing/2014/main" id="{D2D61BDD-B991-982F-F598-15FA9766A5CB}"/>
              </a:ext>
            </a:extLst>
          </p:cNvPr>
          <p:cNvCxnSpPr>
            <a:cxnSpLocks/>
          </p:cNvCxnSpPr>
          <p:nvPr/>
        </p:nvCxnSpPr>
        <p:spPr>
          <a:xfrm>
            <a:off x="11902897" y="13075920"/>
            <a:ext cx="5653583" cy="0"/>
          </a:xfrm>
          <a:prstGeom prst="line">
            <a:avLst/>
          </a:prstGeom>
          <a:ln w="12700"/>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Placeholder 3">
            <a:extLst>
              <a:ext uri="{FF2B5EF4-FFF2-40B4-BE49-F238E27FC236}">
                <a16:creationId xmlns:a16="http://schemas.microsoft.com/office/drawing/2014/main" id="{18868D57-F73C-A843-A3B8-8F86551E00DA}"/>
              </a:ext>
            </a:extLst>
          </p:cNvPr>
          <p:cNvSpPr>
            <a:spLocks noGrp="1" noChangeArrowheads="1"/>
          </p:cNvSpPr>
          <p:nvPr>
            <p:ph type="body" sz="quarter" idx="10"/>
          </p:nvPr>
        </p:nvSpPr>
        <p:spPr bwMode="auto">
          <a:xfrm>
            <a:off x="1001729" y="2016376"/>
            <a:ext cx="34662802" cy="2602854"/>
          </a:xfrm>
          <a:solidFill>
            <a:srgbClr val="1E4D2B"/>
          </a:solidFill>
          <a:ln w="76200">
            <a:solidFill>
              <a:srgbClr val="C8C372"/>
            </a:solidFill>
          </a:ln>
          <a:effectLst>
            <a:softEdge rad="31750"/>
          </a:effectLst>
        </p:spPr>
        <p:txBody>
          <a:bodyPr vert="horz" wrap="square" lIns="91440" tIns="45720" rIns="91440" bIns="45720" numCol="1" anchor="t" anchorCtr="0" compatLnSpc="1">
            <a:prstTxWarp prst="textNoShape">
              <a:avLst/>
            </a:prstTxWarp>
          </a:bodyPr>
          <a:lstStyle/>
          <a:p>
            <a:r>
              <a:rPr lang="en-US" sz="8000" dirty="0">
                <a:solidFill>
                  <a:schemeClr val="bg1"/>
                </a:solidFill>
                <a:latin typeface="Arial"/>
                <a:cs typeface="Arial"/>
              </a:rPr>
              <a:t>Ionizing Radiation and Cognitive Mortality Among Department of Energy Cohorts: Potential Risk and Role of Work Design Interventions</a:t>
            </a:r>
            <a:endParaRPr lang="en-US" sz="8000" b="0" dirty="0">
              <a:solidFill>
                <a:schemeClr val="bg1"/>
              </a:solidFill>
              <a:latin typeface="Arial"/>
              <a:cs typeface="Arial"/>
            </a:endParaRPr>
          </a:p>
          <a:p>
            <a:endParaRPr lang="en-US" altLang="en-US" dirty="0">
              <a:solidFill>
                <a:srgbClr val="1E4D2B"/>
              </a:solidFill>
              <a:latin typeface="Arial" panose="020B0604020202020204" pitchFamily="34" charset="0"/>
              <a:cs typeface="Arial" panose="020B0604020202020204" pitchFamily="34" charset="0"/>
            </a:endParaRPr>
          </a:p>
        </p:txBody>
      </p:sp>
      <p:sp>
        <p:nvSpPr>
          <p:cNvPr id="3076" name="Text Placeholder 4">
            <a:extLst>
              <a:ext uri="{FF2B5EF4-FFF2-40B4-BE49-F238E27FC236}">
                <a16:creationId xmlns:a16="http://schemas.microsoft.com/office/drawing/2014/main" id="{10861478-4B19-1243-BC61-D0AB16C2B507}"/>
              </a:ext>
            </a:extLst>
          </p:cNvPr>
          <p:cNvSpPr>
            <a:spLocks noGrp="1" noChangeArrowheads="1"/>
          </p:cNvSpPr>
          <p:nvPr>
            <p:ph type="body" sz="quarter" idx="11"/>
          </p:nvPr>
        </p:nvSpPr>
        <p:spPr bwMode="auto">
          <a:xfrm>
            <a:off x="8406775" y="4617440"/>
            <a:ext cx="19782062" cy="984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olidFill>
                  <a:srgbClr val="59595B"/>
                </a:solidFill>
                <a:latin typeface="Arial"/>
                <a:cs typeface="Arial"/>
              </a:rPr>
              <a:t>Tony </a:t>
            </a:r>
            <a:r>
              <a:rPr lang="en-US" altLang="en-US" dirty="0" err="1">
                <a:solidFill>
                  <a:srgbClr val="59595B"/>
                </a:solidFill>
                <a:latin typeface="Arial"/>
                <a:cs typeface="Arial"/>
              </a:rPr>
              <a:t>Zbysinski</a:t>
            </a:r>
            <a:r>
              <a:rPr lang="en-US" altLang="en-US" dirty="0">
                <a:solidFill>
                  <a:srgbClr val="59595B"/>
                </a:solidFill>
                <a:latin typeface="Arial"/>
                <a:cs typeface="Arial"/>
              </a:rPr>
              <a:t>, Andreas </a:t>
            </a:r>
            <a:r>
              <a:rPr lang="en-US" altLang="en-US" dirty="0" err="1">
                <a:solidFill>
                  <a:srgbClr val="59595B"/>
                </a:solidFill>
                <a:latin typeface="Arial"/>
                <a:cs typeface="Arial"/>
              </a:rPr>
              <a:t>Neophytou</a:t>
            </a:r>
            <a:r>
              <a:rPr lang="en-US" altLang="en-US" dirty="0">
                <a:solidFill>
                  <a:srgbClr val="59595B"/>
                </a:solidFill>
                <a:latin typeface="Arial"/>
                <a:cs typeface="Arial"/>
              </a:rPr>
              <a:t>, &amp; John </a:t>
            </a:r>
            <a:r>
              <a:rPr lang="en-US" altLang="en-US" dirty="0" err="1">
                <a:solidFill>
                  <a:srgbClr val="59595B"/>
                </a:solidFill>
                <a:latin typeface="Arial"/>
                <a:cs typeface="Arial"/>
              </a:rPr>
              <a:t>Rosecrance</a:t>
            </a:r>
            <a:endParaRPr lang="en-US" altLang="en-US" dirty="0" err="1">
              <a:solidFill>
                <a:srgbClr val="59595B"/>
              </a:solidFill>
              <a:latin typeface="Arial"/>
              <a:cs typeface="Arial" panose="020B0604020202020204" pitchFamily="34" charset="0"/>
            </a:endParaRPr>
          </a:p>
        </p:txBody>
      </p:sp>
      <p:sp>
        <p:nvSpPr>
          <p:cNvPr id="3077" name="Text Placeholder 5">
            <a:extLst>
              <a:ext uri="{FF2B5EF4-FFF2-40B4-BE49-F238E27FC236}">
                <a16:creationId xmlns:a16="http://schemas.microsoft.com/office/drawing/2014/main" id="{D93A9EBB-E5B7-D240-88F6-8940CE416EDE}"/>
              </a:ext>
            </a:extLst>
          </p:cNvPr>
          <p:cNvSpPr>
            <a:spLocks noGrp="1" noChangeArrowheads="1"/>
          </p:cNvSpPr>
          <p:nvPr>
            <p:ph type="body" sz="quarter" idx="12"/>
          </p:nvPr>
        </p:nvSpPr>
        <p:spPr bwMode="auto">
          <a:xfrm>
            <a:off x="1007011" y="6265054"/>
            <a:ext cx="8577779" cy="992142"/>
          </a:xfrm>
          <a:solidFill>
            <a:srgbClr val="1E4D2B"/>
          </a:solidFill>
          <a:ln w="76200">
            <a:solidFill>
              <a:srgbClr val="C8C372"/>
            </a:solidFill>
          </a:ln>
          <a:effectLst>
            <a:softEdge rad="31750"/>
          </a:effectLst>
        </p:spPr>
        <p:txBody>
          <a:bodyPr vert="horz" wrap="square" lIns="91440" tIns="45720" rIns="91440" bIns="45720" numCol="1" anchor="t" anchorCtr="0" compatLnSpc="1">
            <a:prstTxWarp prst="textNoShape">
              <a:avLst/>
            </a:prstTxWarp>
          </a:bodyPr>
          <a:lstStyle/>
          <a:p>
            <a:r>
              <a:rPr lang="en-US" altLang="en-US" dirty="0">
                <a:solidFill>
                  <a:schemeClr val="bg1"/>
                </a:solidFill>
                <a:latin typeface="Arial"/>
                <a:cs typeface="Arial"/>
              </a:rPr>
              <a:t>Background</a:t>
            </a:r>
            <a:endParaRPr lang="en-US" dirty="0">
              <a:solidFill>
                <a:schemeClr val="bg1"/>
              </a:solidFill>
            </a:endParaRPr>
          </a:p>
        </p:txBody>
      </p:sp>
      <p:sp>
        <p:nvSpPr>
          <p:cNvPr id="3078" name="Text Placeholder 6">
            <a:extLst>
              <a:ext uri="{FF2B5EF4-FFF2-40B4-BE49-F238E27FC236}">
                <a16:creationId xmlns:a16="http://schemas.microsoft.com/office/drawing/2014/main" id="{39C13F0E-0CFA-DB4C-9BA1-669C60C44B25}"/>
              </a:ext>
            </a:extLst>
          </p:cNvPr>
          <p:cNvSpPr>
            <a:spLocks noGrp="1" noChangeArrowheads="1"/>
          </p:cNvSpPr>
          <p:nvPr>
            <p:ph type="body" sz="quarter" idx="13"/>
          </p:nvPr>
        </p:nvSpPr>
        <p:spPr bwMode="auto">
          <a:xfrm>
            <a:off x="11146308" y="6207455"/>
            <a:ext cx="14313114" cy="1098103"/>
          </a:xfrm>
          <a:solidFill>
            <a:srgbClr val="1E4D2B"/>
          </a:solidFill>
          <a:ln w="76200">
            <a:solidFill>
              <a:srgbClr val="C8C372"/>
            </a:solidFill>
          </a:ln>
          <a:effectLst>
            <a:softEdge rad="31750"/>
          </a:effectLst>
        </p:spPr>
        <p:txBody>
          <a:bodyPr vert="horz" wrap="square" lIns="91440" tIns="45720" rIns="91440" bIns="45720" numCol="1" anchor="t" anchorCtr="0" compatLnSpc="1">
            <a:prstTxWarp prst="textNoShape">
              <a:avLst/>
            </a:prstTxWarp>
          </a:bodyPr>
          <a:lstStyle/>
          <a:p>
            <a:r>
              <a:rPr lang="en-US" altLang="en-US" dirty="0">
                <a:solidFill>
                  <a:schemeClr val="bg1"/>
                </a:solidFill>
                <a:latin typeface="Arial" panose="020B0604020202020204" pitchFamily="34" charset="0"/>
                <a:cs typeface="Arial" panose="020B0604020202020204" pitchFamily="34" charset="0"/>
              </a:rPr>
              <a:t>Methods</a:t>
            </a:r>
          </a:p>
        </p:txBody>
      </p:sp>
      <p:sp>
        <p:nvSpPr>
          <p:cNvPr id="3079" name="Text Placeholder 7">
            <a:extLst>
              <a:ext uri="{FF2B5EF4-FFF2-40B4-BE49-F238E27FC236}">
                <a16:creationId xmlns:a16="http://schemas.microsoft.com/office/drawing/2014/main" id="{CB45B330-EAC1-B148-A88A-42FE12B34BF7}"/>
              </a:ext>
            </a:extLst>
          </p:cNvPr>
          <p:cNvSpPr>
            <a:spLocks noGrp="1" noChangeArrowheads="1"/>
          </p:cNvSpPr>
          <p:nvPr>
            <p:ph type="body" sz="quarter" idx="14"/>
          </p:nvPr>
        </p:nvSpPr>
        <p:spPr bwMode="auto">
          <a:xfrm>
            <a:off x="27120643" y="6159093"/>
            <a:ext cx="8547514" cy="1219200"/>
          </a:xfrm>
          <a:solidFill>
            <a:srgbClr val="1E4D2B"/>
          </a:solidFill>
          <a:ln w="76200">
            <a:solidFill>
              <a:srgbClr val="C8C372"/>
            </a:solidFill>
          </a:ln>
          <a:effectLst>
            <a:softEdge rad="31750"/>
          </a:effectLst>
        </p:spPr>
        <p:txBody>
          <a:bodyPr vert="horz" wrap="square" lIns="91440" tIns="45720" rIns="91440" bIns="45720" numCol="1" anchor="t" anchorCtr="0" compatLnSpc="1">
            <a:prstTxWarp prst="textNoShape">
              <a:avLst/>
            </a:prstTxWarp>
          </a:bodyPr>
          <a:lstStyle/>
          <a:p>
            <a:r>
              <a:rPr lang="en-US" altLang="en-US" dirty="0">
                <a:solidFill>
                  <a:schemeClr val="bg1"/>
                </a:solidFill>
                <a:latin typeface="Arial" panose="020B0604020202020204" pitchFamily="34" charset="0"/>
                <a:cs typeface="Arial" panose="020B0604020202020204" pitchFamily="34" charset="0"/>
              </a:rPr>
              <a:t>Results</a:t>
            </a:r>
          </a:p>
        </p:txBody>
      </p:sp>
      <p:sp>
        <p:nvSpPr>
          <p:cNvPr id="3080" name="Text Placeholder 8">
            <a:extLst>
              <a:ext uri="{FF2B5EF4-FFF2-40B4-BE49-F238E27FC236}">
                <a16:creationId xmlns:a16="http://schemas.microsoft.com/office/drawing/2014/main" id="{092B2CA2-C0C3-4740-B533-E0494631D2E8}"/>
              </a:ext>
            </a:extLst>
          </p:cNvPr>
          <p:cNvSpPr>
            <a:spLocks noGrp="1" noChangeArrowheads="1"/>
          </p:cNvSpPr>
          <p:nvPr>
            <p:ph type="body" sz="quarter" idx="15"/>
          </p:nvPr>
        </p:nvSpPr>
        <p:spPr bwMode="auto">
          <a:xfrm>
            <a:off x="1007010" y="15786626"/>
            <a:ext cx="8577780" cy="1219200"/>
          </a:xfrm>
          <a:solidFill>
            <a:srgbClr val="1E4D2B"/>
          </a:solidFill>
          <a:ln w="76200">
            <a:solidFill>
              <a:srgbClr val="C8C372"/>
            </a:solidFill>
          </a:ln>
          <a:effectLst>
            <a:softEdge rad="31750"/>
          </a:effectLst>
        </p:spPr>
        <p:txBody>
          <a:bodyPr vert="horz" wrap="square" lIns="91440" tIns="45720" rIns="91440" bIns="45720" numCol="1" anchor="t" anchorCtr="0" compatLnSpc="1">
            <a:prstTxWarp prst="textNoShape">
              <a:avLst/>
            </a:prstTxWarp>
          </a:bodyPr>
          <a:lstStyle/>
          <a:p>
            <a:r>
              <a:rPr lang="en-US" altLang="en-US">
                <a:solidFill>
                  <a:schemeClr val="bg1"/>
                </a:solidFill>
                <a:latin typeface="Arial" panose="020B0604020202020204" pitchFamily="34" charset="0"/>
                <a:cs typeface="Arial" panose="020B0604020202020204" pitchFamily="34" charset="0"/>
              </a:rPr>
              <a:t>Objectives</a:t>
            </a:r>
          </a:p>
        </p:txBody>
      </p:sp>
      <p:sp>
        <p:nvSpPr>
          <p:cNvPr id="3081" name="Text Placeholder 9">
            <a:extLst>
              <a:ext uri="{FF2B5EF4-FFF2-40B4-BE49-F238E27FC236}">
                <a16:creationId xmlns:a16="http://schemas.microsoft.com/office/drawing/2014/main" id="{F97FB454-893C-E14A-BF2F-D52F0AD739C3}"/>
              </a:ext>
            </a:extLst>
          </p:cNvPr>
          <p:cNvSpPr>
            <a:spLocks noGrp="1" noChangeArrowheads="1"/>
          </p:cNvSpPr>
          <p:nvPr>
            <p:ph type="body" sz="quarter" idx="16"/>
          </p:nvPr>
        </p:nvSpPr>
        <p:spPr bwMode="auto">
          <a:xfrm>
            <a:off x="27124190" y="16103102"/>
            <a:ext cx="8540420" cy="1219200"/>
          </a:xfrm>
          <a:solidFill>
            <a:srgbClr val="1E4D2B"/>
          </a:solidFill>
          <a:ln w="76200">
            <a:solidFill>
              <a:srgbClr val="C8C372"/>
            </a:solidFill>
          </a:ln>
          <a:effectLst>
            <a:softEdge rad="31750"/>
          </a:effectLst>
        </p:spPr>
        <p:txBody>
          <a:bodyPr vert="horz" wrap="square" lIns="91440" tIns="45720" rIns="91440" bIns="45720" numCol="1" anchor="t" anchorCtr="0" compatLnSpc="1">
            <a:prstTxWarp prst="textNoShape">
              <a:avLst/>
            </a:prstTxWarp>
          </a:bodyPr>
          <a:lstStyle/>
          <a:p>
            <a:r>
              <a:rPr lang="en-US" altLang="en-US" dirty="0">
                <a:solidFill>
                  <a:schemeClr val="bg1"/>
                </a:solidFill>
                <a:latin typeface="Arial" panose="020B0604020202020204" pitchFamily="34" charset="0"/>
                <a:cs typeface="Arial" panose="020B0604020202020204" pitchFamily="34" charset="0"/>
              </a:rPr>
              <a:t>Conclusion</a:t>
            </a:r>
          </a:p>
        </p:txBody>
      </p:sp>
      <p:sp>
        <p:nvSpPr>
          <p:cNvPr id="3082" name="Text Placeholder 10">
            <a:extLst>
              <a:ext uri="{FF2B5EF4-FFF2-40B4-BE49-F238E27FC236}">
                <a16:creationId xmlns:a16="http://schemas.microsoft.com/office/drawing/2014/main" id="{FC63459B-1FA4-D746-A33C-CD1981821ACF}"/>
              </a:ext>
            </a:extLst>
          </p:cNvPr>
          <p:cNvSpPr>
            <a:spLocks noGrp="1" noChangeArrowheads="1"/>
          </p:cNvSpPr>
          <p:nvPr>
            <p:ph type="body" sz="quarter" idx="17"/>
          </p:nvPr>
        </p:nvSpPr>
        <p:spPr bwMode="auto">
          <a:xfrm>
            <a:off x="1004042" y="7316149"/>
            <a:ext cx="8553450" cy="836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spcBef>
                <a:spcPts val="0"/>
              </a:spcBef>
              <a:spcAft>
                <a:spcPts val="0"/>
              </a:spcAft>
              <a:buChar char="•"/>
            </a:pPr>
            <a:r>
              <a:rPr lang="en-US" altLang="en-US" dirty="0">
                <a:solidFill>
                  <a:srgbClr val="59595B"/>
                </a:solidFill>
                <a:latin typeface="Arial"/>
                <a:cs typeface="Arial"/>
              </a:rPr>
              <a:t>Non-cancer risks associated with chronic and occupational low dose ionizing radiation (IR) include cataracts, decreased life span, and heart disease. </a:t>
            </a:r>
            <a:endParaRPr lang="en-US" altLang="en-US" dirty="0">
              <a:solidFill>
                <a:srgbClr val="59595B"/>
              </a:solidFill>
              <a:cs typeface="Arial" panose="020B0604020202020204" pitchFamily="34" charset="0"/>
            </a:endParaRPr>
          </a:p>
          <a:p>
            <a:pPr marL="457200" indent="-457200">
              <a:spcBef>
                <a:spcPts val="0"/>
              </a:spcBef>
              <a:spcAft>
                <a:spcPts val="0"/>
              </a:spcAft>
              <a:buChar char="•"/>
            </a:pPr>
            <a:r>
              <a:rPr lang="en-US" altLang="en-US" dirty="0">
                <a:solidFill>
                  <a:srgbClr val="59595B"/>
                </a:solidFill>
                <a:latin typeface="Arial"/>
                <a:cs typeface="Arial"/>
              </a:rPr>
              <a:t>In exposed occupations principles of As Low As Reasonably Achievable (ALARA) are legally mandated and incorporated into all radiation protection programs in a constant effort to reduce IR exposure. </a:t>
            </a:r>
            <a:endParaRPr lang="en-US" altLang="en-US" dirty="0">
              <a:solidFill>
                <a:srgbClr val="59595B"/>
              </a:solidFill>
              <a:cs typeface="Arial" panose="020B0604020202020204" pitchFamily="34" charset="0"/>
            </a:endParaRPr>
          </a:p>
          <a:p>
            <a:pPr marL="457200" indent="-457200">
              <a:spcBef>
                <a:spcPts val="0"/>
              </a:spcBef>
              <a:spcAft>
                <a:spcPts val="0"/>
              </a:spcAft>
              <a:buChar char="•"/>
            </a:pPr>
            <a:r>
              <a:rPr lang="en-US" altLang="en-US" dirty="0">
                <a:solidFill>
                  <a:srgbClr val="59595B"/>
                </a:solidFill>
                <a:latin typeface="Arial"/>
                <a:cs typeface="Arial"/>
              </a:rPr>
              <a:t>Work design and human factor interventions such as ALARA are key in radiation safety to reduce risk of adverse health outcomes, however, many such outcomes have been understudied and are of research interest to important stakeholders such as the Department of Energy (DOE), the National Aeronautics and Space Administration, the U.S. Navy, and others.</a:t>
            </a:r>
            <a:endParaRPr lang="en-US" altLang="en-US" dirty="0">
              <a:solidFill>
                <a:srgbClr val="59595B"/>
              </a:solidFill>
              <a:cs typeface="Arial" panose="020B0604020202020204" pitchFamily="34" charset="0"/>
            </a:endParaRPr>
          </a:p>
        </p:txBody>
      </p:sp>
      <p:sp>
        <p:nvSpPr>
          <p:cNvPr id="3083" name="Text Placeholder 11">
            <a:extLst>
              <a:ext uri="{FF2B5EF4-FFF2-40B4-BE49-F238E27FC236}">
                <a16:creationId xmlns:a16="http://schemas.microsoft.com/office/drawing/2014/main" id="{A441E044-8F25-EA43-A758-D22761A63DBA}"/>
              </a:ext>
            </a:extLst>
          </p:cNvPr>
          <p:cNvSpPr>
            <a:spLocks noGrp="1" noChangeArrowheads="1"/>
          </p:cNvSpPr>
          <p:nvPr>
            <p:ph type="body" sz="quarter" idx="19"/>
          </p:nvPr>
        </p:nvSpPr>
        <p:spPr bwMode="auto">
          <a:xfrm>
            <a:off x="11141609" y="7310993"/>
            <a:ext cx="14288784" cy="32591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spcBef>
                <a:spcPts val="0"/>
              </a:spcBef>
              <a:spcAft>
                <a:spcPts val="0"/>
              </a:spcAft>
              <a:buChar char="•"/>
            </a:pPr>
            <a:r>
              <a:rPr lang="en-US" altLang="en-US" dirty="0">
                <a:solidFill>
                  <a:srgbClr val="59595B"/>
                </a:solidFill>
                <a:latin typeface="Arial"/>
                <a:cs typeface="Arial"/>
              </a:rPr>
              <a:t>Combined DOE cohort data will be analyzed with Cox regression and Standardized Mortality Ratios for risk of neurocognitive related mortality. </a:t>
            </a:r>
            <a:endParaRPr lang="en-US" dirty="0">
              <a:solidFill>
                <a:srgbClr val="59595B"/>
              </a:solidFill>
            </a:endParaRPr>
          </a:p>
          <a:p>
            <a:pPr marL="457200" indent="-457200">
              <a:spcBef>
                <a:spcPts val="0"/>
              </a:spcBef>
              <a:spcAft>
                <a:spcPts val="0"/>
              </a:spcAft>
              <a:buChar char="•"/>
            </a:pPr>
            <a:r>
              <a:rPr lang="en-US" altLang="en-US" dirty="0">
                <a:solidFill>
                  <a:srgbClr val="59595B"/>
                </a:solidFill>
                <a:latin typeface="Arial"/>
                <a:cs typeface="Arial"/>
              </a:rPr>
              <a:t>Work design and human factors will be assessed through site visits to help conceptualize exposure assessment and to identify systematic weaknesses and best practices. </a:t>
            </a:r>
            <a:endParaRPr lang="en-US" dirty="0">
              <a:solidFill>
                <a:srgbClr val="59595B"/>
              </a:solidFill>
            </a:endParaRPr>
          </a:p>
          <a:p>
            <a:pPr marL="457200" indent="-457200">
              <a:spcBef>
                <a:spcPts val="0"/>
              </a:spcBef>
              <a:spcAft>
                <a:spcPts val="0"/>
              </a:spcAft>
              <a:buChar char="•"/>
            </a:pPr>
            <a:r>
              <a:rPr lang="en-US" altLang="en-US" dirty="0">
                <a:solidFill>
                  <a:srgbClr val="59595B"/>
                </a:solidFill>
                <a:latin typeface="Arial"/>
                <a:cs typeface="Arial"/>
              </a:rPr>
              <a:t>Finally, a retrospective counterfactual analysis will be conducted.</a:t>
            </a:r>
            <a:endParaRPr lang="en-US" dirty="0">
              <a:solidFill>
                <a:srgbClr val="59595B"/>
              </a:solidFill>
            </a:endParaRPr>
          </a:p>
        </p:txBody>
      </p:sp>
      <p:sp>
        <p:nvSpPr>
          <p:cNvPr id="3084" name="Text Placeholder 12">
            <a:extLst>
              <a:ext uri="{FF2B5EF4-FFF2-40B4-BE49-F238E27FC236}">
                <a16:creationId xmlns:a16="http://schemas.microsoft.com/office/drawing/2014/main" id="{2E7C554E-1B7C-B94E-A593-6B46F4EB4B86}"/>
              </a:ext>
            </a:extLst>
          </p:cNvPr>
          <p:cNvSpPr>
            <a:spLocks noGrp="1" noChangeArrowheads="1"/>
          </p:cNvSpPr>
          <p:nvPr>
            <p:ph type="body" sz="quarter" idx="20"/>
          </p:nvPr>
        </p:nvSpPr>
        <p:spPr bwMode="auto">
          <a:xfrm>
            <a:off x="27117674" y="7318905"/>
            <a:ext cx="8553450" cy="51775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spcBef>
                <a:spcPts val="0"/>
              </a:spcBef>
              <a:spcAft>
                <a:spcPts val="0"/>
              </a:spcAft>
              <a:buChar char="•"/>
            </a:pPr>
            <a:r>
              <a:rPr lang="en-US" altLang="en-US" dirty="0">
                <a:solidFill>
                  <a:srgbClr val="59595B"/>
                </a:solidFill>
                <a:latin typeface="Arial"/>
                <a:cs typeface="Arial"/>
              </a:rPr>
              <a:t>ALARA was implemented into federal law in 1974. Due to ALARA and other interventions, exposure has generally dropped considerably over the years. </a:t>
            </a:r>
            <a:endParaRPr lang="en-US" altLang="en-US" dirty="0">
              <a:solidFill>
                <a:srgbClr val="59595B"/>
              </a:solidFill>
              <a:cs typeface="Arial" panose="020B0604020202020204" pitchFamily="34" charset="0"/>
            </a:endParaRPr>
          </a:p>
          <a:p>
            <a:pPr marL="457200" indent="-457200">
              <a:spcBef>
                <a:spcPts val="0"/>
              </a:spcBef>
              <a:spcAft>
                <a:spcPts val="0"/>
              </a:spcAft>
              <a:buChar char="•"/>
            </a:pPr>
            <a:r>
              <a:rPr lang="en-US" altLang="en-US" dirty="0">
                <a:solidFill>
                  <a:srgbClr val="59595B"/>
                </a:solidFill>
                <a:latin typeface="Arial"/>
                <a:cs typeface="Arial"/>
              </a:rPr>
              <a:t>Current literature that suggests a positive association with IR and cognitive outcomes is based on either high dose acute exposure or animal models. </a:t>
            </a:r>
            <a:endParaRPr lang="en-US" altLang="en-US" dirty="0">
              <a:solidFill>
                <a:srgbClr val="59595B"/>
              </a:solidFill>
              <a:cs typeface="Arial" panose="020B0604020202020204" pitchFamily="34" charset="0"/>
            </a:endParaRPr>
          </a:p>
          <a:p>
            <a:pPr marL="457200" indent="-457200">
              <a:spcBef>
                <a:spcPts val="0"/>
              </a:spcBef>
              <a:spcAft>
                <a:spcPts val="0"/>
              </a:spcAft>
              <a:buChar char="•"/>
            </a:pPr>
            <a:r>
              <a:rPr lang="en-US" altLang="en-US" dirty="0">
                <a:solidFill>
                  <a:srgbClr val="59595B"/>
                </a:solidFill>
                <a:latin typeface="Arial"/>
                <a:cs typeface="Arial"/>
              </a:rPr>
              <a:t>In the presence of a positive association at low doses, the role of ALARA in exposure - and by extension - risk reduction will be explored.</a:t>
            </a:r>
            <a:endParaRPr lang="en-US" altLang="en-US" dirty="0">
              <a:solidFill>
                <a:srgbClr val="59595B"/>
              </a:solidFill>
              <a:cs typeface="Arial" panose="020B0604020202020204" pitchFamily="34" charset="0"/>
            </a:endParaRPr>
          </a:p>
        </p:txBody>
      </p:sp>
      <p:sp>
        <p:nvSpPr>
          <p:cNvPr id="3085" name="Text Placeholder 13">
            <a:extLst>
              <a:ext uri="{FF2B5EF4-FFF2-40B4-BE49-F238E27FC236}">
                <a16:creationId xmlns:a16="http://schemas.microsoft.com/office/drawing/2014/main" id="{3B4022E5-E1E5-1643-AD95-1FE3078B13E5}"/>
              </a:ext>
            </a:extLst>
          </p:cNvPr>
          <p:cNvSpPr>
            <a:spLocks noGrp="1" noChangeArrowheads="1"/>
          </p:cNvSpPr>
          <p:nvPr>
            <p:ph type="body" sz="quarter" idx="21"/>
          </p:nvPr>
        </p:nvSpPr>
        <p:spPr bwMode="auto">
          <a:xfrm>
            <a:off x="27117675" y="17320399"/>
            <a:ext cx="8553450" cy="47408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spcAft>
                <a:spcPts val="0"/>
              </a:spcAft>
            </a:pPr>
            <a:r>
              <a:rPr lang="en-US" dirty="0">
                <a:solidFill>
                  <a:srgbClr val="59595B"/>
                </a:solidFill>
                <a:latin typeface="Arial"/>
                <a:cs typeface="Arial"/>
              </a:rPr>
              <a:t>The completed research will be the product of multi-disciplinary methods and show ALARA in a work design and human factors perspective. It will provide evidence in guiding future work design intervention. Such interventions can modify tasks to better fit the worker, reduce IR exposure and adverse health outcomes, potentially cognitive or musculoskeletal disease, so that workers can lead longer and healthier lives.</a:t>
            </a:r>
            <a:endParaRPr lang="en-US" dirty="0">
              <a:solidFill>
                <a:srgbClr val="59595B"/>
              </a:solidFill>
            </a:endParaRPr>
          </a:p>
        </p:txBody>
      </p:sp>
      <p:sp>
        <p:nvSpPr>
          <p:cNvPr id="3086" name="Text Placeholder 14">
            <a:extLst>
              <a:ext uri="{FF2B5EF4-FFF2-40B4-BE49-F238E27FC236}">
                <a16:creationId xmlns:a16="http://schemas.microsoft.com/office/drawing/2014/main" id="{C3F6C5AF-5BEC-1944-AAC8-A770F79B1EBA}"/>
              </a:ext>
            </a:extLst>
          </p:cNvPr>
          <p:cNvSpPr>
            <a:spLocks noGrp="1" noChangeArrowheads="1"/>
          </p:cNvSpPr>
          <p:nvPr>
            <p:ph type="body" sz="quarter" idx="22"/>
          </p:nvPr>
        </p:nvSpPr>
        <p:spPr bwMode="auto">
          <a:xfrm>
            <a:off x="1004042" y="17004691"/>
            <a:ext cx="8553450" cy="52386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spcAft>
                <a:spcPts val="0"/>
              </a:spcAft>
            </a:pPr>
            <a:r>
              <a:rPr lang="en-US" altLang="en-US" dirty="0">
                <a:solidFill>
                  <a:srgbClr val="59595B"/>
                </a:solidFill>
                <a:latin typeface="Arial"/>
                <a:cs typeface="Arial"/>
              </a:rPr>
              <a:t>Proposed methodology aims to answer the question: does ionizing radiation exposure among DOE cohorts increase risk of neurocognitive mortality, what role has ALARA played in reducing exposure and risk, and how can ALARA be continuously refined to not only further reduce exposure but to also help workers accomplish tasks? An interdisciplinary approach will be employed to address these research gaps and continue to improve radiation worker health and safety. </a:t>
            </a:r>
            <a:endParaRPr lang="en-US" altLang="en-US" dirty="0">
              <a:solidFill>
                <a:srgbClr val="59595B"/>
              </a:solidFill>
              <a:cs typeface="Arial" panose="020B0604020202020204" pitchFamily="34" charset="0"/>
            </a:endParaRPr>
          </a:p>
        </p:txBody>
      </p:sp>
      <p:pic>
        <p:nvPicPr>
          <p:cNvPr id="3" name="Picture 3" descr="Shape, arrow&#10;&#10;Description automatically generated">
            <a:extLst>
              <a:ext uri="{FF2B5EF4-FFF2-40B4-BE49-F238E27FC236}">
                <a16:creationId xmlns:a16="http://schemas.microsoft.com/office/drawing/2014/main" id="{B2AF7920-C2E3-8DC2-3254-27AAA97B5177}"/>
              </a:ext>
            </a:extLst>
          </p:cNvPr>
          <p:cNvPicPr>
            <a:picLocks noChangeAspect="1"/>
          </p:cNvPicPr>
          <p:nvPr/>
        </p:nvPicPr>
        <p:blipFill>
          <a:blip r:embed="rId2"/>
          <a:stretch>
            <a:fillRect/>
          </a:stretch>
        </p:blipFill>
        <p:spPr>
          <a:xfrm>
            <a:off x="27917135" y="12496842"/>
            <a:ext cx="6985738" cy="3395027"/>
          </a:xfrm>
          <a:prstGeom prst="rect">
            <a:avLst/>
          </a:prstGeom>
        </p:spPr>
      </p:pic>
      <p:pic>
        <p:nvPicPr>
          <p:cNvPr id="6" name="Picture 6" descr="Chart, histogram&#10;&#10;Description automatically generated">
            <a:extLst>
              <a:ext uri="{FF2B5EF4-FFF2-40B4-BE49-F238E27FC236}">
                <a16:creationId xmlns:a16="http://schemas.microsoft.com/office/drawing/2014/main" id="{A59E311F-AD7A-E827-162D-BE6B7C3A37EA}"/>
              </a:ext>
            </a:extLst>
          </p:cNvPr>
          <p:cNvPicPr>
            <a:picLocks noChangeAspect="1"/>
          </p:cNvPicPr>
          <p:nvPr/>
        </p:nvPicPr>
        <p:blipFill>
          <a:blip r:embed="rId3"/>
          <a:stretch>
            <a:fillRect/>
          </a:stretch>
        </p:blipFill>
        <p:spPr>
          <a:xfrm>
            <a:off x="9572062" y="10284113"/>
            <a:ext cx="17421225" cy="9706210"/>
          </a:xfrm>
          <a:prstGeom prst="rect">
            <a:avLst/>
          </a:prstGeom>
        </p:spPr>
      </p:pic>
      <p:pic>
        <p:nvPicPr>
          <p:cNvPr id="8" name="Picture 7" descr="Qr code&#10;&#10;Description automatically generated">
            <a:extLst>
              <a:ext uri="{FF2B5EF4-FFF2-40B4-BE49-F238E27FC236}">
                <a16:creationId xmlns:a16="http://schemas.microsoft.com/office/drawing/2014/main" id="{E98612DC-E243-17E4-DE8B-DB6D30A920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65212" y="19275045"/>
            <a:ext cx="2712757" cy="3382242"/>
          </a:xfrm>
          <a:prstGeom prst="rect">
            <a:avLst/>
          </a:prstGeom>
        </p:spPr>
      </p:pic>
    </p:spTree>
  </p:cSld>
  <p:clrMapOvr>
    <a:masterClrMapping/>
  </p:clrMapOvr>
</p:sld>
</file>

<file path=ppt/theme/theme1.xml><?xml version="1.0" encoding="utf-8"?>
<a:theme xmlns:a="http://schemas.openxmlformats.org/drawingml/2006/main" name="CSPHConcept2012">
  <a:themeElements>
    <a:clrScheme name="CHWE_ppt">
      <a:dk1>
        <a:srgbClr val="4B4C4F"/>
      </a:dk1>
      <a:lt1>
        <a:srgbClr val="FFFFFF"/>
      </a:lt1>
      <a:dk2>
        <a:srgbClr val="4B4C4F"/>
      </a:dk2>
      <a:lt2>
        <a:srgbClr val="B3B4B8"/>
      </a:lt2>
      <a:accent1>
        <a:srgbClr val="074B67"/>
      </a:accent1>
      <a:accent2>
        <a:srgbClr val="A71D23"/>
      </a:accent2>
      <a:accent3>
        <a:srgbClr val="007E66"/>
      </a:accent3>
      <a:accent4>
        <a:srgbClr val="F15914"/>
      </a:accent4>
      <a:accent5>
        <a:srgbClr val="FFFFFF"/>
      </a:accent5>
      <a:accent6>
        <a:srgbClr val="FFFFFF"/>
      </a:accent6>
      <a:hlink>
        <a:srgbClr val="004A68"/>
      </a:hlink>
      <a:folHlink>
        <a:srgbClr val="B3B3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960E7CDE-4D9F-A14B-8AA5-E9969A501751}" vid="{1872CDD7-D33A-4248-B0E0-35D605A201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CSPHConcept2012</Template>
  <TotalTime>316</TotalTime>
  <Words>2334</Words>
  <Application>Microsoft Macintosh PowerPoint</Application>
  <PresentationFormat>Custom</PresentationFormat>
  <Paragraphs>224</Paragraphs>
  <Slides>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CSPHConcept2012</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Cuff, Cortney L</dc:creator>
  <cp:lastModifiedBy>Cuff, Cortney L</cp:lastModifiedBy>
  <cp:revision>4</cp:revision>
  <dcterms:created xsi:type="dcterms:W3CDTF">2022-02-04T22:01:22Z</dcterms:created>
  <dcterms:modified xsi:type="dcterms:W3CDTF">2023-04-06T13:48:23Z</dcterms:modified>
</cp:coreProperties>
</file>