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1.ucdenver.edu/offices/faculty-affairs/faculty-activity-reporti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lucdenver-my.sharepoint.com/:v:/g/personal/chris_smith_ucdenver_edu/ESsyRSzL5KROszq1xNt7RUABGsZTCH_3CaYwa2jZkEswtQ?e=dEwdDa" TargetMode="External"/><Relationship Id="rId2" Type="http://schemas.openxmlformats.org/officeDocument/2006/relationships/hyperlink" Target="mailto:chris.smith@ucdenver.edu?subject=Interfolio%20Assistanc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8A7C-E5EF-4031-85B6-9E9D3F42184C}"/>
              </a:ext>
            </a:extLst>
          </p:cNvPr>
          <p:cNvSpPr>
            <a:spLocks noGrp="1"/>
          </p:cNvSpPr>
          <p:nvPr>
            <p:ph type="ctrTitle"/>
          </p:nvPr>
        </p:nvSpPr>
        <p:spPr/>
        <p:txBody>
          <a:bodyPr/>
          <a:lstStyle/>
          <a:p>
            <a:r>
              <a:rPr lang="en-US" dirty="0"/>
              <a:t>Interfolio Annual Review Report</a:t>
            </a:r>
          </a:p>
        </p:txBody>
      </p:sp>
      <p:sp>
        <p:nvSpPr>
          <p:cNvPr id="3" name="Subtitle 2">
            <a:extLst>
              <a:ext uri="{FF2B5EF4-FFF2-40B4-BE49-F238E27FC236}">
                <a16:creationId xmlns:a16="http://schemas.microsoft.com/office/drawing/2014/main" id="{D747CCEC-F03A-40D5-965D-84D4B13D0D08}"/>
              </a:ext>
            </a:extLst>
          </p:cNvPr>
          <p:cNvSpPr>
            <a:spLocks noGrp="1"/>
          </p:cNvSpPr>
          <p:nvPr>
            <p:ph type="subTitle" idx="1"/>
          </p:nvPr>
        </p:nvSpPr>
        <p:spPr/>
        <p:txBody>
          <a:bodyPr/>
          <a:lstStyle/>
          <a:p>
            <a:r>
              <a:rPr lang="en-US" dirty="0"/>
              <a:t>A How-to guide for SPA faculty</a:t>
            </a:r>
          </a:p>
        </p:txBody>
      </p:sp>
    </p:spTree>
    <p:extLst>
      <p:ext uri="{BB962C8B-B14F-4D97-AF65-F5344CB8AC3E}">
        <p14:creationId xmlns:p14="http://schemas.microsoft.com/office/powerpoint/2010/main" val="365095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494D-DE21-40C8-B478-AF413DA2C78B}"/>
              </a:ext>
            </a:extLst>
          </p:cNvPr>
          <p:cNvSpPr>
            <a:spLocks noGrp="1"/>
          </p:cNvSpPr>
          <p:nvPr>
            <p:ph type="title"/>
          </p:nvPr>
        </p:nvSpPr>
        <p:spPr/>
        <p:txBody>
          <a:bodyPr/>
          <a:lstStyle/>
          <a:p>
            <a:r>
              <a:rPr lang="en-US" dirty="0"/>
              <a:t>Logging In</a:t>
            </a:r>
          </a:p>
        </p:txBody>
      </p:sp>
      <p:sp>
        <p:nvSpPr>
          <p:cNvPr id="3" name="Content Placeholder 2">
            <a:extLst>
              <a:ext uri="{FF2B5EF4-FFF2-40B4-BE49-F238E27FC236}">
                <a16:creationId xmlns:a16="http://schemas.microsoft.com/office/drawing/2014/main" id="{DB496977-B855-4AE5-AB1C-F41650E64B4C}"/>
              </a:ext>
            </a:extLst>
          </p:cNvPr>
          <p:cNvSpPr>
            <a:spLocks noGrp="1"/>
          </p:cNvSpPr>
          <p:nvPr>
            <p:ph idx="1"/>
          </p:nvPr>
        </p:nvSpPr>
        <p:spPr>
          <a:xfrm>
            <a:off x="457200" y="1303866"/>
            <a:ext cx="11260667" cy="4944533"/>
          </a:xfrm>
        </p:spPr>
        <p:txBody>
          <a:bodyPr/>
          <a:lstStyle/>
          <a:p>
            <a:r>
              <a:rPr lang="en-US" b="1" dirty="0"/>
              <a:t>Log into the FAR system:  </a:t>
            </a:r>
          </a:p>
          <a:p>
            <a:pPr marL="0" indent="0">
              <a:buNone/>
            </a:pPr>
            <a:r>
              <a:rPr lang="en-US" b="1" u="sng" dirty="0">
                <a:hlinkClick r:id="rId2"/>
              </a:rPr>
              <a:t>https://www1.ucdenver.edu/offices/faculty-affairs/faculty-activity-reporting</a:t>
            </a:r>
            <a:endParaRPr lang="en-US" dirty="0"/>
          </a:p>
          <a:p>
            <a:endParaRPr lang="en-US" dirty="0"/>
          </a:p>
        </p:txBody>
      </p:sp>
      <p:grpSp>
        <p:nvGrpSpPr>
          <p:cNvPr id="4" name="Group 2">
            <a:extLst>
              <a:ext uri="{FF2B5EF4-FFF2-40B4-BE49-F238E27FC236}">
                <a16:creationId xmlns:a16="http://schemas.microsoft.com/office/drawing/2014/main" id="{4C3FB78D-DA91-4AA1-BB5C-B1F6BC271D85}"/>
              </a:ext>
            </a:extLst>
          </p:cNvPr>
          <p:cNvGrpSpPr>
            <a:grpSpLocks/>
          </p:cNvGrpSpPr>
          <p:nvPr/>
        </p:nvGrpSpPr>
        <p:grpSpPr bwMode="auto">
          <a:xfrm>
            <a:off x="1192741" y="2207817"/>
            <a:ext cx="4894792" cy="4480850"/>
            <a:chOff x="108085792" y="105903934"/>
            <a:chExt cx="4098853" cy="3744144"/>
          </a:xfrm>
        </p:grpSpPr>
        <p:pic>
          <p:nvPicPr>
            <p:cNvPr id="1027" name="Picture 1">
              <a:extLst>
                <a:ext uri="{FF2B5EF4-FFF2-40B4-BE49-F238E27FC236}">
                  <a16:creationId xmlns:a16="http://schemas.microsoft.com/office/drawing/2014/main" id="{E2067882-AE5F-4387-8E24-CED799208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5792" y="105903934"/>
              <a:ext cx="4098853" cy="3744144"/>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81BAB2C1-9755-422B-873A-5F074DEB2B5C}"/>
                </a:ext>
              </a:extLst>
            </p:cNvPr>
            <p:cNvSpPr>
              <a:spLocks noChangeArrowheads="1"/>
            </p:cNvSpPr>
            <p:nvPr/>
          </p:nvSpPr>
          <p:spPr bwMode="auto">
            <a:xfrm>
              <a:off x="108105262" y="108504506"/>
              <a:ext cx="1519707" cy="463639"/>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6" name="Group 6">
            <a:extLst>
              <a:ext uri="{FF2B5EF4-FFF2-40B4-BE49-F238E27FC236}">
                <a16:creationId xmlns:a16="http://schemas.microsoft.com/office/drawing/2014/main" id="{1D6BC8E9-1B54-4391-A1A9-EA44DFDEEB33}"/>
              </a:ext>
            </a:extLst>
          </p:cNvPr>
          <p:cNvGrpSpPr>
            <a:grpSpLocks/>
          </p:cNvGrpSpPr>
          <p:nvPr/>
        </p:nvGrpSpPr>
        <p:grpSpPr bwMode="auto">
          <a:xfrm>
            <a:off x="6907211" y="2207817"/>
            <a:ext cx="3574521" cy="4480850"/>
            <a:chOff x="110658011" y="106271310"/>
            <a:chExt cx="2244529" cy="3315022"/>
          </a:xfrm>
        </p:grpSpPr>
        <p:pic>
          <p:nvPicPr>
            <p:cNvPr id="1031" name="Picture 7">
              <a:extLst>
                <a:ext uri="{FF2B5EF4-FFF2-40B4-BE49-F238E27FC236}">
                  <a16:creationId xmlns:a16="http://schemas.microsoft.com/office/drawing/2014/main" id="{6B32C75D-BD1C-4ED8-80C5-F17112378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825" t="447"/>
            <a:stretch>
              <a:fillRect/>
            </a:stretch>
          </p:blipFill>
          <p:spPr bwMode="auto">
            <a:xfrm>
              <a:off x="110658011" y="106271310"/>
              <a:ext cx="2244529" cy="331502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Oval 8">
              <a:extLst>
                <a:ext uri="{FF2B5EF4-FFF2-40B4-BE49-F238E27FC236}">
                  <a16:creationId xmlns:a16="http://schemas.microsoft.com/office/drawing/2014/main" id="{65FCCDB0-A837-4174-931B-45C6592F22ED}"/>
                </a:ext>
              </a:extLst>
            </p:cNvPr>
            <p:cNvSpPr>
              <a:spLocks noChangeArrowheads="1"/>
            </p:cNvSpPr>
            <p:nvPr/>
          </p:nvSpPr>
          <p:spPr bwMode="auto">
            <a:xfrm>
              <a:off x="111116059" y="107809290"/>
              <a:ext cx="1668332" cy="74852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184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384A-66B9-42B1-98D2-118FD75A711D}"/>
              </a:ext>
            </a:extLst>
          </p:cNvPr>
          <p:cNvSpPr>
            <a:spLocks noGrp="1"/>
          </p:cNvSpPr>
          <p:nvPr>
            <p:ph type="title"/>
          </p:nvPr>
        </p:nvSpPr>
        <p:spPr/>
        <p:txBody>
          <a:bodyPr/>
          <a:lstStyle/>
          <a:p>
            <a:r>
              <a:rPr lang="en-US" dirty="0"/>
              <a:t>Reviewing, Editing, or Adding Activities</a:t>
            </a:r>
          </a:p>
        </p:txBody>
      </p:sp>
      <p:sp>
        <p:nvSpPr>
          <p:cNvPr id="3" name="Content Placeholder 2">
            <a:extLst>
              <a:ext uri="{FF2B5EF4-FFF2-40B4-BE49-F238E27FC236}">
                <a16:creationId xmlns:a16="http://schemas.microsoft.com/office/drawing/2014/main" id="{BE24C6FD-A1ED-4B08-AE69-12CA9B09D63D}"/>
              </a:ext>
            </a:extLst>
          </p:cNvPr>
          <p:cNvSpPr>
            <a:spLocks noGrp="1"/>
          </p:cNvSpPr>
          <p:nvPr>
            <p:ph idx="1"/>
          </p:nvPr>
        </p:nvSpPr>
        <p:spPr>
          <a:xfrm>
            <a:off x="315998" y="2485492"/>
            <a:ext cx="3090766" cy="3621763"/>
          </a:xfrm>
        </p:spPr>
        <p:txBody>
          <a:bodyPr/>
          <a:lstStyle/>
          <a:p>
            <a:r>
              <a:rPr lang="en-US" sz="1600" b="1" dirty="0"/>
              <a:t>Click on ‘Activities’ and then then click on the ‘Jump to Section’ dropdown box to find the type of activity you want to enter. Enter all of your data here in its appropriate category.</a:t>
            </a:r>
            <a:endParaRPr lang="en-US" sz="1600" dirty="0"/>
          </a:p>
          <a:p>
            <a:endParaRPr lang="en-US" dirty="0"/>
          </a:p>
        </p:txBody>
      </p:sp>
      <p:grpSp>
        <p:nvGrpSpPr>
          <p:cNvPr id="4" name="Group 2">
            <a:extLst>
              <a:ext uri="{FF2B5EF4-FFF2-40B4-BE49-F238E27FC236}">
                <a16:creationId xmlns:a16="http://schemas.microsoft.com/office/drawing/2014/main" id="{2EEC1EF5-C978-4410-AE2E-7BF2ACD498A8}"/>
              </a:ext>
            </a:extLst>
          </p:cNvPr>
          <p:cNvGrpSpPr>
            <a:grpSpLocks/>
          </p:cNvGrpSpPr>
          <p:nvPr/>
        </p:nvGrpSpPr>
        <p:grpSpPr bwMode="auto">
          <a:xfrm>
            <a:off x="3562214" y="1445920"/>
            <a:ext cx="8525725" cy="4959362"/>
            <a:chOff x="106498622" y="110558529"/>
            <a:chExt cx="7115578" cy="4275944"/>
          </a:xfrm>
        </p:grpSpPr>
        <p:pic>
          <p:nvPicPr>
            <p:cNvPr id="2051" name="Picture 3">
              <a:extLst>
                <a:ext uri="{FF2B5EF4-FFF2-40B4-BE49-F238E27FC236}">
                  <a16:creationId xmlns:a16="http://schemas.microsoft.com/office/drawing/2014/main" id="{56054F9D-315B-4D22-B4BC-DACB5A43C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21"/>
            <a:stretch>
              <a:fillRect/>
            </a:stretch>
          </p:blipFill>
          <p:spPr bwMode="auto">
            <a:xfrm>
              <a:off x="106644496" y="110558529"/>
              <a:ext cx="4496028" cy="237563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1A6B3D99-FC7A-4DCF-AA19-BD226C637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64531" y="111677702"/>
              <a:ext cx="3949669" cy="315677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val 5">
              <a:extLst>
                <a:ext uri="{FF2B5EF4-FFF2-40B4-BE49-F238E27FC236}">
                  <a16:creationId xmlns:a16="http://schemas.microsoft.com/office/drawing/2014/main" id="{3F2E5AE1-B1B8-4035-AA8C-CCA4EF61C64D}"/>
                </a:ext>
              </a:extLst>
            </p:cNvPr>
            <p:cNvSpPr>
              <a:spLocks noChangeArrowheads="1"/>
            </p:cNvSpPr>
            <p:nvPr/>
          </p:nvSpPr>
          <p:spPr bwMode="auto">
            <a:xfrm>
              <a:off x="110294670" y="112540407"/>
              <a:ext cx="1126902" cy="357923"/>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Oval 6">
              <a:extLst>
                <a:ext uri="{FF2B5EF4-FFF2-40B4-BE49-F238E27FC236}">
                  <a16:creationId xmlns:a16="http://schemas.microsoft.com/office/drawing/2014/main" id="{2F27A4E4-48C2-4106-AED6-DDE576BB0312}"/>
                </a:ext>
              </a:extLst>
            </p:cNvPr>
            <p:cNvSpPr>
              <a:spLocks noChangeArrowheads="1"/>
            </p:cNvSpPr>
            <p:nvPr/>
          </p:nvSpPr>
          <p:spPr bwMode="auto">
            <a:xfrm>
              <a:off x="106498622" y="111454844"/>
              <a:ext cx="749210" cy="20495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7">
              <a:extLst>
                <a:ext uri="{FF2B5EF4-FFF2-40B4-BE49-F238E27FC236}">
                  <a16:creationId xmlns:a16="http://schemas.microsoft.com/office/drawing/2014/main" id="{8DC52B15-70C7-4C45-909B-24593CA977DC}"/>
                </a:ext>
              </a:extLst>
            </p:cNvPr>
            <p:cNvSpPr txBox="1">
              <a:spLocks noChangeArrowheads="1"/>
            </p:cNvSpPr>
            <p:nvPr/>
          </p:nvSpPr>
          <p:spPr bwMode="auto">
            <a:xfrm>
              <a:off x="107104372" y="113739770"/>
              <a:ext cx="2579556" cy="10174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All Publications and Scholarly Activities can be found by clicking 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Leadership &amp; Service Activities are found here</a:t>
              </a:r>
              <a:endParaRPr kumimoji="0" lang="en-US" altLang="en-US" sz="1800" b="0" i="0" u="none" strike="noStrike" cap="none" normalizeH="0" baseline="0" dirty="0">
                <a:ln>
                  <a:noFill/>
                </a:ln>
                <a:effectLst/>
                <a:latin typeface="Arial" panose="020B0604020202020204" pitchFamily="34" charset="0"/>
              </a:endParaRPr>
            </a:p>
          </p:txBody>
        </p:sp>
        <p:cxnSp>
          <p:nvCxnSpPr>
            <p:cNvPr id="2056" name="AutoShape 8">
              <a:extLst>
                <a:ext uri="{FF2B5EF4-FFF2-40B4-BE49-F238E27FC236}">
                  <a16:creationId xmlns:a16="http://schemas.microsoft.com/office/drawing/2014/main" id="{54571CB3-97C8-4FC3-8FDF-BD7F18FB8A63}"/>
                </a:ext>
              </a:extLst>
            </p:cNvPr>
            <p:cNvCxnSpPr>
              <a:cxnSpLocks noChangeShapeType="1"/>
            </p:cNvCxnSpPr>
            <p:nvPr/>
          </p:nvCxnSpPr>
          <p:spPr bwMode="auto">
            <a:xfrm>
              <a:off x="109010190" y="113930884"/>
              <a:ext cx="1417739" cy="1"/>
            </a:xfrm>
            <a:prstGeom prst="straightConnector1">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7" name="AutoShape 9">
              <a:extLst>
                <a:ext uri="{FF2B5EF4-FFF2-40B4-BE49-F238E27FC236}">
                  <a16:creationId xmlns:a16="http://schemas.microsoft.com/office/drawing/2014/main" id="{E6D63C0A-8540-4276-AFF6-F2FDD8263C93}"/>
                </a:ext>
              </a:extLst>
            </p:cNvPr>
            <p:cNvCxnSpPr>
              <a:cxnSpLocks noChangeShapeType="1"/>
            </p:cNvCxnSpPr>
            <p:nvPr/>
          </p:nvCxnSpPr>
          <p:spPr bwMode="auto">
            <a:xfrm>
              <a:off x="109010190" y="114414300"/>
              <a:ext cx="1417739" cy="1"/>
            </a:xfrm>
            <a:prstGeom prst="straightConnector1">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351621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0E65-ED25-405B-B18E-4FDB90B1EC4B}"/>
              </a:ext>
            </a:extLst>
          </p:cNvPr>
          <p:cNvSpPr>
            <a:spLocks noGrp="1"/>
          </p:cNvSpPr>
          <p:nvPr>
            <p:ph type="title"/>
          </p:nvPr>
        </p:nvSpPr>
        <p:spPr>
          <a:xfrm>
            <a:off x="646111" y="452718"/>
            <a:ext cx="9404723" cy="885015"/>
          </a:xfrm>
        </p:spPr>
        <p:txBody>
          <a:bodyPr/>
          <a:lstStyle/>
          <a:p>
            <a:r>
              <a:rPr lang="en-US" dirty="0"/>
              <a:t>Status of Scholarly Activities</a:t>
            </a:r>
          </a:p>
        </p:txBody>
      </p:sp>
      <p:sp>
        <p:nvSpPr>
          <p:cNvPr id="3" name="Content Placeholder 2">
            <a:extLst>
              <a:ext uri="{FF2B5EF4-FFF2-40B4-BE49-F238E27FC236}">
                <a16:creationId xmlns:a16="http://schemas.microsoft.com/office/drawing/2014/main" id="{4FC4B662-E54C-4063-AE3E-1DB3D61A7C3C}"/>
              </a:ext>
            </a:extLst>
          </p:cNvPr>
          <p:cNvSpPr>
            <a:spLocks noGrp="1"/>
          </p:cNvSpPr>
          <p:nvPr>
            <p:ph idx="1"/>
          </p:nvPr>
        </p:nvSpPr>
        <p:spPr>
          <a:xfrm>
            <a:off x="321733" y="1337733"/>
            <a:ext cx="4310699" cy="4724400"/>
          </a:xfrm>
        </p:spPr>
        <p:txBody>
          <a:bodyPr>
            <a:normAutofit fontScale="85000" lnSpcReduction="20000"/>
          </a:bodyPr>
          <a:lstStyle/>
          <a:p>
            <a:r>
              <a:rPr lang="en-US" b="1" dirty="0"/>
              <a:t>Scholarly activities can have a status of “</a:t>
            </a:r>
            <a:r>
              <a:rPr lang="en-US" b="1" u="sng" dirty="0"/>
              <a:t>in progress</a:t>
            </a:r>
            <a:r>
              <a:rPr lang="en-US" b="1" dirty="0"/>
              <a:t>,” “</a:t>
            </a:r>
            <a:r>
              <a:rPr lang="en-US" b="1" u="sng" dirty="0"/>
              <a:t>submitted</a:t>
            </a:r>
            <a:r>
              <a:rPr lang="en-US" b="1" dirty="0"/>
              <a:t>”, or “</a:t>
            </a:r>
            <a:r>
              <a:rPr lang="en-US" b="1" u="sng" dirty="0"/>
              <a:t>completed</a:t>
            </a:r>
            <a:r>
              <a:rPr lang="en-US" b="1" dirty="0"/>
              <a:t>,” based on your previous e-FRPA reports. Go through all of your entries and be sure that everything is marked with the correct status.  In Interfolio, you can mark publications with the following:</a:t>
            </a:r>
          </a:p>
          <a:p>
            <a:pPr lvl="1"/>
            <a:r>
              <a:rPr lang="en-US" b="1" dirty="0"/>
              <a:t>In Progress</a:t>
            </a:r>
          </a:p>
          <a:p>
            <a:pPr lvl="1"/>
            <a:r>
              <a:rPr lang="en-US" b="1" dirty="0"/>
              <a:t>Submitted</a:t>
            </a:r>
          </a:p>
          <a:p>
            <a:pPr lvl="1"/>
            <a:r>
              <a:rPr lang="en-US" b="1" dirty="0"/>
              <a:t>Revise &amp; Resubmit</a:t>
            </a:r>
          </a:p>
          <a:p>
            <a:pPr lvl="1"/>
            <a:r>
              <a:rPr lang="en-US" b="1" dirty="0"/>
              <a:t>Accepted</a:t>
            </a:r>
          </a:p>
          <a:p>
            <a:pPr lvl="1"/>
            <a:r>
              <a:rPr lang="en-US" b="1" dirty="0"/>
              <a:t>In Press</a:t>
            </a:r>
          </a:p>
          <a:p>
            <a:pPr lvl="1"/>
            <a:r>
              <a:rPr lang="en-US" b="1" dirty="0"/>
              <a:t>Completed/Published</a:t>
            </a:r>
          </a:p>
          <a:p>
            <a:pPr lvl="1"/>
            <a:r>
              <a:rPr lang="en-US" b="1" dirty="0"/>
              <a:t>Work Discontinued</a:t>
            </a:r>
          </a:p>
          <a:p>
            <a:pPr marL="457200" lvl="1" indent="0">
              <a:buNone/>
            </a:pPr>
            <a:r>
              <a:rPr lang="en-US" b="1" dirty="0"/>
              <a:t>You do this by clicking the pencil icon to </a:t>
            </a:r>
            <a:r>
              <a:rPr lang="en-US" b="1" u="sng" dirty="0"/>
              <a:t>EDIT</a:t>
            </a:r>
            <a:r>
              <a:rPr lang="en-US" b="1" dirty="0"/>
              <a:t> the entry</a:t>
            </a:r>
            <a:r>
              <a:rPr lang="en-US" dirty="0"/>
              <a:t> </a:t>
            </a:r>
          </a:p>
          <a:p>
            <a:endParaRPr lang="en-US" dirty="0"/>
          </a:p>
        </p:txBody>
      </p:sp>
      <p:pic>
        <p:nvPicPr>
          <p:cNvPr id="3074" name="Picture 2">
            <a:extLst>
              <a:ext uri="{FF2B5EF4-FFF2-40B4-BE49-F238E27FC236}">
                <a16:creationId xmlns:a16="http://schemas.microsoft.com/office/drawing/2014/main" id="{CFA2B806-8E9B-4CA6-9E14-D161577AD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420" y="1564745"/>
            <a:ext cx="7212847" cy="484053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Oval 3">
            <a:extLst>
              <a:ext uri="{FF2B5EF4-FFF2-40B4-BE49-F238E27FC236}">
                <a16:creationId xmlns:a16="http://schemas.microsoft.com/office/drawing/2014/main" id="{237A7C68-94DF-4256-AC38-CC426180CE91}"/>
              </a:ext>
            </a:extLst>
          </p:cNvPr>
          <p:cNvSpPr>
            <a:spLocks noChangeArrowheads="1"/>
          </p:cNvSpPr>
          <p:nvPr/>
        </p:nvSpPr>
        <p:spPr bwMode="auto">
          <a:xfrm>
            <a:off x="9049385" y="3898761"/>
            <a:ext cx="1313815" cy="233270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Oval 4">
            <a:extLst>
              <a:ext uri="{FF2B5EF4-FFF2-40B4-BE49-F238E27FC236}">
                <a16:creationId xmlns:a16="http://schemas.microsoft.com/office/drawing/2014/main" id="{DC95B785-ACE0-4C0F-8051-C9BBE38393C4}"/>
              </a:ext>
            </a:extLst>
          </p:cNvPr>
          <p:cNvSpPr>
            <a:spLocks noChangeArrowheads="1"/>
          </p:cNvSpPr>
          <p:nvPr/>
        </p:nvSpPr>
        <p:spPr bwMode="auto">
          <a:xfrm>
            <a:off x="11091333" y="4284133"/>
            <a:ext cx="293001" cy="324382"/>
          </a:xfrm>
          <a:prstGeom prst="ellipse">
            <a:avLst/>
          </a:prstGeom>
          <a:noFill/>
          <a:ln w="25400" algn="ctr">
            <a:solidFill>
              <a:srgbClr val="33CC33"/>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82435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7243-901E-444B-A41A-ADA3D1FBCBF9}"/>
              </a:ext>
            </a:extLst>
          </p:cNvPr>
          <p:cNvSpPr>
            <a:spLocks noGrp="1"/>
          </p:cNvSpPr>
          <p:nvPr>
            <p:ph type="title"/>
          </p:nvPr>
        </p:nvSpPr>
        <p:spPr/>
        <p:txBody>
          <a:bodyPr/>
          <a:lstStyle/>
          <a:p>
            <a:r>
              <a:rPr lang="en-US" dirty="0"/>
              <a:t>Editing Start/End Dates of Activities or Ongoing Activities</a:t>
            </a:r>
          </a:p>
        </p:txBody>
      </p:sp>
      <p:sp>
        <p:nvSpPr>
          <p:cNvPr id="3" name="Content Placeholder 2">
            <a:extLst>
              <a:ext uri="{FF2B5EF4-FFF2-40B4-BE49-F238E27FC236}">
                <a16:creationId xmlns:a16="http://schemas.microsoft.com/office/drawing/2014/main" id="{A2F74BA3-9860-4353-815C-890E17A796B1}"/>
              </a:ext>
            </a:extLst>
          </p:cNvPr>
          <p:cNvSpPr>
            <a:spLocks noGrp="1"/>
          </p:cNvSpPr>
          <p:nvPr>
            <p:ph idx="1"/>
          </p:nvPr>
        </p:nvSpPr>
        <p:spPr>
          <a:xfrm>
            <a:off x="197414" y="1950648"/>
            <a:ext cx="4658220" cy="4195481"/>
          </a:xfrm>
        </p:spPr>
        <p:txBody>
          <a:bodyPr/>
          <a:lstStyle/>
          <a:p>
            <a:r>
              <a:rPr lang="en-US" b="1" dirty="0"/>
              <a:t>Entries of activities that are ongoing do not have to be re-entered each year. You just need to change the end term to “</a:t>
            </a:r>
            <a:r>
              <a:rPr lang="en-US" b="1" u="sng" dirty="0"/>
              <a:t>ongoing</a:t>
            </a:r>
            <a:r>
              <a:rPr lang="en-US" b="1" dirty="0"/>
              <a:t>.” For example, you are probably on committees that are ongoing like the MPA committee or you may be on editorial board that are ongoing.   Again, just </a:t>
            </a:r>
            <a:r>
              <a:rPr lang="en-US" b="1" u="sng" dirty="0"/>
              <a:t>EDIT </a:t>
            </a:r>
            <a:r>
              <a:rPr lang="en-US" b="1" dirty="0"/>
              <a:t>the entry by clicking the pencil icon.</a:t>
            </a:r>
            <a:endParaRPr lang="en-US" dirty="0"/>
          </a:p>
          <a:p>
            <a:endParaRPr lang="en-US" dirty="0"/>
          </a:p>
        </p:txBody>
      </p:sp>
      <p:grpSp>
        <p:nvGrpSpPr>
          <p:cNvPr id="4" name="Group 2">
            <a:extLst>
              <a:ext uri="{FF2B5EF4-FFF2-40B4-BE49-F238E27FC236}">
                <a16:creationId xmlns:a16="http://schemas.microsoft.com/office/drawing/2014/main" id="{7C6435BD-EBE7-4DC7-85B5-34A5EACC9538}"/>
              </a:ext>
            </a:extLst>
          </p:cNvPr>
          <p:cNvGrpSpPr>
            <a:grpSpLocks/>
          </p:cNvGrpSpPr>
          <p:nvPr/>
        </p:nvGrpSpPr>
        <p:grpSpPr bwMode="auto">
          <a:xfrm>
            <a:off x="5062007" y="1950648"/>
            <a:ext cx="6740525" cy="4619485"/>
            <a:chOff x="107322870" y="110906957"/>
            <a:chExt cx="5349004" cy="3754582"/>
          </a:xfrm>
        </p:grpSpPr>
        <p:pic>
          <p:nvPicPr>
            <p:cNvPr id="4099" name="Picture 3">
              <a:extLst>
                <a:ext uri="{FF2B5EF4-FFF2-40B4-BE49-F238E27FC236}">
                  <a16:creationId xmlns:a16="http://schemas.microsoft.com/office/drawing/2014/main" id="{B98D0F14-81BC-425D-A527-7D1008E52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2870" y="110906957"/>
              <a:ext cx="5349004" cy="374077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val 4">
              <a:extLst>
                <a:ext uri="{FF2B5EF4-FFF2-40B4-BE49-F238E27FC236}">
                  <a16:creationId xmlns:a16="http://schemas.microsoft.com/office/drawing/2014/main" id="{7DD5B700-484A-4163-A162-FE09C3E1EDBD}"/>
                </a:ext>
              </a:extLst>
            </p:cNvPr>
            <p:cNvSpPr>
              <a:spLocks noChangeArrowheads="1"/>
            </p:cNvSpPr>
            <p:nvPr/>
          </p:nvSpPr>
          <p:spPr bwMode="auto">
            <a:xfrm>
              <a:off x="110011335" y="112550516"/>
              <a:ext cx="1622738" cy="2111023"/>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Oval 5">
              <a:extLst>
                <a:ext uri="{FF2B5EF4-FFF2-40B4-BE49-F238E27FC236}">
                  <a16:creationId xmlns:a16="http://schemas.microsoft.com/office/drawing/2014/main" id="{C06B2D89-4365-46E6-B53B-64AA17DD8B53}"/>
                </a:ext>
              </a:extLst>
            </p:cNvPr>
            <p:cNvSpPr>
              <a:spLocks noChangeArrowheads="1"/>
            </p:cNvSpPr>
            <p:nvPr/>
          </p:nvSpPr>
          <p:spPr bwMode="auto">
            <a:xfrm>
              <a:off x="112098465" y="112970999"/>
              <a:ext cx="282329" cy="247338"/>
            </a:xfrm>
            <a:prstGeom prst="ellipse">
              <a:avLst/>
            </a:prstGeom>
            <a:noFill/>
            <a:ln w="25400" algn="ctr">
              <a:solidFill>
                <a:srgbClr val="33CC33"/>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6059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EDB5-BFC0-4DCC-A21F-C26246443AC0}"/>
              </a:ext>
            </a:extLst>
          </p:cNvPr>
          <p:cNvSpPr>
            <a:spLocks noGrp="1"/>
          </p:cNvSpPr>
          <p:nvPr>
            <p:ph type="title"/>
          </p:nvPr>
        </p:nvSpPr>
        <p:spPr/>
        <p:txBody>
          <a:bodyPr/>
          <a:lstStyle/>
          <a:p>
            <a:r>
              <a:rPr lang="en-US" dirty="0"/>
              <a:t>Producing a CV and/or Annual Review Report</a:t>
            </a:r>
          </a:p>
        </p:txBody>
      </p:sp>
      <p:sp>
        <p:nvSpPr>
          <p:cNvPr id="3" name="Content Placeholder 2">
            <a:extLst>
              <a:ext uri="{FF2B5EF4-FFF2-40B4-BE49-F238E27FC236}">
                <a16:creationId xmlns:a16="http://schemas.microsoft.com/office/drawing/2014/main" id="{00ADFE08-9481-4700-914B-4F45A6FCF209}"/>
              </a:ext>
            </a:extLst>
          </p:cNvPr>
          <p:cNvSpPr>
            <a:spLocks noGrp="1"/>
          </p:cNvSpPr>
          <p:nvPr>
            <p:ph idx="1"/>
          </p:nvPr>
        </p:nvSpPr>
        <p:spPr>
          <a:xfrm>
            <a:off x="338668" y="2052918"/>
            <a:ext cx="11599332" cy="1130549"/>
          </a:xfrm>
        </p:spPr>
        <p:txBody>
          <a:bodyPr/>
          <a:lstStyle/>
          <a:p>
            <a:r>
              <a:rPr lang="en-US" b="1" dirty="0"/>
              <a:t>To produce the annual review report, go to “</a:t>
            </a:r>
            <a:r>
              <a:rPr lang="en-US" b="1" u="sng" dirty="0"/>
              <a:t>Vitas &amp; </a:t>
            </a:r>
            <a:r>
              <a:rPr lang="en-US" b="1" u="sng" dirty="0" err="1"/>
              <a:t>Biosketches</a:t>
            </a:r>
            <a:r>
              <a:rPr lang="en-US" b="1" dirty="0"/>
              <a:t>”.  Then click on the eyeball icon next to “Standard CV”</a:t>
            </a:r>
            <a:endParaRPr lang="en-US" dirty="0"/>
          </a:p>
          <a:p>
            <a:pPr marL="0" indent="0">
              <a:buNone/>
            </a:pPr>
            <a:endParaRPr lang="en-US" dirty="0"/>
          </a:p>
        </p:txBody>
      </p:sp>
      <p:grpSp>
        <p:nvGrpSpPr>
          <p:cNvPr id="5" name="Group 3">
            <a:extLst>
              <a:ext uri="{FF2B5EF4-FFF2-40B4-BE49-F238E27FC236}">
                <a16:creationId xmlns:a16="http://schemas.microsoft.com/office/drawing/2014/main" id="{B1047952-6203-4D8A-885B-D071DCF2D76D}"/>
              </a:ext>
            </a:extLst>
          </p:cNvPr>
          <p:cNvGrpSpPr>
            <a:grpSpLocks/>
          </p:cNvGrpSpPr>
          <p:nvPr/>
        </p:nvGrpSpPr>
        <p:grpSpPr bwMode="auto">
          <a:xfrm>
            <a:off x="338668" y="2857219"/>
            <a:ext cx="5012265" cy="2781581"/>
            <a:chOff x="106687907" y="106292540"/>
            <a:chExt cx="4564321" cy="2375639"/>
          </a:xfrm>
        </p:grpSpPr>
        <p:pic>
          <p:nvPicPr>
            <p:cNvPr id="5124" name="Picture 4">
              <a:extLst>
                <a:ext uri="{FF2B5EF4-FFF2-40B4-BE49-F238E27FC236}">
                  <a16:creationId xmlns:a16="http://schemas.microsoft.com/office/drawing/2014/main" id="{42B26AF3-2E5C-470A-8E70-BE1D3D27D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21"/>
            <a:stretch>
              <a:fillRect/>
            </a:stretch>
          </p:blipFill>
          <p:spPr bwMode="auto">
            <a:xfrm>
              <a:off x="106756200" y="106292540"/>
              <a:ext cx="4496028" cy="237563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Oval 5">
              <a:extLst>
                <a:ext uri="{FF2B5EF4-FFF2-40B4-BE49-F238E27FC236}">
                  <a16:creationId xmlns:a16="http://schemas.microsoft.com/office/drawing/2014/main" id="{E0A45DD5-6348-4142-B7F3-1E2062F0DCC4}"/>
                </a:ext>
              </a:extLst>
            </p:cNvPr>
            <p:cNvSpPr>
              <a:spLocks noChangeArrowheads="1"/>
            </p:cNvSpPr>
            <p:nvPr/>
          </p:nvSpPr>
          <p:spPr bwMode="auto">
            <a:xfrm>
              <a:off x="106687907" y="107472698"/>
              <a:ext cx="876442" cy="22044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5126" name="Picture 6">
            <a:extLst>
              <a:ext uri="{FF2B5EF4-FFF2-40B4-BE49-F238E27FC236}">
                <a16:creationId xmlns:a16="http://schemas.microsoft.com/office/drawing/2014/main" id="{8D168542-FFD8-40C6-89BB-B93B7BC5D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022" y="4236721"/>
            <a:ext cx="6689792" cy="238421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Oval 7">
            <a:extLst>
              <a:ext uri="{FF2B5EF4-FFF2-40B4-BE49-F238E27FC236}">
                <a16:creationId xmlns:a16="http://schemas.microsoft.com/office/drawing/2014/main" id="{0222C558-EE47-43DC-8426-B1CF6E73769D}"/>
              </a:ext>
            </a:extLst>
          </p:cNvPr>
          <p:cNvSpPr>
            <a:spLocks noChangeArrowheads="1"/>
          </p:cNvSpPr>
          <p:nvPr/>
        </p:nvSpPr>
        <p:spPr bwMode="auto">
          <a:xfrm>
            <a:off x="10377351" y="6039756"/>
            <a:ext cx="363660" cy="298718"/>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310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EDB5-BFC0-4DCC-A21F-C26246443AC0}"/>
              </a:ext>
            </a:extLst>
          </p:cNvPr>
          <p:cNvSpPr>
            <a:spLocks noGrp="1"/>
          </p:cNvSpPr>
          <p:nvPr>
            <p:ph type="title"/>
          </p:nvPr>
        </p:nvSpPr>
        <p:spPr/>
        <p:txBody>
          <a:bodyPr/>
          <a:lstStyle/>
          <a:p>
            <a:r>
              <a:rPr lang="en-US" dirty="0"/>
              <a:t>Producing a CV and/or Annual Review Report </a:t>
            </a:r>
            <a:r>
              <a:rPr lang="en-US" sz="2400" dirty="0"/>
              <a:t>(cont’d)</a:t>
            </a:r>
            <a:br>
              <a:rPr lang="en-US" sz="2400" dirty="0"/>
            </a:br>
            <a:endParaRPr lang="en-US" dirty="0"/>
          </a:p>
        </p:txBody>
      </p:sp>
      <p:sp>
        <p:nvSpPr>
          <p:cNvPr id="3" name="Content Placeholder 2">
            <a:extLst>
              <a:ext uri="{FF2B5EF4-FFF2-40B4-BE49-F238E27FC236}">
                <a16:creationId xmlns:a16="http://schemas.microsoft.com/office/drawing/2014/main" id="{00ADFE08-9481-4700-914B-4F45A6FCF209}"/>
              </a:ext>
            </a:extLst>
          </p:cNvPr>
          <p:cNvSpPr>
            <a:spLocks noGrp="1"/>
          </p:cNvSpPr>
          <p:nvPr>
            <p:ph idx="1"/>
          </p:nvPr>
        </p:nvSpPr>
        <p:spPr>
          <a:xfrm>
            <a:off x="338668" y="2052918"/>
            <a:ext cx="4276354" cy="4568014"/>
          </a:xfrm>
        </p:spPr>
        <p:txBody>
          <a:bodyPr>
            <a:normAutofit fontScale="85000" lnSpcReduction="10000"/>
          </a:bodyPr>
          <a:lstStyle/>
          <a:p>
            <a:r>
              <a:rPr lang="en-US" b="1" dirty="0"/>
              <a:t>NOTE- Interfolio automatically defaults to 2019 as the start date and will start producing the report automatically, let the process run, then after the report runs you need to change the start date to Spring 2020 and produce another report. </a:t>
            </a:r>
            <a:endParaRPr lang="en-US" dirty="0"/>
          </a:p>
          <a:p>
            <a:r>
              <a:rPr lang="en-US" dirty="0"/>
              <a:t> </a:t>
            </a:r>
            <a:r>
              <a:rPr lang="en-US" b="1" dirty="0"/>
              <a:t>Change the start date to Spring 2020 and end date to Fall 2020 then press “</a:t>
            </a:r>
            <a:r>
              <a:rPr lang="en-US" b="1" u="sng" dirty="0"/>
              <a:t>Refresh Vita</a:t>
            </a:r>
            <a:r>
              <a:rPr lang="en-US" b="1" dirty="0"/>
              <a:t>” to produce your 2020 annual report CV (previously known as the e-FRPA).</a:t>
            </a:r>
            <a:endParaRPr lang="en-US" dirty="0"/>
          </a:p>
          <a:p>
            <a:r>
              <a:rPr lang="en-US" b="1" dirty="0"/>
              <a:t>You can then scroll down to view the online version, but you must hit “</a:t>
            </a:r>
            <a:r>
              <a:rPr lang="en-US" b="1" u="sng" dirty="0"/>
              <a:t>Export/Share</a:t>
            </a:r>
            <a:r>
              <a:rPr lang="en-US" b="1" dirty="0"/>
              <a:t>” to download it to Word and/or PDF to be submitted to the APC</a:t>
            </a:r>
            <a:endParaRPr lang="en-US" dirty="0"/>
          </a:p>
          <a:p>
            <a:pPr marL="0" indent="0">
              <a:buNone/>
            </a:pPr>
            <a:endParaRPr lang="en-US" dirty="0"/>
          </a:p>
        </p:txBody>
      </p:sp>
      <p:grpSp>
        <p:nvGrpSpPr>
          <p:cNvPr id="4" name="Group 2">
            <a:extLst>
              <a:ext uri="{FF2B5EF4-FFF2-40B4-BE49-F238E27FC236}">
                <a16:creationId xmlns:a16="http://schemas.microsoft.com/office/drawing/2014/main" id="{97812981-F5B7-449B-A651-3AA169611D9E}"/>
              </a:ext>
            </a:extLst>
          </p:cNvPr>
          <p:cNvGrpSpPr>
            <a:grpSpLocks/>
          </p:cNvGrpSpPr>
          <p:nvPr/>
        </p:nvGrpSpPr>
        <p:grpSpPr bwMode="auto">
          <a:xfrm>
            <a:off x="4615022" y="2052918"/>
            <a:ext cx="5490634" cy="4552034"/>
            <a:chOff x="106756200" y="110084074"/>
            <a:chExt cx="4298707" cy="3267340"/>
          </a:xfrm>
        </p:grpSpPr>
        <p:pic>
          <p:nvPicPr>
            <p:cNvPr id="6147" name="Picture 3">
              <a:extLst>
                <a:ext uri="{FF2B5EF4-FFF2-40B4-BE49-F238E27FC236}">
                  <a16:creationId xmlns:a16="http://schemas.microsoft.com/office/drawing/2014/main" id="{84177E43-4840-43AD-87A7-044E8E12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10084074"/>
              <a:ext cx="4298707" cy="326734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Oval 4">
              <a:extLst>
                <a:ext uri="{FF2B5EF4-FFF2-40B4-BE49-F238E27FC236}">
                  <a16:creationId xmlns:a16="http://schemas.microsoft.com/office/drawing/2014/main" id="{B2C7A10F-F286-454B-92C9-AB6D42AFDC3B}"/>
                </a:ext>
              </a:extLst>
            </p:cNvPr>
            <p:cNvSpPr>
              <a:spLocks noChangeArrowheads="1"/>
            </p:cNvSpPr>
            <p:nvPr/>
          </p:nvSpPr>
          <p:spPr bwMode="auto">
            <a:xfrm>
              <a:off x="109706554" y="112562465"/>
              <a:ext cx="1335091" cy="34661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5">
              <a:extLst>
                <a:ext uri="{FF2B5EF4-FFF2-40B4-BE49-F238E27FC236}">
                  <a16:creationId xmlns:a16="http://schemas.microsoft.com/office/drawing/2014/main" id="{50A12DB0-5F62-4EE8-A3F1-FC9EA0876222}"/>
                </a:ext>
              </a:extLst>
            </p:cNvPr>
            <p:cNvSpPr>
              <a:spLocks noChangeArrowheads="1"/>
            </p:cNvSpPr>
            <p:nvPr/>
          </p:nvSpPr>
          <p:spPr bwMode="auto">
            <a:xfrm>
              <a:off x="107590171" y="112562465"/>
              <a:ext cx="770032" cy="346616"/>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6">
              <a:extLst>
                <a:ext uri="{FF2B5EF4-FFF2-40B4-BE49-F238E27FC236}">
                  <a16:creationId xmlns:a16="http://schemas.microsoft.com/office/drawing/2014/main" id="{B52562C6-8B54-4B63-A1A3-9BFCD940D900}"/>
                </a:ext>
              </a:extLst>
            </p:cNvPr>
            <p:cNvSpPr>
              <a:spLocks noChangeArrowheads="1"/>
            </p:cNvSpPr>
            <p:nvPr/>
          </p:nvSpPr>
          <p:spPr bwMode="auto">
            <a:xfrm>
              <a:off x="108102216" y="111844432"/>
              <a:ext cx="2952691" cy="536617"/>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6151" name="Picture 7">
            <a:extLst>
              <a:ext uri="{FF2B5EF4-FFF2-40B4-BE49-F238E27FC236}">
                <a16:creationId xmlns:a16="http://schemas.microsoft.com/office/drawing/2014/main" id="{382A18E4-9D3F-45E7-8829-573899E27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483"/>
          <a:stretch>
            <a:fillRect/>
          </a:stretch>
        </p:blipFill>
        <p:spPr bwMode="auto">
          <a:xfrm>
            <a:off x="10211291" y="4956714"/>
            <a:ext cx="1862175" cy="1734445"/>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7662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9F87-5259-48E9-9FB0-1F75C67B9942}"/>
              </a:ext>
            </a:extLst>
          </p:cNvPr>
          <p:cNvSpPr>
            <a:spLocks noGrp="1"/>
          </p:cNvSpPr>
          <p:nvPr>
            <p:ph type="title"/>
          </p:nvPr>
        </p:nvSpPr>
        <p:spPr/>
        <p:txBody>
          <a:bodyPr/>
          <a:lstStyle/>
          <a:p>
            <a:r>
              <a:rPr lang="en-US" dirty="0"/>
              <a:t>Technical Support &amp; Help </a:t>
            </a:r>
          </a:p>
        </p:txBody>
      </p:sp>
      <p:sp>
        <p:nvSpPr>
          <p:cNvPr id="3" name="Content Placeholder 2">
            <a:extLst>
              <a:ext uri="{FF2B5EF4-FFF2-40B4-BE49-F238E27FC236}">
                <a16:creationId xmlns:a16="http://schemas.microsoft.com/office/drawing/2014/main" id="{DA47E276-545D-4287-9B04-B7DD2C84A587}"/>
              </a:ext>
            </a:extLst>
          </p:cNvPr>
          <p:cNvSpPr>
            <a:spLocks noGrp="1"/>
          </p:cNvSpPr>
          <p:nvPr>
            <p:ph idx="1"/>
          </p:nvPr>
        </p:nvSpPr>
        <p:spPr>
          <a:xfrm>
            <a:off x="665690" y="1543611"/>
            <a:ext cx="10899777" cy="3947068"/>
          </a:xfrm>
        </p:spPr>
        <p:txBody>
          <a:bodyPr/>
          <a:lstStyle/>
          <a:p>
            <a:r>
              <a:rPr lang="en-US" b="1" dirty="0"/>
              <a:t>For further assistance, contact </a:t>
            </a:r>
            <a:r>
              <a:rPr lang="en-US" b="1" u="sng" dirty="0">
                <a:hlinkClick r:id="rId2"/>
              </a:rPr>
              <a:t>Chris.Smith@ucdenver.edu</a:t>
            </a:r>
            <a:r>
              <a:rPr lang="en-US" b="1" dirty="0"/>
              <a:t>.  She can help walk you through how to update or correct your data, how to produce reports, or any other issues with Interfolio.  This can be done through a Zoom screen share meeting and/or you can assign Chris permission to “Emulate” you within your Interfolio profile so that she can make edits or run reports on your  behalf.  This permission can be assigned for a specified period of time that you enter, or it can be ongoing.  This permission can also be rescinded at any time.  </a:t>
            </a:r>
            <a:endParaRPr lang="en-US" dirty="0"/>
          </a:p>
          <a:p>
            <a:r>
              <a:rPr lang="en-US" dirty="0"/>
              <a:t> </a:t>
            </a:r>
            <a:r>
              <a:rPr lang="en-US" b="1" u="sng" dirty="0">
                <a:hlinkClick r:id="rId3"/>
              </a:rPr>
              <a:t>For information on how to assign “Emulate” access, please click on the link in the “How To” PDF to watch a short one-minute video.</a:t>
            </a:r>
            <a:endParaRPr lang="en-US" dirty="0"/>
          </a:p>
          <a:p>
            <a:endParaRPr lang="en-US" dirty="0"/>
          </a:p>
        </p:txBody>
      </p:sp>
      <p:pic>
        <p:nvPicPr>
          <p:cNvPr id="7170" name="Picture 2" descr="help-153094_960_720">
            <a:extLst>
              <a:ext uri="{FF2B5EF4-FFF2-40B4-BE49-F238E27FC236}">
                <a16:creationId xmlns:a16="http://schemas.microsoft.com/office/drawing/2014/main" id="{A19A84DC-1DD1-4DA3-838E-45EF9A37D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741" y="204306"/>
            <a:ext cx="1594129" cy="1339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1" name="Picture 3" descr="wrench_PNG1115">
            <a:extLst>
              <a:ext uri="{FF2B5EF4-FFF2-40B4-BE49-F238E27FC236}">
                <a16:creationId xmlns:a16="http://schemas.microsoft.com/office/drawing/2014/main" id="{8C5BE32D-9832-4861-99C9-24D081AB2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740" y="4806388"/>
            <a:ext cx="4949074" cy="15988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72286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TotalTime>
  <Words>561</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Interfolio Annual Review Report</vt:lpstr>
      <vt:lpstr>Logging In</vt:lpstr>
      <vt:lpstr>Reviewing, Editing, or Adding Activities</vt:lpstr>
      <vt:lpstr>Status of Scholarly Activities</vt:lpstr>
      <vt:lpstr>Editing Start/End Dates of Activities or Ongoing Activities</vt:lpstr>
      <vt:lpstr>Producing a CV and/or Annual Review Report</vt:lpstr>
      <vt:lpstr>Producing a CV and/or Annual Review Report (cont’d) </vt:lpstr>
      <vt:lpstr>Technical Support &amp;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Interfolio Annual Review Report</dc:title>
  <dc:creator>Smith, Chris (School of Public Affairs)</dc:creator>
  <cp:lastModifiedBy>Smith, Chris (School of Public Affairs)</cp:lastModifiedBy>
  <cp:revision>5</cp:revision>
  <dcterms:created xsi:type="dcterms:W3CDTF">2020-12-04T17:03:52Z</dcterms:created>
  <dcterms:modified xsi:type="dcterms:W3CDTF">2020-12-04T17:39:41Z</dcterms:modified>
</cp:coreProperties>
</file>