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notesMasterIdLst>
    <p:notesMasterId r:id="rId30"/>
  </p:notesMasterIdLst>
  <p:sldIdLst>
    <p:sldId id="256" r:id="rId2"/>
    <p:sldId id="275" r:id="rId3"/>
    <p:sldId id="324" r:id="rId4"/>
    <p:sldId id="337" r:id="rId5"/>
    <p:sldId id="335" r:id="rId6"/>
    <p:sldId id="258" r:id="rId7"/>
    <p:sldId id="338" r:id="rId8"/>
    <p:sldId id="313" r:id="rId9"/>
    <p:sldId id="332" r:id="rId10"/>
    <p:sldId id="312" r:id="rId11"/>
    <p:sldId id="290" r:id="rId12"/>
    <p:sldId id="328" r:id="rId13"/>
    <p:sldId id="331" r:id="rId14"/>
    <p:sldId id="339" r:id="rId15"/>
    <p:sldId id="314" r:id="rId16"/>
    <p:sldId id="336" r:id="rId17"/>
    <p:sldId id="315" r:id="rId18"/>
    <p:sldId id="320" r:id="rId19"/>
    <p:sldId id="322" r:id="rId20"/>
    <p:sldId id="321" r:id="rId21"/>
    <p:sldId id="316" r:id="rId22"/>
    <p:sldId id="323" r:id="rId23"/>
    <p:sldId id="317" r:id="rId24"/>
    <p:sldId id="327" r:id="rId25"/>
    <p:sldId id="318" r:id="rId26"/>
    <p:sldId id="333" r:id="rId27"/>
    <p:sldId id="329" r:id="rId28"/>
    <p:sldId id="330" r:id="rId2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0" autoAdjust="0"/>
    <p:restoredTop sz="94660"/>
  </p:normalViewPr>
  <p:slideViewPr>
    <p:cSldViewPr>
      <p:cViewPr varScale="1">
        <p:scale>
          <a:sx n="66" d="100"/>
          <a:sy n="66" d="100"/>
        </p:scale>
        <p:origin x="1232"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582103C1-319A-4973-A9B0-F9DB6EE83727}" type="datetimeFigureOut">
              <a:rPr lang="en-US" smtClean="0"/>
              <a:t>3/21/2019</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CB698FFE-44AD-4515-8DEC-07EADED595E1}" type="slidenum">
              <a:rPr lang="en-US" smtClean="0"/>
              <a:t>‹#›</a:t>
            </a:fld>
            <a:endParaRPr lang="en-US" dirty="0"/>
          </a:p>
        </p:txBody>
      </p:sp>
    </p:spTree>
    <p:extLst>
      <p:ext uri="{BB962C8B-B14F-4D97-AF65-F5344CB8AC3E}">
        <p14:creationId xmlns:p14="http://schemas.microsoft.com/office/powerpoint/2010/main" val="403419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a:t>
            </a:fld>
            <a:endParaRPr lang="en-US" dirty="0"/>
          </a:p>
        </p:txBody>
      </p:sp>
    </p:spTree>
    <p:extLst>
      <p:ext uri="{BB962C8B-B14F-4D97-AF65-F5344CB8AC3E}">
        <p14:creationId xmlns:p14="http://schemas.microsoft.com/office/powerpoint/2010/main" val="3649645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13</a:t>
            </a:fld>
            <a:endParaRPr lang="en-US" dirty="0"/>
          </a:p>
        </p:txBody>
      </p:sp>
    </p:spTree>
    <p:extLst>
      <p:ext uri="{BB962C8B-B14F-4D97-AF65-F5344CB8AC3E}">
        <p14:creationId xmlns:p14="http://schemas.microsoft.com/office/powerpoint/2010/main" val="1947787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14</a:t>
            </a:fld>
            <a:endParaRPr lang="en-US" dirty="0"/>
          </a:p>
        </p:txBody>
      </p:sp>
    </p:spTree>
    <p:extLst>
      <p:ext uri="{BB962C8B-B14F-4D97-AF65-F5344CB8AC3E}">
        <p14:creationId xmlns:p14="http://schemas.microsoft.com/office/powerpoint/2010/main" val="3429370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15</a:t>
            </a:fld>
            <a:endParaRPr lang="en-US" dirty="0"/>
          </a:p>
        </p:txBody>
      </p:sp>
    </p:spTree>
    <p:extLst>
      <p:ext uri="{BB962C8B-B14F-4D97-AF65-F5344CB8AC3E}">
        <p14:creationId xmlns:p14="http://schemas.microsoft.com/office/powerpoint/2010/main" val="3382869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16</a:t>
            </a:fld>
            <a:endParaRPr lang="en-US" dirty="0"/>
          </a:p>
        </p:txBody>
      </p:sp>
    </p:spTree>
    <p:extLst>
      <p:ext uri="{BB962C8B-B14F-4D97-AF65-F5344CB8AC3E}">
        <p14:creationId xmlns:p14="http://schemas.microsoft.com/office/powerpoint/2010/main" val="1462663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17</a:t>
            </a:fld>
            <a:endParaRPr lang="en-US" dirty="0"/>
          </a:p>
        </p:txBody>
      </p:sp>
    </p:spTree>
    <p:extLst>
      <p:ext uri="{BB962C8B-B14F-4D97-AF65-F5344CB8AC3E}">
        <p14:creationId xmlns:p14="http://schemas.microsoft.com/office/powerpoint/2010/main" val="1222737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18</a:t>
            </a:fld>
            <a:endParaRPr lang="en-US" dirty="0"/>
          </a:p>
        </p:txBody>
      </p:sp>
    </p:spTree>
    <p:extLst>
      <p:ext uri="{BB962C8B-B14F-4D97-AF65-F5344CB8AC3E}">
        <p14:creationId xmlns:p14="http://schemas.microsoft.com/office/powerpoint/2010/main" val="3717642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19</a:t>
            </a:fld>
            <a:endParaRPr lang="en-US" dirty="0"/>
          </a:p>
        </p:txBody>
      </p:sp>
    </p:spTree>
    <p:extLst>
      <p:ext uri="{BB962C8B-B14F-4D97-AF65-F5344CB8AC3E}">
        <p14:creationId xmlns:p14="http://schemas.microsoft.com/office/powerpoint/2010/main" val="1990655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20</a:t>
            </a:fld>
            <a:endParaRPr lang="en-US" dirty="0"/>
          </a:p>
        </p:txBody>
      </p:sp>
    </p:spTree>
    <p:extLst>
      <p:ext uri="{BB962C8B-B14F-4D97-AF65-F5344CB8AC3E}">
        <p14:creationId xmlns:p14="http://schemas.microsoft.com/office/powerpoint/2010/main" val="2105138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21</a:t>
            </a:fld>
            <a:endParaRPr lang="en-US" dirty="0"/>
          </a:p>
        </p:txBody>
      </p:sp>
    </p:spTree>
    <p:extLst>
      <p:ext uri="{BB962C8B-B14F-4D97-AF65-F5344CB8AC3E}">
        <p14:creationId xmlns:p14="http://schemas.microsoft.com/office/powerpoint/2010/main" val="540979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22</a:t>
            </a:fld>
            <a:endParaRPr lang="en-US" dirty="0"/>
          </a:p>
        </p:txBody>
      </p:sp>
    </p:spTree>
    <p:extLst>
      <p:ext uri="{BB962C8B-B14F-4D97-AF65-F5344CB8AC3E}">
        <p14:creationId xmlns:p14="http://schemas.microsoft.com/office/powerpoint/2010/main" val="315897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a:t>
            </a:fld>
            <a:endParaRPr lang="en-US" dirty="0"/>
          </a:p>
        </p:txBody>
      </p:sp>
    </p:spTree>
    <p:extLst>
      <p:ext uri="{BB962C8B-B14F-4D97-AF65-F5344CB8AC3E}">
        <p14:creationId xmlns:p14="http://schemas.microsoft.com/office/powerpoint/2010/main" val="8897067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23</a:t>
            </a:fld>
            <a:endParaRPr lang="en-US" dirty="0"/>
          </a:p>
        </p:txBody>
      </p:sp>
    </p:spTree>
    <p:extLst>
      <p:ext uri="{BB962C8B-B14F-4D97-AF65-F5344CB8AC3E}">
        <p14:creationId xmlns:p14="http://schemas.microsoft.com/office/powerpoint/2010/main" val="424185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24</a:t>
            </a:fld>
            <a:endParaRPr lang="en-US" dirty="0"/>
          </a:p>
        </p:txBody>
      </p:sp>
    </p:spTree>
    <p:extLst>
      <p:ext uri="{BB962C8B-B14F-4D97-AF65-F5344CB8AC3E}">
        <p14:creationId xmlns:p14="http://schemas.microsoft.com/office/powerpoint/2010/main" val="3520457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25</a:t>
            </a:fld>
            <a:endParaRPr lang="en-US" dirty="0"/>
          </a:p>
        </p:txBody>
      </p:sp>
    </p:spTree>
    <p:extLst>
      <p:ext uri="{BB962C8B-B14F-4D97-AF65-F5344CB8AC3E}">
        <p14:creationId xmlns:p14="http://schemas.microsoft.com/office/powerpoint/2010/main" val="1577278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26</a:t>
            </a:fld>
            <a:endParaRPr lang="en-US" dirty="0"/>
          </a:p>
        </p:txBody>
      </p:sp>
    </p:spTree>
    <p:extLst>
      <p:ext uri="{BB962C8B-B14F-4D97-AF65-F5344CB8AC3E}">
        <p14:creationId xmlns:p14="http://schemas.microsoft.com/office/powerpoint/2010/main" val="1328597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27</a:t>
            </a:fld>
            <a:endParaRPr lang="en-US" dirty="0"/>
          </a:p>
        </p:txBody>
      </p:sp>
    </p:spTree>
    <p:extLst>
      <p:ext uri="{BB962C8B-B14F-4D97-AF65-F5344CB8AC3E}">
        <p14:creationId xmlns:p14="http://schemas.microsoft.com/office/powerpoint/2010/main" val="3530098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28</a:t>
            </a:fld>
            <a:endParaRPr lang="en-US" dirty="0"/>
          </a:p>
        </p:txBody>
      </p:sp>
    </p:spTree>
    <p:extLst>
      <p:ext uri="{BB962C8B-B14F-4D97-AF65-F5344CB8AC3E}">
        <p14:creationId xmlns:p14="http://schemas.microsoft.com/office/powerpoint/2010/main" val="3104073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3</a:t>
            </a:fld>
            <a:endParaRPr lang="en-US" dirty="0"/>
          </a:p>
        </p:txBody>
      </p:sp>
    </p:spTree>
    <p:extLst>
      <p:ext uri="{BB962C8B-B14F-4D97-AF65-F5344CB8AC3E}">
        <p14:creationId xmlns:p14="http://schemas.microsoft.com/office/powerpoint/2010/main" val="12899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6</a:t>
            </a:fld>
            <a:endParaRPr lang="en-US" dirty="0"/>
          </a:p>
        </p:txBody>
      </p:sp>
    </p:spTree>
    <p:extLst>
      <p:ext uri="{BB962C8B-B14F-4D97-AF65-F5344CB8AC3E}">
        <p14:creationId xmlns:p14="http://schemas.microsoft.com/office/powerpoint/2010/main" val="747466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8</a:t>
            </a:fld>
            <a:endParaRPr lang="en-US" dirty="0"/>
          </a:p>
        </p:txBody>
      </p:sp>
    </p:spTree>
    <p:extLst>
      <p:ext uri="{BB962C8B-B14F-4D97-AF65-F5344CB8AC3E}">
        <p14:creationId xmlns:p14="http://schemas.microsoft.com/office/powerpoint/2010/main" val="3380431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9</a:t>
            </a:fld>
            <a:endParaRPr lang="en-US" dirty="0"/>
          </a:p>
        </p:txBody>
      </p:sp>
    </p:spTree>
    <p:extLst>
      <p:ext uri="{BB962C8B-B14F-4D97-AF65-F5344CB8AC3E}">
        <p14:creationId xmlns:p14="http://schemas.microsoft.com/office/powerpoint/2010/main" val="4090964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10</a:t>
            </a:fld>
            <a:endParaRPr lang="en-US" dirty="0"/>
          </a:p>
        </p:txBody>
      </p:sp>
    </p:spTree>
    <p:extLst>
      <p:ext uri="{BB962C8B-B14F-4D97-AF65-F5344CB8AC3E}">
        <p14:creationId xmlns:p14="http://schemas.microsoft.com/office/powerpoint/2010/main" val="2328161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78A909-7A36-444E-9EA8-B312829F0030}" type="slidenum">
              <a:rPr lang="en-US" smtClean="0"/>
              <a:t>11</a:t>
            </a:fld>
            <a:endParaRPr lang="en-US" dirty="0"/>
          </a:p>
        </p:txBody>
      </p:sp>
    </p:spTree>
    <p:extLst>
      <p:ext uri="{BB962C8B-B14F-4D97-AF65-F5344CB8AC3E}">
        <p14:creationId xmlns:p14="http://schemas.microsoft.com/office/powerpoint/2010/main" val="2507275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698FFE-44AD-4515-8DEC-07EADED595E1}" type="slidenum">
              <a:rPr lang="en-US" smtClean="0"/>
              <a:t>12</a:t>
            </a:fld>
            <a:endParaRPr lang="en-US" dirty="0"/>
          </a:p>
        </p:txBody>
      </p:sp>
    </p:spTree>
    <p:extLst>
      <p:ext uri="{BB962C8B-B14F-4D97-AF65-F5344CB8AC3E}">
        <p14:creationId xmlns:p14="http://schemas.microsoft.com/office/powerpoint/2010/main" val="3181880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a:xfrm>
            <a:off x="3623733" y="6117336"/>
            <a:ext cx="3609438" cy="365125"/>
          </a:xfrm>
        </p:spPr>
        <p:txBody>
          <a:bodyPr/>
          <a:lstStyle/>
          <a:p>
            <a:endParaRPr lang="en-CA" dirty="0"/>
          </a:p>
        </p:txBody>
      </p:sp>
      <p:sp>
        <p:nvSpPr>
          <p:cNvPr id="6" name="Slide Number Placeholder 5"/>
          <p:cNvSpPr>
            <a:spLocks noGrp="1"/>
          </p:cNvSpPr>
          <p:nvPr>
            <p:ph type="sldNum" sz="quarter" idx="12"/>
          </p:nvPr>
        </p:nvSpPr>
        <p:spPr>
          <a:xfrm>
            <a:off x="8275320" y="6117336"/>
            <a:ext cx="411480" cy="365125"/>
          </a:xfrm>
        </p:spPr>
        <p:txBody>
          <a:bodyPr/>
          <a:lstStyle/>
          <a:p>
            <a:fld id="{C862A1AD-0FCD-4385-847F-6D091BF3AD94}" type="slidenum">
              <a:rPr lang="en-CA" smtClean="0"/>
              <a:pPr/>
              <a:t>‹#›</a:t>
            </a:fld>
            <a:endParaRPr lang="en-CA"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63209760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417552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1218548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653923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1439965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4269444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257105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67737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70394741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a:xfrm>
            <a:off x="1972647" y="6108173"/>
            <a:ext cx="5314517" cy="365125"/>
          </a:xfrm>
        </p:spPr>
        <p:txBody>
          <a:bodyPr/>
          <a:lstStyle/>
          <a:p>
            <a:endParaRPr lang="en-CA" dirty="0"/>
          </a:p>
        </p:txBody>
      </p:sp>
      <p:sp>
        <p:nvSpPr>
          <p:cNvPr id="6" name="Slide Number Placeholder 5"/>
          <p:cNvSpPr>
            <a:spLocks noGrp="1"/>
          </p:cNvSpPr>
          <p:nvPr>
            <p:ph type="sldNum" sz="quarter" idx="12"/>
          </p:nvPr>
        </p:nvSpPr>
        <p:spPr>
          <a:xfrm>
            <a:off x="8258967" y="6108173"/>
            <a:ext cx="427833" cy="365125"/>
          </a:xfrm>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92984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a:xfrm>
            <a:off x="8273317" y="6116070"/>
            <a:ext cx="413483" cy="365125"/>
          </a:xfrm>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132897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1949370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81988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634549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68364593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11309865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9AFACD-BCAC-43C2-90D8-5943F224D63F}" type="datetimeFigureOut">
              <a:rPr lang="en-CA" smtClean="0"/>
              <a:pPr/>
              <a:t>2019-03-21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51786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79AFACD-BCAC-43C2-90D8-5943F224D63F}" type="datetimeFigureOut">
              <a:rPr lang="en-CA" smtClean="0"/>
              <a:pPr/>
              <a:t>2019-03-21</a:t>
            </a:fld>
            <a:endParaRPr lang="en-CA"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CA"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62A1AD-0FCD-4385-847F-6D091BF3AD94}" type="slidenum">
              <a:rPr lang="en-CA" smtClean="0"/>
              <a:pPr/>
              <a:t>‹#›</a:t>
            </a:fld>
            <a:endParaRPr lang="en-CA" dirty="0"/>
          </a:p>
        </p:txBody>
      </p:sp>
    </p:spTree>
    <p:extLst>
      <p:ext uri="{BB962C8B-B14F-4D97-AF65-F5344CB8AC3E}">
        <p14:creationId xmlns:p14="http://schemas.microsoft.com/office/powerpoint/2010/main" val="3292557487"/>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 id="214748392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ublicaffairs.ucdenver.edu/people/faculty-and-staff-directory/person-detail/callie-rennison-ucd757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600200"/>
            <a:ext cx="8153400" cy="3962400"/>
          </a:xfrm>
        </p:spPr>
        <p:txBody>
          <a:bodyPr>
            <a:noAutofit/>
          </a:bodyPr>
          <a:lstStyle/>
          <a:p>
            <a:pPr algn="ctr"/>
            <a:r>
              <a:rPr lang="en-US" sz="3000" dirty="0"/>
              <a:t>SAGE Junior Faculty </a:t>
            </a:r>
            <a:r>
              <a:rPr lang="en-US" sz="3000" dirty="0" smtClean="0"/>
              <a:t>Workshop - </a:t>
            </a:r>
            <a:br>
              <a:rPr lang="en-US" sz="3000" dirty="0" smtClean="0"/>
            </a:br>
            <a:r>
              <a:rPr lang="en-US" sz="3000" dirty="0" smtClean="0"/>
              <a:t>Teaching Research Methods and Statistics</a:t>
            </a:r>
            <a:r>
              <a:rPr lang="en-US" sz="4000" dirty="0" smtClean="0"/>
              <a:t/>
            </a:r>
            <a:br>
              <a:rPr lang="en-US" sz="4000" dirty="0" smtClean="0"/>
            </a:br>
            <a:r>
              <a:rPr lang="en-US" sz="4000" dirty="0"/>
              <a:t/>
            </a:r>
            <a:br>
              <a:rPr lang="en-US" sz="4000" dirty="0"/>
            </a:br>
            <a:r>
              <a:rPr lang="en-US" sz="2600" dirty="0" smtClean="0"/>
              <a:t>ACJS – Baltimore - 2019</a:t>
            </a:r>
            <a:br>
              <a:rPr lang="en-US" sz="2600" dirty="0" smtClean="0"/>
            </a:br>
            <a:r>
              <a:rPr lang="en-US" sz="3200" dirty="0"/>
              <a:t/>
            </a:r>
            <a:br>
              <a:rPr lang="en-US" sz="3200" dirty="0"/>
            </a:br>
            <a:r>
              <a:rPr lang="en-US" sz="1600" dirty="0" smtClean="0"/>
              <a:t>Callie Marie Rennison, PhD</a:t>
            </a:r>
            <a:br>
              <a:rPr lang="en-US" sz="1600" dirty="0" smtClean="0"/>
            </a:br>
            <a:r>
              <a:rPr lang="en-US" sz="1600" dirty="0" smtClean="0"/>
              <a:t>University of Colorado Denver</a:t>
            </a:r>
            <a:br>
              <a:rPr lang="en-US" sz="1600" dirty="0" smtClean="0"/>
            </a:br>
            <a:r>
              <a:rPr lang="en-US" sz="1600" dirty="0" smtClean="0"/>
              <a:t>School of Public Affairs</a:t>
            </a:r>
            <a:endParaRPr lang="en-CA"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19199"/>
          </a:xfrm>
        </p:spPr>
        <p:txBody>
          <a:bodyPr>
            <a:normAutofit fontScale="90000"/>
          </a:bodyPr>
          <a:lstStyle/>
          <a:p>
            <a:r>
              <a:rPr lang="en-US" sz="3800" dirty="0" smtClean="0"/>
              <a:t>Why Best’s </a:t>
            </a:r>
            <a:r>
              <a:rPr lang="en-US" sz="3800" i="1" dirty="0" smtClean="0"/>
              <a:t>Damned Lies and Statistics?</a:t>
            </a:r>
            <a:endParaRPr lang="en-US" sz="3800" i="1" dirty="0"/>
          </a:p>
        </p:txBody>
      </p:sp>
      <p:sp>
        <p:nvSpPr>
          <p:cNvPr id="3" name="Content Placeholder 2"/>
          <p:cNvSpPr>
            <a:spLocks noGrp="1"/>
          </p:cNvSpPr>
          <p:nvPr>
            <p:ph idx="1"/>
          </p:nvPr>
        </p:nvSpPr>
        <p:spPr>
          <a:xfrm>
            <a:off x="1158238" y="1676400"/>
            <a:ext cx="7543802" cy="4495800"/>
          </a:xfrm>
        </p:spPr>
        <p:txBody>
          <a:bodyPr>
            <a:normAutofit lnSpcReduction="10000"/>
          </a:bodyPr>
          <a:lstStyle/>
          <a:p>
            <a:r>
              <a:rPr lang="en-US" sz="2000" dirty="0" smtClean="0"/>
              <a:t>Designed for a general audience.</a:t>
            </a:r>
          </a:p>
          <a:p>
            <a:r>
              <a:rPr lang="en-US" sz="2000" dirty="0" smtClean="0"/>
              <a:t>Eases students into the material with relevant examples.</a:t>
            </a:r>
          </a:p>
          <a:p>
            <a:r>
              <a:rPr lang="en-US" sz="2000" dirty="0" smtClean="0"/>
              <a:t>Demonstrates the importance of RM and statistics and how they affect what we think we know.</a:t>
            </a:r>
          </a:p>
          <a:p>
            <a:r>
              <a:rPr lang="en-US" sz="2000" dirty="0" smtClean="0"/>
              <a:t>Focuses on questions a critical consumer and creator of information should ask/consider:</a:t>
            </a:r>
          </a:p>
          <a:p>
            <a:pPr lvl="1"/>
            <a:r>
              <a:rPr lang="en-US" dirty="0" smtClean="0"/>
              <a:t>Samples</a:t>
            </a:r>
          </a:p>
          <a:p>
            <a:pPr lvl="1"/>
            <a:r>
              <a:rPr lang="en-US" dirty="0" smtClean="0"/>
              <a:t>Definitions </a:t>
            </a:r>
          </a:p>
          <a:p>
            <a:pPr lvl="1"/>
            <a:r>
              <a:rPr lang="en-US" dirty="0" smtClean="0"/>
              <a:t>Measurement</a:t>
            </a:r>
          </a:p>
          <a:p>
            <a:pPr lvl="1"/>
            <a:r>
              <a:rPr lang="en-US" dirty="0" smtClean="0"/>
              <a:t>Analyses, etc.</a:t>
            </a:r>
          </a:p>
          <a:p>
            <a:r>
              <a:rPr lang="en-US" sz="2000" dirty="0" smtClean="0"/>
              <a:t>Small and inexpensive (~30$)</a:t>
            </a:r>
          </a:p>
          <a:p>
            <a:endParaRPr lang="en-US" dirty="0"/>
          </a:p>
        </p:txBody>
      </p:sp>
    </p:spTree>
    <p:extLst>
      <p:ext uri="{BB962C8B-B14F-4D97-AF65-F5344CB8AC3E}">
        <p14:creationId xmlns:p14="http://schemas.microsoft.com/office/powerpoint/2010/main" val="227467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470" y="244158"/>
            <a:ext cx="8537079" cy="746442"/>
          </a:xfrm>
        </p:spPr>
        <p:txBody>
          <a:bodyPr>
            <a:noAutofit/>
          </a:bodyPr>
          <a:lstStyle/>
          <a:p>
            <a:r>
              <a:rPr lang="en-US" sz="3200" dirty="0" smtClean="0"/>
              <a:t>Worst Statistic Ever from Joel Best</a:t>
            </a:r>
            <a:br>
              <a:rPr lang="en-US" sz="3200" dirty="0" smtClean="0"/>
            </a:br>
            <a:r>
              <a:rPr lang="en-US" sz="2400" dirty="0" smtClean="0"/>
              <a:t>(available in online resources)</a:t>
            </a:r>
            <a:endParaRPr lang="en-US" sz="2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97670197"/>
              </p:ext>
            </p:extLst>
          </p:nvPr>
        </p:nvGraphicFramePr>
        <p:xfrm>
          <a:off x="1143000" y="1143000"/>
          <a:ext cx="7543802" cy="5333987"/>
        </p:xfrm>
        <a:graphic>
          <a:graphicData uri="http://schemas.openxmlformats.org/drawingml/2006/table">
            <a:tbl>
              <a:tblPr>
                <a:tableStyleId>{5C22544A-7EE6-4342-B048-85BDC9FD1C3A}</a:tableStyleId>
              </a:tblPr>
              <a:tblGrid>
                <a:gridCol w="726019">
                  <a:extLst>
                    <a:ext uri="{9D8B030D-6E8A-4147-A177-3AD203B41FA5}">
                      <a16:colId xmlns:a16="http://schemas.microsoft.com/office/drawing/2014/main" val="20000"/>
                    </a:ext>
                  </a:extLst>
                </a:gridCol>
                <a:gridCol w="1520106">
                  <a:extLst>
                    <a:ext uri="{9D8B030D-6E8A-4147-A177-3AD203B41FA5}">
                      <a16:colId xmlns:a16="http://schemas.microsoft.com/office/drawing/2014/main" val="20001"/>
                    </a:ext>
                  </a:extLst>
                </a:gridCol>
                <a:gridCol w="238223">
                  <a:extLst>
                    <a:ext uri="{9D8B030D-6E8A-4147-A177-3AD203B41FA5}">
                      <a16:colId xmlns:a16="http://schemas.microsoft.com/office/drawing/2014/main" val="20002"/>
                    </a:ext>
                  </a:extLst>
                </a:gridCol>
                <a:gridCol w="601236">
                  <a:extLst>
                    <a:ext uri="{9D8B030D-6E8A-4147-A177-3AD203B41FA5}">
                      <a16:colId xmlns:a16="http://schemas.microsoft.com/office/drawing/2014/main" val="20003"/>
                    </a:ext>
                  </a:extLst>
                </a:gridCol>
                <a:gridCol w="1520106">
                  <a:extLst>
                    <a:ext uri="{9D8B030D-6E8A-4147-A177-3AD203B41FA5}">
                      <a16:colId xmlns:a16="http://schemas.microsoft.com/office/drawing/2014/main" val="20004"/>
                    </a:ext>
                  </a:extLst>
                </a:gridCol>
                <a:gridCol w="238223">
                  <a:extLst>
                    <a:ext uri="{9D8B030D-6E8A-4147-A177-3AD203B41FA5}">
                      <a16:colId xmlns:a16="http://schemas.microsoft.com/office/drawing/2014/main" val="20005"/>
                    </a:ext>
                  </a:extLst>
                </a:gridCol>
                <a:gridCol w="601236">
                  <a:extLst>
                    <a:ext uri="{9D8B030D-6E8A-4147-A177-3AD203B41FA5}">
                      <a16:colId xmlns:a16="http://schemas.microsoft.com/office/drawing/2014/main" val="20006"/>
                    </a:ext>
                  </a:extLst>
                </a:gridCol>
                <a:gridCol w="2098653">
                  <a:extLst>
                    <a:ext uri="{9D8B030D-6E8A-4147-A177-3AD203B41FA5}">
                      <a16:colId xmlns:a16="http://schemas.microsoft.com/office/drawing/2014/main" val="20007"/>
                    </a:ext>
                  </a:extLst>
                </a:gridCol>
              </a:tblGrid>
              <a:tr h="367652">
                <a:tc gridSpan="8">
                  <a:txBody>
                    <a:bodyPr/>
                    <a:lstStyle/>
                    <a:p>
                      <a:pPr algn="l" fontAlgn="b"/>
                      <a:r>
                        <a:rPr lang="en-US" sz="700" u="none" strike="noStrike" dirty="0">
                          <a:effectLst/>
                        </a:rPr>
                        <a:t>World's Worst Statistic: "Every year since 1950, the number of American Children gunned down in the U.S. has doubled.”</a:t>
                      </a:r>
                      <a:endParaRPr lang="en-US" sz="700" b="1"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0495">
                <a:tc>
                  <a:txBody>
                    <a:bodyPr/>
                    <a:lstStyle/>
                    <a:p>
                      <a:pPr algn="l" fontAlgn="b"/>
                      <a:endParaRPr lang="en-US" sz="700" b="1"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1"/>
                  </a:ext>
                </a:extLst>
              </a:tr>
              <a:tr h="150495">
                <a:tc gridSpan="5">
                  <a:txBody>
                    <a:bodyPr/>
                    <a:lstStyle/>
                    <a:p>
                      <a:pPr algn="l" fontAlgn="b"/>
                      <a:r>
                        <a:rPr lang="en-US" sz="700" u="none" strike="noStrike" dirty="0">
                          <a:effectLst/>
                        </a:rPr>
                        <a:t>That's a lot of gunned down American Children!!</a:t>
                      </a:r>
                      <a:endParaRPr lang="en-US" sz="700" b="1"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6426" marR="6426" marT="6426"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6426" marR="6426" marT="6426"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2"/>
                  </a:ext>
                </a:extLst>
              </a:tr>
              <a:tr h="150495">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3"/>
                  </a:ext>
                </a:extLst>
              </a:tr>
              <a:tr h="150495">
                <a:tc>
                  <a:txBody>
                    <a:bodyPr/>
                    <a:lstStyle/>
                    <a:p>
                      <a:pPr algn="r" fontAlgn="b"/>
                      <a:r>
                        <a:rPr lang="en-US" sz="700" u="sng" strike="noStrike" dirty="0">
                          <a:effectLst/>
                        </a:rPr>
                        <a:t>YEAR</a:t>
                      </a:r>
                      <a:endParaRPr lang="en-US" sz="700" b="0" i="0" u="sng" strike="noStrike" dirty="0">
                        <a:effectLst/>
                        <a:latin typeface="Arial" panose="020B0604020202020204" pitchFamily="34" charset="0"/>
                      </a:endParaRPr>
                    </a:p>
                  </a:txBody>
                  <a:tcPr marL="6426" marR="6426" marT="6426" marB="0" anchor="b"/>
                </a:tc>
                <a:tc>
                  <a:txBody>
                    <a:bodyPr/>
                    <a:lstStyle/>
                    <a:p>
                      <a:pPr algn="r" fontAlgn="b"/>
                      <a:r>
                        <a:rPr lang="en-US" sz="700" u="sng" strike="noStrike" dirty="0">
                          <a:effectLst/>
                        </a:rPr>
                        <a:t>NUMBER GUNNED </a:t>
                      </a:r>
                      <a:endParaRPr lang="en-US" sz="700" b="0" i="0" u="sng" strike="noStrike" dirty="0">
                        <a:effectLst/>
                        <a:latin typeface="Arial" panose="020B0604020202020204" pitchFamily="34" charset="0"/>
                      </a:endParaRPr>
                    </a:p>
                  </a:txBody>
                  <a:tcPr marL="6426" marR="6426" marT="6426" marB="0" anchor="b"/>
                </a:tc>
                <a:tc>
                  <a:txBody>
                    <a:bodyPr/>
                    <a:lstStyle/>
                    <a:p>
                      <a:pPr algn="r" fontAlgn="b"/>
                      <a:endParaRPr lang="en-US" sz="700" b="0" i="0" u="sng" strike="noStrike" dirty="0">
                        <a:effectLst/>
                        <a:latin typeface="Arial" panose="020B0604020202020204" pitchFamily="34" charset="0"/>
                      </a:endParaRPr>
                    </a:p>
                  </a:txBody>
                  <a:tcPr marL="6426" marR="6426" marT="6426" marB="0" anchor="b"/>
                </a:tc>
                <a:tc>
                  <a:txBody>
                    <a:bodyPr/>
                    <a:lstStyle/>
                    <a:p>
                      <a:pPr algn="r" fontAlgn="b"/>
                      <a:r>
                        <a:rPr lang="en-US" sz="700" u="sng" strike="noStrike" dirty="0">
                          <a:effectLst/>
                        </a:rPr>
                        <a:t>YEAR</a:t>
                      </a:r>
                      <a:endParaRPr lang="en-US" sz="700" b="0" i="0" u="sng" strike="noStrike" dirty="0">
                        <a:effectLst/>
                        <a:latin typeface="Arial" panose="020B0604020202020204" pitchFamily="34" charset="0"/>
                      </a:endParaRPr>
                    </a:p>
                  </a:txBody>
                  <a:tcPr marL="6426" marR="6426" marT="6426" marB="0" anchor="b"/>
                </a:tc>
                <a:tc>
                  <a:txBody>
                    <a:bodyPr/>
                    <a:lstStyle/>
                    <a:p>
                      <a:pPr algn="r" fontAlgn="b"/>
                      <a:r>
                        <a:rPr lang="en-US" sz="700" u="sng" strike="noStrike" dirty="0">
                          <a:effectLst/>
                        </a:rPr>
                        <a:t>NUMBER GUNNED </a:t>
                      </a:r>
                      <a:endParaRPr lang="en-US" sz="700" b="0" i="0" u="sng" strike="noStrike" dirty="0">
                        <a:effectLst/>
                        <a:latin typeface="Arial" panose="020B0604020202020204" pitchFamily="34" charset="0"/>
                      </a:endParaRPr>
                    </a:p>
                  </a:txBody>
                  <a:tcPr marL="6426" marR="6426" marT="6426" marB="0" anchor="b"/>
                </a:tc>
                <a:tc>
                  <a:txBody>
                    <a:bodyPr/>
                    <a:lstStyle/>
                    <a:p>
                      <a:pPr algn="r" fontAlgn="b"/>
                      <a:endParaRPr lang="en-US" sz="700" b="0" i="0" u="sng" strike="noStrike" dirty="0">
                        <a:effectLst/>
                        <a:latin typeface="Arial" panose="020B0604020202020204" pitchFamily="34" charset="0"/>
                      </a:endParaRPr>
                    </a:p>
                  </a:txBody>
                  <a:tcPr marL="6426" marR="6426" marT="6426" marB="0" anchor="b"/>
                </a:tc>
                <a:tc>
                  <a:txBody>
                    <a:bodyPr/>
                    <a:lstStyle/>
                    <a:p>
                      <a:pPr algn="r" fontAlgn="b"/>
                      <a:r>
                        <a:rPr lang="en-US" sz="700" u="sng" strike="noStrike" dirty="0">
                          <a:effectLst/>
                        </a:rPr>
                        <a:t>YEAR</a:t>
                      </a:r>
                      <a:endParaRPr lang="en-US" sz="700" b="0" i="0" u="sng" strike="noStrike" dirty="0">
                        <a:effectLst/>
                        <a:latin typeface="Arial" panose="020B0604020202020204" pitchFamily="34" charset="0"/>
                      </a:endParaRPr>
                    </a:p>
                  </a:txBody>
                  <a:tcPr marL="6426" marR="6426" marT="6426" marB="0" anchor="b"/>
                </a:tc>
                <a:tc>
                  <a:txBody>
                    <a:bodyPr/>
                    <a:lstStyle/>
                    <a:p>
                      <a:pPr algn="r" fontAlgn="b"/>
                      <a:r>
                        <a:rPr lang="en-US" sz="700" u="sng" strike="noStrike" dirty="0">
                          <a:effectLst/>
                        </a:rPr>
                        <a:t>NUMBER GUNNED </a:t>
                      </a:r>
                      <a:endParaRPr lang="en-US" sz="700" b="0" i="0" u="sng"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4"/>
                  </a:ext>
                </a:extLst>
              </a:tr>
              <a:tr h="150495">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5"/>
                  </a:ext>
                </a:extLst>
              </a:tr>
              <a:tr h="150495">
                <a:tc>
                  <a:txBody>
                    <a:bodyPr/>
                    <a:lstStyle/>
                    <a:p>
                      <a:pPr algn="r" fontAlgn="b"/>
                      <a:r>
                        <a:rPr lang="en-US" sz="700" u="none" strike="noStrike" dirty="0">
                          <a:effectLst/>
                        </a:rPr>
                        <a:t>1950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8,388,608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70,368,744,177,664</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6"/>
                  </a:ext>
                </a:extLst>
              </a:tr>
              <a:tr h="150495">
                <a:tc>
                  <a:txBody>
                    <a:bodyPr/>
                    <a:lstStyle/>
                    <a:p>
                      <a:pPr algn="r" fontAlgn="b"/>
                      <a:r>
                        <a:rPr lang="en-US" sz="700" u="none" strike="noStrike" dirty="0">
                          <a:effectLst/>
                        </a:rPr>
                        <a:t>1951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16,777,216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1997</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140,737,488,355,328</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7"/>
                  </a:ext>
                </a:extLst>
              </a:tr>
              <a:tr h="150495">
                <a:tc>
                  <a:txBody>
                    <a:bodyPr/>
                    <a:lstStyle/>
                    <a:p>
                      <a:pPr algn="r" fontAlgn="b"/>
                      <a:r>
                        <a:rPr lang="en-US" sz="700" u="none" strike="noStrike" dirty="0">
                          <a:effectLst/>
                        </a:rPr>
                        <a:t>1952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1975</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33,554,432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281,474,976,710,656</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8"/>
                  </a:ext>
                </a:extLst>
              </a:tr>
              <a:tr h="150495">
                <a:tc>
                  <a:txBody>
                    <a:bodyPr/>
                    <a:lstStyle/>
                    <a:p>
                      <a:pPr algn="r" fontAlgn="b"/>
                      <a:r>
                        <a:rPr lang="en-US" sz="700" u="none" strike="noStrike" dirty="0">
                          <a:effectLst/>
                        </a:rPr>
                        <a:t>1953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67,108,864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562,949,953,421,312</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09"/>
                  </a:ext>
                </a:extLst>
              </a:tr>
              <a:tr h="150495">
                <a:tc>
                  <a:txBody>
                    <a:bodyPr/>
                    <a:lstStyle/>
                    <a:p>
                      <a:pPr algn="r" fontAlgn="b"/>
                      <a:r>
                        <a:rPr lang="en-US" sz="700" u="none" strike="noStrike" dirty="0">
                          <a:effectLst/>
                        </a:rPr>
                        <a:t>1954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1977</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134,217,728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1,125,899,906,842,620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0"/>
                  </a:ext>
                </a:extLst>
              </a:tr>
              <a:tr h="150495">
                <a:tc>
                  <a:txBody>
                    <a:bodyPr/>
                    <a:lstStyle/>
                    <a:p>
                      <a:pPr algn="r" fontAlgn="b"/>
                      <a:r>
                        <a:rPr lang="en-US" sz="700" u="none" strike="noStrike" dirty="0">
                          <a:effectLst/>
                        </a:rPr>
                        <a:t>1955</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268,435,456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2,251,799,813,685,250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1"/>
                  </a:ext>
                </a:extLst>
              </a:tr>
              <a:tr h="150495">
                <a:tc>
                  <a:txBody>
                    <a:bodyPr/>
                    <a:lstStyle/>
                    <a:p>
                      <a:pPr algn="r" fontAlgn="b"/>
                      <a:r>
                        <a:rPr lang="en-US" sz="700" u="none" strike="noStrike" dirty="0">
                          <a:effectLst/>
                        </a:rPr>
                        <a:t>1956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64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1979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536,870,912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4,503,599,627,370,500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2"/>
                  </a:ext>
                </a:extLst>
              </a:tr>
              <a:tr h="150495">
                <a:tc>
                  <a:txBody>
                    <a:bodyPr/>
                    <a:lstStyle/>
                    <a:p>
                      <a:pPr algn="r" fontAlgn="b"/>
                      <a:r>
                        <a:rPr lang="en-US" sz="700" u="none" strike="noStrike" dirty="0">
                          <a:effectLst/>
                        </a:rPr>
                        <a:t>1957</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128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1980</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1,073,741,824</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9,007,199,254,740,990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3"/>
                  </a:ext>
                </a:extLst>
              </a:tr>
              <a:tr h="150495">
                <a:tc>
                  <a:txBody>
                    <a:bodyPr/>
                    <a:lstStyle/>
                    <a:p>
                      <a:pPr algn="r" fontAlgn="b"/>
                      <a:r>
                        <a:rPr lang="en-US" sz="700" u="none" strike="noStrike" dirty="0">
                          <a:effectLst/>
                        </a:rPr>
                        <a:t>1958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256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2,147,483,648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18,014,398,509,482,000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4"/>
                  </a:ext>
                </a:extLst>
              </a:tr>
              <a:tr h="150495">
                <a:tc>
                  <a:txBody>
                    <a:bodyPr/>
                    <a:lstStyle/>
                    <a:p>
                      <a:pPr algn="r" fontAlgn="b"/>
                      <a:r>
                        <a:rPr lang="en-US" sz="700" u="none" strike="noStrike" dirty="0">
                          <a:effectLst/>
                        </a:rPr>
                        <a:t>1959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512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4,294,967,296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2005</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36,028,797,018,964,000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5"/>
                  </a:ext>
                </a:extLst>
              </a:tr>
              <a:tr h="150495">
                <a:tc>
                  <a:txBody>
                    <a:bodyPr/>
                    <a:lstStyle/>
                    <a:p>
                      <a:pPr algn="r" fontAlgn="b"/>
                      <a:r>
                        <a:rPr lang="en-US" sz="700" u="none" strike="noStrike" dirty="0">
                          <a:effectLst/>
                        </a:rPr>
                        <a:t>1960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1,024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1983</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8,589,934,592</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72,057,594,037,927,900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6"/>
                  </a:ext>
                </a:extLst>
              </a:tr>
              <a:tr h="150495">
                <a:tc>
                  <a:txBody>
                    <a:bodyPr/>
                    <a:lstStyle/>
                    <a:p>
                      <a:pPr algn="r" fontAlgn="b"/>
                      <a:r>
                        <a:rPr lang="en-US" sz="700" u="none" strike="noStrike" dirty="0">
                          <a:effectLst/>
                        </a:rPr>
                        <a:t>1961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2,048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17,179,869,184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2007</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144,115,188,075,856,000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7"/>
                  </a:ext>
                </a:extLst>
              </a:tr>
              <a:tr h="150495">
                <a:tc>
                  <a:txBody>
                    <a:bodyPr/>
                    <a:lstStyle/>
                    <a:p>
                      <a:pPr algn="r" fontAlgn="b"/>
                      <a:r>
                        <a:rPr lang="en-US" sz="700" u="none" strike="noStrike" dirty="0">
                          <a:effectLst/>
                        </a:rPr>
                        <a:t>1962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4,096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1985</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34,359,738,368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288,230,376,151,712,000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8"/>
                  </a:ext>
                </a:extLst>
              </a:tr>
              <a:tr h="150495">
                <a:tc>
                  <a:txBody>
                    <a:bodyPr/>
                    <a:lstStyle/>
                    <a:p>
                      <a:pPr algn="r" fontAlgn="b"/>
                      <a:r>
                        <a:rPr lang="en-US" sz="700" u="none" strike="noStrike" dirty="0">
                          <a:effectLst/>
                        </a:rPr>
                        <a:t>1963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8,192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68,719,476,736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2009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576,460,752,303,423,000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19"/>
                  </a:ext>
                </a:extLst>
              </a:tr>
              <a:tr h="150495">
                <a:tc>
                  <a:txBody>
                    <a:bodyPr/>
                    <a:lstStyle/>
                    <a:p>
                      <a:pPr algn="r" fontAlgn="b"/>
                      <a:r>
                        <a:rPr lang="en-US" sz="700" u="none" strike="noStrike" dirty="0">
                          <a:effectLst/>
                        </a:rPr>
                        <a:t>1964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16,384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1987</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137,438,953,472</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1,152,921,504,606,850,000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0"/>
                  </a:ext>
                </a:extLst>
              </a:tr>
              <a:tr h="150495">
                <a:tc>
                  <a:txBody>
                    <a:bodyPr/>
                    <a:lstStyle/>
                    <a:p>
                      <a:pPr algn="r" fontAlgn="b"/>
                      <a:r>
                        <a:rPr lang="en-US" sz="700" u="none" strike="noStrike" dirty="0">
                          <a:effectLst/>
                        </a:rPr>
                        <a:t>1965</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32,768</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274,877,906,944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2,305,843,009,213,690,000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1"/>
                  </a:ext>
                </a:extLst>
              </a:tr>
              <a:tr h="150495">
                <a:tc>
                  <a:txBody>
                    <a:bodyPr/>
                    <a:lstStyle/>
                    <a:p>
                      <a:pPr algn="r" fontAlgn="b"/>
                      <a:r>
                        <a:rPr lang="en-US" sz="700" u="none" strike="noStrike" dirty="0">
                          <a:effectLst/>
                        </a:rPr>
                        <a:t>1966</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65,536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1989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549,755,813,888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4,611,686,018,427,390,000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2"/>
                  </a:ext>
                </a:extLst>
              </a:tr>
              <a:tr h="150495">
                <a:tc>
                  <a:txBody>
                    <a:bodyPr/>
                    <a:lstStyle/>
                    <a:p>
                      <a:pPr algn="r" fontAlgn="b"/>
                      <a:r>
                        <a:rPr lang="en-US" sz="700" u="none" strike="noStrike" dirty="0">
                          <a:effectLst/>
                        </a:rPr>
                        <a:t>1967</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131,072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1,099,511,627,776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9,223,372,036,854,780,000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3"/>
                  </a:ext>
                </a:extLst>
              </a:tr>
              <a:tr h="150495">
                <a:tc>
                  <a:txBody>
                    <a:bodyPr/>
                    <a:lstStyle/>
                    <a:p>
                      <a:pPr algn="r" fontAlgn="b"/>
                      <a:r>
                        <a:rPr lang="en-US" sz="700" u="none" strike="noStrike" dirty="0">
                          <a:effectLst/>
                        </a:rPr>
                        <a:t>1968</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262,144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2,199,023,255,552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18,446,744,073,709,600,000</a:t>
                      </a:r>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4"/>
                  </a:ext>
                </a:extLst>
              </a:tr>
              <a:tr h="150495">
                <a:tc>
                  <a:txBody>
                    <a:bodyPr/>
                    <a:lstStyle/>
                    <a:p>
                      <a:pPr algn="r" fontAlgn="b"/>
                      <a:r>
                        <a:rPr lang="en-US" sz="700" u="none" strike="noStrike" dirty="0">
                          <a:effectLst/>
                        </a:rPr>
                        <a:t>1969</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524,288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4,398,046,511,104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2015</a:t>
                      </a:r>
                      <a:endParaRPr lang="en-US" sz="700" b="0" i="0" u="none" strike="noStrike" dirty="0">
                        <a:solidFill>
                          <a:srgbClr val="FF000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36,893,488,147,419,100,000</a:t>
                      </a:r>
                      <a:endParaRPr lang="en-US" sz="700" b="0" i="0" u="none" strike="noStrike" dirty="0">
                        <a:solidFill>
                          <a:srgbClr val="FF0000"/>
                        </a:solidFill>
                        <a:effectLst/>
                        <a:latin typeface="Arial" panose="020B0604020202020204" pitchFamily="34" charset="0"/>
                      </a:endParaRPr>
                    </a:p>
                  </a:txBody>
                  <a:tcPr marL="6426" marR="6426" marT="6426" marB="0" anchor="b"/>
                </a:tc>
                <a:extLst>
                  <a:ext uri="{0D108BD9-81ED-4DB2-BD59-A6C34878D82A}">
                    <a16:rowId xmlns:a16="http://schemas.microsoft.com/office/drawing/2014/main" val="10025"/>
                  </a:ext>
                </a:extLst>
              </a:tr>
              <a:tr h="150495">
                <a:tc>
                  <a:txBody>
                    <a:bodyPr/>
                    <a:lstStyle/>
                    <a:p>
                      <a:pPr algn="r" fontAlgn="b"/>
                      <a:r>
                        <a:rPr lang="en-US" sz="700" u="none" strike="noStrike" dirty="0">
                          <a:effectLst/>
                        </a:rPr>
                        <a:t>1970</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1,048,576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1993</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8,796,093,022,208</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2016</a:t>
                      </a:r>
                      <a:endParaRPr lang="en-US" sz="700" b="0" i="0" u="none" strike="noStrike" dirty="0">
                        <a:solidFill>
                          <a:srgbClr val="92D05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73,786,976,294,838,200,000</a:t>
                      </a:r>
                      <a:endParaRPr lang="en-US" sz="700" b="0" i="0" u="none" strike="noStrike" dirty="0">
                        <a:solidFill>
                          <a:srgbClr val="92D050"/>
                        </a:solidFill>
                        <a:effectLst/>
                        <a:latin typeface="Arial" panose="020B0604020202020204" pitchFamily="34" charset="0"/>
                      </a:endParaRPr>
                    </a:p>
                  </a:txBody>
                  <a:tcPr marL="6426" marR="6426" marT="6426" marB="0" anchor="b"/>
                </a:tc>
                <a:extLst>
                  <a:ext uri="{0D108BD9-81ED-4DB2-BD59-A6C34878D82A}">
                    <a16:rowId xmlns:a16="http://schemas.microsoft.com/office/drawing/2014/main" val="10026"/>
                  </a:ext>
                </a:extLst>
              </a:tr>
              <a:tr h="150495">
                <a:tc>
                  <a:txBody>
                    <a:bodyPr/>
                    <a:lstStyle/>
                    <a:p>
                      <a:pPr algn="r" fontAlgn="b"/>
                      <a:r>
                        <a:rPr lang="en-US" sz="700" u="none" strike="noStrike" dirty="0">
                          <a:effectLst/>
                        </a:rPr>
                        <a:t>1971</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2,097,152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1994</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17,592,186,044,416</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2017</a:t>
                      </a:r>
                      <a:endParaRPr lang="en-US" sz="700" b="0" i="0" u="none" strike="noStrike" dirty="0">
                        <a:solidFill>
                          <a:srgbClr val="92D05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147,573,952,589,676,000,000</a:t>
                      </a:r>
                      <a:endParaRPr lang="en-US" sz="700" b="0" i="0" u="none" strike="noStrike" dirty="0">
                        <a:solidFill>
                          <a:srgbClr val="92D050"/>
                        </a:solidFill>
                        <a:effectLst/>
                        <a:latin typeface="Arial" panose="020B0604020202020204" pitchFamily="34" charset="0"/>
                      </a:endParaRPr>
                    </a:p>
                  </a:txBody>
                  <a:tcPr marL="6426" marR="6426" marT="6426" marB="0" anchor="b"/>
                </a:tc>
                <a:extLst>
                  <a:ext uri="{0D108BD9-81ED-4DB2-BD59-A6C34878D82A}">
                    <a16:rowId xmlns:a16="http://schemas.microsoft.com/office/drawing/2014/main" val="10027"/>
                  </a:ext>
                </a:extLst>
              </a:tr>
              <a:tr h="150495">
                <a:tc>
                  <a:txBody>
                    <a:bodyPr/>
                    <a:lstStyle/>
                    <a:p>
                      <a:pPr algn="r" fontAlgn="b"/>
                      <a:r>
                        <a:rPr lang="en-US" sz="700" u="none" strike="noStrike" dirty="0">
                          <a:effectLst/>
                        </a:rPr>
                        <a:t>1972</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4,194,304</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1995</a:t>
                      </a:r>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35,184,372,088,832</a:t>
                      </a:r>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2018</a:t>
                      </a:r>
                      <a:endParaRPr lang="en-US" sz="700" b="0" i="0" u="none" strike="noStrike" dirty="0">
                        <a:solidFill>
                          <a:srgbClr val="92D050"/>
                        </a:solidFill>
                        <a:effectLst/>
                        <a:latin typeface="Arial" panose="020B0604020202020204" pitchFamily="34" charset="0"/>
                      </a:endParaRPr>
                    </a:p>
                  </a:txBody>
                  <a:tcPr marL="6426" marR="6426" marT="6426" marB="0" anchor="b"/>
                </a:tc>
                <a:tc>
                  <a:txBody>
                    <a:bodyPr/>
                    <a:lstStyle/>
                    <a:p>
                      <a:pPr algn="r" fontAlgn="b"/>
                      <a:r>
                        <a:rPr lang="en-US" sz="700" u="none" strike="noStrike" dirty="0">
                          <a:effectLst/>
                        </a:rPr>
                        <a:t>295,147,905,179,353,000,000</a:t>
                      </a:r>
                      <a:endParaRPr lang="en-US" sz="700" b="0" i="0" u="none" strike="noStrike" dirty="0">
                        <a:solidFill>
                          <a:srgbClr val="92D050"/>
                        </a:solidFill>
                        <a:effectLst/>
                        <a:latin typeface="Arial" panose="020B0604020202020204" pitchFamily="34" charset="0"/>
                      </a:endParaRPr>
                    </a:p>
                  </a:txBody>
                  <a:tcPr marL="6426" marR="6426" marT="6426" marB="0" anchor="b"/>
                </a:tc>
                <a:extLst>
                  <a:ext uri="{0D108BD9-81ED-4DB2-BD59-A6C34878D82A}">
                    <a16:rowId xmlns:a16="http://schemas.microsoft.com/office/drawing/2014/main" val="10028"/>
                  </a:ext>
                </a:extLst>
              </a:tr>
              <a:tr h="150495">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29"/>
                  </a:ext>
                </a:extLst>
              </a:tr>
              <a:tr h="150495">
                <a:tc gridSpan="5">
                  <a:txBody>
                    <a:bodyPr/>
                    <a:lstStyle/>
                    <a:p>
                      <a:pPr algn="l" fontAlgn="b"/>
                      <a:r>
                        <a:rPr lang="en-US" sz="700" u="none" strike="noStrike" dirty="0">
                          <a:effectLst/>
                        </a:rPr>
                        <a:t>* 1965, 9,960 homicides in the U.S. according to the FBI SHR</a:t>
                      </a:r>
                      <a:endParaRPr lang="en-US" sz="700" b="0"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30"/>
                  </a:ext>
                </a:extLst>
              </a:tr>
              <a:tr h="150495">
                <a:tc gridSpan="8">
                  <a:txBody>
                    <a:bodyPr/>
                    <a:lstStyle/>
                    <a:p>
                      <a:pPr algn="l" fontAlgn="b"/>
                      <a:r>
                        <a:rPr lang="en-US" sz="700" u="none" strike="noStrike" dirty="0">
                          <a:effectLst/>
                        </a:rPr>
                        <a:t>* The 1980 estimate is more than four times the population in the U.S. at that time.</a:t>
                      </a:r>
                      <a:endParaRPr lang="en-US" sz="700" b="0"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31"/>
                  </a:ext>
                </a:extLst>
              </a:tr>
              <a:tr h="150495">
                <a:tc gridSpan="7">
                  <a:txBody>
                    <a:bodyPr/>
                    <a:lstStyle/>
                    <a:p>
                      <a:pPr algn="l" fontAlgn="b"/>
                      <a:r>
                        <a:rPr lang="en-US" sz="700" u="none" strike="noStrike" dirty="0">
                          <a:effectLst/>
                        </a:rPr>
                        <a:t>* The estimate in 1983 is over two times the earth's population at that time.</a:t>
                      </a:r>
                      <a:endParaRPr lang="en-US" sz="700" b="0"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effectLst/>
                        <a:latin typeface="Arial" panose="020B0604020202020204" pitchFamily="34" charset="0"/>
                      </a:endParaRPr>
                    </a:p>
                  </a:txBody>
                  <a:tcPr marL="6426" marR="6426" marT="6426" marB="0" anchor="b"/>
                </a:tc>
                <a:extLst>
                  <a:ext uri="{0D108BD9-81ED-4DB2-BD59-A6C34878D82A}">
                    <a16:rowId xmlns:a16="http://schemas.microsoft.com/office/drawing/2014/main" val="10032"/>
                  </a:ext>
                </a:extLst>
              </a:tr>
              <a:tr h="150495">
                <a:tc gridSpan="8">
                  <a:txBody>
                    <a:bodyPr/>
                    <a:lstStyle/>
                    <a:p>
                      <a:pPr algn="l" fontAlgn="b"/>
                      <a:r>
                        <a:rPr lang="en-US" sz="700" u="none" strike="noStrike" dirty="0">
                          <a:effectLst/>
                        </a:rPr>
                        <a:t>* The estimate in 1987 surpasses the estimate of the number of human being who have ever lived. Ever. </a:t>
                      </a:r>
                      <a:endParaRPr lang="en-US" sz="700" b="0" i="0" u="none" strike="noStrike" dirty="0">
                        <a:effectLst/>
                        <a:latin typeface="Arial" panose="020B0604020202020204" pitchFamily="34" charset="0"/>
                      </a:endParaRPr>
                    </a:p>
                  </a:txBody>
                  <a:tcPr marL="6426" marR="6426" marT="64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33"/>
                  </a:ext>
                </a:extLst>
              </a:tr>
            </a:tbl>
          </a:graphicData>
        </a:graphic>
      </p:graphicFrame>
      <p:sp>
        <p:nvSpPr>
          <p:cNvPr id="3" name="Oval 2"/>
          <p:cNvSpPr/>
          <p:nvPr/>
        </p:nvSpPr>
        <p:spPr>
          <a:xfrm>
            <a:off x="5786178" y="3845286"/>
            <a:ext cx="1679749"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8" name="Straight Arrow Connector 7"/>
          <p:cNvCxnSpPr/>
          <p:nvPr/>
        </p:nvCxnSpPr>
        <p:spPr>
          <a:xfrm>
            <a:off x="6781800" y="4835886"/>
            <a:ext cx="762000" cy="879114"/>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25520" y="4115979"/>
            <a:ext cx="1447800" cy="646331"/>
          </a:xfrm>
          <a:prstGeom prst="rect">
            <a:avLst/>
          </a:prstGeom>
          <a:noFill/>
        </p:spPr>
        <p:txBody>
          <a:bodyPr wrap="square" rtlCol="0">
            <a:spAutoFit/>
          </a:bodyPr>
          <a:lstStyle/>
          <a:p>
            <a:pPr algn="ctr"/>
            <a:r>
              <a:rPr lang="en-US" sz="1200" dirty="0" smtClean="0">
                <a:effectLst>
                  <a:outerShdw blurRad="38100" dist="38100" dir="2700000" algn="tl">
                    <a:srgbClr val="000000">
                      <a:alpha val="43137"/>
                    </a:srgbClr>
                  </a:outerShdw>
                </a:effectLst>
              </a:rPr>
              <a:t>What is this number anyway?</a:t>
            </a:r>
            <a:endParaRPr lang="en-US" sz="1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209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440090" cy="1400530"/>
          </a:xfrm>
        </p:spPr>
        <p:txBody>
          <a:bodyPr/>
          <a:lstStyle/>
          <a:p>
            <a:r>
              <a:rPr lang="en-US" dirty="0" smtClean="0"/>
              <a:t>Why Rennison and Hart</a:t>
            </a:r>
            <a:r>
              <a:rPr lang="en-US" i="1" dirty="0" smtClean="0"/>
              <a:t>?</a:t>
            </a:r>
            <a:endParaRPr lang="en-US" i="1" dirty="0"/>
          </a:p>
        </p:txBody>
      </p:sp>
      <p:sp>
        <p:nvSpPr>
          <p:cNvPr id="3" name="Content Placeholder 2"/>
          <p:cNvSpPr>
            <a:spLocks noGrp="1"/>
          </p:cNvSpPr>
          <p:nvPr>
            <p:ph idx="1"/>
          </p:nvPr>
        </p:nvSpPr>
        <p:spPr>
          <a:xfrm>
            <a:off x="1295400" y="1847216"/>
            <a:ext cx="7086601" cy="4858384"/>
          </a:xfrm>
        </p:spPr>
        <p:txBody>
          <a:bodyPr>
            <a:normAutofit fontScale="92500" lnSpcReduction="20000"/>
          </a:bodyPr>
          <a:lstStyle/>
          <a:p>
            <a:r>
              <a:rPr lang="en-US" dirty="0" smtClean="0"/>
              <a:t>This book was written with the things I’m talking about today in mind (with Tim Hart).</a:t>
            </a:r>
            <a:endParaRPr lang="en-US" sz="2400" dirty="0" smtClean="0"/>
          </a:p>
          <a:p>
            <a:r>
              <a:rPr lang="en-US" sz="2400" dirty="0" smtClean="0"/>
              <a:t>Contemporary and focuses on critical skills</a:t>
            </a:r>
          </a:p>
          <a:p>
            <a:pPr lvl="1"/>
            <a:r>
              <a:rPr lang="en-US" dirty="0" smtClean="0"/>
              <a:t>how to develop a research question</a:t>
            </a:r>
          </a:p>
          <a:p>
            <a:pPr lvl="1"/>
            <a:r>
              <a:rPr lang="en-US" dirty="0" smtClean="0"/>
              <a:t>Chapter on writing a literature review</a:t>
            </a:r>
          </a:p>
          <a:p>
            <a:pPr lvl="1"/>
            <a:r>
              <a:rPr lang="en-US" dirty="0" smtClean="0"/>
              <a:t>Chapter on making research policy relevant</a:t>
            </a:r>
          </a:p>
          <a:p>
            <a:pPr lvl="1"/>
            <a:r>
              <a:rPr lang="en-US" dirty="0" smtClean="0"/>
              <a:t>Chapter on using these skills to start a career</a:t>
            </a:r>
          </a:p>
          <a:p>
            <a:r>
              <a:rPr lang="en-US" sz="2400" dirty="0" smtClean="0"/>
              <a:t>Shows researchers as </a:t>
            </a:r>
            <a:r>
              <a:rPr lang="en-US" dirty="0" smtClean="0"/>
              <a:t>approachable humans and encourages students to see themselves as researchers.</a:t>
            </a:r>
          </a:p>
          <a:p>
            <a:r>
              <a:rPr lang="en-US" sz="2400" dirty="0" smtClean="0"/>
              <a:t>Online resources that </a:t>
            </a:r>
            <a:r>
              <a:rPr lang="en-US" sz="2400" dirty="0"/>
              <a:t>students </a:t>
            </a:r>
            <a:r>
              <a:rPr lang="en-US" sz="2400" dirty="0" smtClean="0"/>
              <a:t>appreciate and that make our lives easier.</a:t>
            </a:r>
          </a:p>
          <a:p>
            <a:r>
              <a:rPr lang="en-US" sz="2400" dirty="0" smtClean="0"/>
              <a:t>Cost is reasonable, and the book weighs little – tired of books that weigh as much as a Buick.</a:t>
            </a:r>
          </a:p>
          <a:p>
            <a:endParaRPr lang="en-US" dirty="0"/>
          </a:p>
        </p:txBody>
      </p:sp>
    </p:spTree>
    <p:extLst>
      <p:ext uri="{BB962C8B-B14F-4D97-AF65-F5344CB8AC3E}">
        <p14:creationId xmlns:p14="http://schemas.microsoft.com/office/powerpoint/2010/main" val="3663874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499" y="168442"/>
            <a:ext cx="7440090" cy="990600"/>
          </a:xfrm>
        </p:spPr>
        <p:txBody>
          <a:bodyPr/>
          <a:lstStyle/>
          <a:p>
            <a:pPr algn="l"/>
            <a:r>
              <a:rPr lang="en-US" dirty="0" smtClean="0"/>
              <a:t>Why Privitera</a:t>
            </a:r>
            <a:r>
              <a:rPr lang="en-US" i="1" dirty="0" smtClean="0"/>
              <a:t>?</a:t>
            </a:r>
            <a:endParaRPr lang="en-US" i="1" dirty="0"/>
          </a:p>
        </p:txBody>
      </p:sp>
      <p:sp>
        <p:nvSpPr>
          <p:cNvPr id="3" name="Content Placeholder 2"/>
          <p:cNvSpPr>
            <a:spLocks noGrp="1"/>
          </p:cNvSpPr>
          <p:nvPr>
            <p:ph idx="1"/>
          </p:nvPr>
        </p:nvSpPr>
        <p:spPr>
          <a:xfrm>
            <a:off x="1447800" y="1143000"/>
            <a:ext cx="7543802" cy="5410200"/>
          </a:xfrm>
        </p:spPr>
        <p:txBody>
          <a:bodyPr>
            <a:normAutofit lnSpcReduction="10000"/>
          </a:bodyPr>
          <a:lstStyle/>
          <a:p>
            <a:r>
              <a:rPr lang="en-US" sz="2400" dirty="0" smtClean="0"/>
              <a:t>Clear</a:t>
            </a:r>
          </a:p>
          <a:p>
            <a:pPr lvl="1"/>
            <a:r>
              <a:rPr lang="en-US" dirty="0" smtClean="0"/>
              <a:t>Uses language that students can easily understand with minimizes the amount of emotional first aid required in all stats courses.</a:t>
            </a:r>
          </a:p>
          <a:p>
            <a:pPr marL="342906" lvl="1" indent="-342906"/>
            <a:r>
              <a:rPr lang="en-US" sz="2400" dirty="0" smtClean="0"/>
              <a:t>Accurate</a:t>
            </a:r>
          </a:p>
          <a:p>
            <a:pPr marL="742964" lvl="2" indent="-342906"/>
            <a:r>
              <a:rPr lang="en-US" sz="2100" dirty="0" smtClean="0"/>
              <a:t>Many books are not accurate (e.g., key), and there is nothing worse than </a:t>
            </a:r>
            <a:r>
              <a:rPr lang="en-US" sz="2100" dirty="0"/>
              <a:t>dealing with normal student anxiety PLUS errors in the text</a:t>
            </a:r>
            <a:r>
              <a:rPr lang="en-US" sz="2100" dirty="0" smtClean="0"/>
              <a:t>.</a:t>
            </a:r>
            <a:endParaRPr lang="en-US" sz="2100" dirty="0"/>
          </a:p>
          <a:p>
            <a:r>
              <a:rPr lang="en-US" sz="2400" dirty="0" smtClean="0"/>
              <a:t>Offers examples throughout the Social Sciences</a:t>
            </a:r>
          </a:p>
          <a:p>
            <a:pPr lvl="1"/>
            <a:r>
              <a:rPr lang="en-US" dirty="0" smtClean="0"/>
              <a:t>Shows students these skills go beyond criminology and criminal justice – real world issues.</a:t>
            </a:r>
          </a:p>
          <a:p>
            <a:r>
              <a:rPr lang="en-US" sz="2400" dirty="0" smtClean="0"/>
              <a:t>Online resources***</a:t>
            </a:r>
          </a:p>
          <a:p>
            <a:pPr lvl="1"/>
            <a:r>
              <a:rPr lang="en-US" dirty="0" smtClean="0"/>
              <a:t>Even students comment on how useful they are </a:t>
            </a:r>
          </a:p>
          <a:p>
            <a:r>
              <a:rPr lang="en-US" sz="2400" dirty="0" smtClean="0"/>
              <a:t>Reasonable cost and weight</a:t>
            </a:r>
          </a:p>
        </p:txBody>
      </p:sp>
    </p:spTree>
    <p:extLst>
      <p:ext uri="{BB962C8B-B14F-4D97-AF65-F5344CB8AC3E}">
        <p14:creationId xmlns:p14="http://schemas.microsoft.com/office/powerpoint/2010/main" val="338078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391401" cy="1320800"/>
          </a:xfrm>
        </p:spPr>
        <p:txBody>
          <a:bodyPr>
            <a:normAutofit/>
          </a:bodyPr>
          <a:lstStyle/>
          <a:p>
            <a:r>
              <a:rPr lang="en-US" sz="3800" dirty="0" smtClean="0"/>
              <a:t>3. Making it Fun, aka Effective Teaching &amp; Engaged Students</a:t>
            </a:r>
            <a:endParaRPr lang="en-US" sz="3800" dirty="0"/>
          </a:p>
        </p:txBody>
      </p:sp>
      <p:sp>
        <p:nvSpPr>
          <p:cNvPr id="3" name="Content Placeholder 2"/>
          <p:cNvSpPr>
            <a:spLocks noGrp="1"/>
          </p:cNvSpPr>
          <p:nvPr>
            <p:ph idx="1"/>
          </p:nvPr>
        </p:nvSpPr>
        <p:spPr>
          <a:xfrm>
            <a:off x="609598" y="1524000"/>
            <a:ext cx="7772402" cy="4517363"/>
          </a:xfrm>
        </p:spPr>
        <p:txBody>
          <a:bodyPr>
            <a:normAutofit/>
          </a:bodyPr>
          <a:lstStyle/>
          <a:p>
            <a:pPr lvl="1"/>
            <a:endParaRPr lang="en-US" sz="2200" dirty="0"/>
          </a:p>
        </p:txBody>
      </p:sp>
    </p:spTree>
    <p:extLst>
      <p:ext uri="{BB962C8B-B14F-4D97-AF65-F5344CB8AC3E}">
        <p14:creationId xmlns:p14="http://schemas.microsoft.com/office/powerpoint/2010/main" val="3721256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391401" cy="1320800"/>
          </a:xfrm>
        </p:spPr>
        <p:txBody>
          <a:bodyPr>
            <a:normAutofit/>
          </a:bodyPr>
          <a:lstStyle/>
          <a:p>
            <a:r>
              <a:rPr lang="en-US" sz="3800" dirty="0" smtClean="0"/>
              <a:t>3. Making it Fun</a:t>
            </a:r>
            <a:endParaRPr lang="en-US" sz="3800" dirty="0"/>
          </a:p>
        </p:txBody>
      </p:sp>
      <p:sp>
        <p:nvSpPr>
          <p:cNvPr id="3" name="Content Placeholder 2"/>
          <p:cNvSpPr>
            <a:spLocks noGrp="1"/>
          </p:cNvSpPr>
          <p:nvPr>
            <p:ph idx="1"/>
          </p:nvPr>
        </p:nvSpPr>
        <p:spPr>
          <a:xfrm>
            <a:off x="609598" y="1524000"/>
            <a:ext cx="7772402" cy="4517363"/>
          </a:xfrm>
        </p:spPr>
        <p:txBody>
          <a:bodyPr>
            <a:normAutofit/>
          </a:bodyPr>
          <a:lstStyle/>
          <a:p>
            <a:pPr lvl="1"/>
            <a:r>
              <a:rPr lang="en-US" sz="2200" dirty="0" smtClean="0"/>
              <a:t>Give lots of examples of the use of these skills in areas they can relate to (see fun journal articles provided).</a:t>
            </a:r>
          </a:p>
          <a:p>
            <a:pPr lvl="2"/>
            <a:r>
              <a:rPr lang="en-US" sz="2000" dirty="0" smtClean="0"/>
              <a:t>Rate my professor</a:t>
            </a:r>
          </a:p>
          <a:p>
            <a:pPr lvl="2"/>
            <a:r>
              <a:rPr lang="en-US" sz="2000" dirty="0" smtClean="0"/>
              <a:t>Police impersonation</a:t>
            </a:r>
          </a:p>
          <a:p>
            <a:pPr lvl="1"/>
            <a:r>
              <a:rPr lang="en-US" sz="2200" dirty="0" smtClean="0"/>
              <a:t>Give examples of what happens when the topic of the chapter, and a concept is conducted/used poorly.  Demonstrating failure is fun and important.</a:t>
            </a:r>
          </a:p>
          <a:p>
            <a:pPr lvl="2"/>
            <a:r>
              <a:rPr lang="en-US" sz="2000" dirty="0" smtClean="0"/>
              <a:t>Helpful to describe your own failures when conducting research. Humanizes research.</a:t>
            </a:r>
          </a:p>
          <a:p>
            <a:pPr lvl="1"/>
            <a:endParaRPr lang="en-US" sz="2200" dirty="0"/>
          </a:p>
        </p:txBody>
      </p:sp>
    </p:spTree>
    <p:extLst>
      <p:ext uri="{BB962C8B-B14F-4D97-AF65-F5344CB8AC3E}">
        <p14:creationId xmlns:p14="http://schemas.microsoft.com/office/powerpoint/2010/main" val="2318564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34201" cy="685800"/>
          </a:xfrm>
        </p:spPr>
        <p:txBody>
          <a:bodyPr>
            <a:normAutofit fontScale="90000"/>
          </a:bodyPr>
          <a:lstStyle/>
          <a:p>
            <a:r>
              <a:rPr lang="en-CA" dirty="0" smtClean="0"/>
              <a:t>3. Making it Fun</a:t>
            </a:r>
            <a:endParaRPr lang="en-CA" dirty="0"/>
          </a:p>
        </p:txBody>
      </p:sp>
      <p:sp>
        <p:nvSpPr>
          <p:cNvPr id="3" name="Content Placeholder 2"/>
          <p:cNvSpPr>
            <a:spLocks noGrp="1"/>
          </p:cNvSpPr>
          <p:nvPr>
            <p:ph idx="1"/>
          </p:nvPr>
        </p:nvSpPr>
        <p:spPr>
          <a:xfrm>
            <a:off x="990600" y="1524000"/>
            <a:ext cx="7924800" cy="5029199"/>
          </a:xfrm>
        </p:spPr>
        <p:txBody>
          <a:bodyPr>
            <a:normAutofit fontScale="85000" lnSpcReduction="10000"/>
          </a:bodyPr>
          <a:lstStyle/>
          <a:p>
            <a:r>
              <a:rPr lang="en-US" sz="2600" dirty="0" smtClean="0"/>
              <a:t>Simplify the language/ Translate jargon to English</a:t>
            </a:r>
          </a:p>
          <a:p>
            <a:pPr lvl="1"/>
            <a:r>
              <a:rPr lang="en-US" dirty="0" smtClean="0"/>
              <a:t>I tell students that RM and statistics are </a:t>
            </a:r>
            <a:r>
              <a:rPr lang="en-US" i="1" dirty="0" smtClean="0"/>
              <a:t>language</a:t>
            </a:r>
            <a:r>
              <a:rPr lang="en-US" dirty="0" smtClean="0"/>
              <a:t> classes, not </a:t>
            </a:r>
            <a:r>
              <a:rPr lang="en-US" i="1" dirty="0" smtClean="0"/>
              <a:t>math</a:t>
            </a:r>
            <a:r>
              <a:rPr lang="en-US" dirty="0" smtClean="0"/>
              <a:t> classes. </a:t>
            </a:r>
          </a:p>
          <a:p>
            <a:pPr lvl="1"/>
            <a:r>
              <a:rPr lang="en-US" dirty="0" smtClean="0"/>
              <a:t>Translate ‘</a:t>
            </a:r>
            <a:r>
              <a:rPr lang="en-US" dirty="0" err="1" smtClean="0"/>
              <a:t>statisticese</a:t>
            </a:r>
            <a:r>
              <a:rPr lang="en-US" dirty="0" smtClean="0"/>
              <a:t>’ to ‘English’.  For example, “standard” = “average”;  “deviation”=“distance</a:t>
            </a:r>
            <a:r>
              <a:rPr lang="en-US" dirty="0"/>
              <a:t>.” </a:t>
            </a:r>
            <a:endParaRPr lang="en-US" dirty="0" smtClean="0"/>
          </a:p>
          <a:p>
            <a:pPr marL="274320" lvl="1" indent="0">
              <a:buNone/>
            </a:pPr>
            <a:endParaRPr lang="en-US" dirty="0"/>
          </a:p>
          <a:p>
            <a:r>
              <a:rPr lang="en-US" sz="2600" dirty="0" smtClean="0"/>
              <a:t>Clearly identify </a:t>
            </a:r>
            <a:r>
              <a:rPr lang="en-US" sz="2600" u="sng" dirty="0" smtClean="0"/>
              <a:t>why</a:t>
            </a:r>
            <a:r>
              <a:rPr lang="en-US" sz="2600" dirty="0" smtClean="0"/>
              <a:t> we use a particular technique/ approach, and why are others inappropriate.</a:t>
            </a:r>
          </a:p>
          <a:p>
            <a:pPr lvl="1"/>
            <a:r>
              <a:rPr lang="en-US" dirty="0" smtClean="0"/>
              <a:t>It is not enough to just say to use a technique for X situation, you must say specifically </a:t>
            </a:r>
            <a:r>
              <a:rPr lang="en-US" u="sng" dirty="0" smtClean="0"/>
              <a:t>why we use it </a:t>
            </a:r>
            <a:r>
              <a:rPr lang="en-US" dirty="0" smtClean="0"/>
              <a:t>and  </a:t>
            </a:r>
            <a:r>
              <a:rPr lang="en-US" u="sng" dirty="0" smtClean="0"/>
              <a:t>how it differs from other techniques </a:t>
            </a:r>
            <a:r>
              <a:rPr lang="en-US" dirty="0" smtClean="0"/>
              <a:t>that seem the same, and why it matters. What happens when you do it wrong?</a:t>
            </a:r>
          </a:p>
          <a:p>
            <a:pPr lvl="2"/>
            <a:r>
              <a:rPr lang="en-US" dirty="0" smtClean="0"/>
              <a:t>Types of samples</a:t>
            </a:r>
          </a:p>
          <a:p>
            <a:pPr lvl="2"/>
            <a:r>
              <a:rPr lang="en-US" dirty="0" smtClean="0"/>
              <a:t>Survey </a:t>
            </a:r>
            <a:r>
              <a:rPr lang="en-US" dirty="0"/>
              <a:t>question wording</a:t>
            </a:r>
          </a:p>
          <a:p>
            <a:pPr lvl="2"/>
            <a:r>
              <a:rPr lang="en-US" dirty="0" smtClean="0"/>
              <a:t>Response categories</a:t>
            </a:r>
          </a:p>
          <a:p>
            <a:pPr lvl="2"/>
            <a:r>
              <a:rPr lang="en-US" dirty="0" smtClean="0"/>
              <a:t>OLS vs Logistic regression</a:t>
            </a:r>
          </a:p>
          <a:p>
            <a:pPr lvl="1"/>
            <a:endParaRPr lang="en-US" sz="2000" dirty="0" smtClean="0"/>
          </a:p>
        </p:txBody>
      </p:sp>
    </p:spTree>
    <p:extLst>
      <p:ext uri="{BB962C8B-B14F-4D97-AF65-F5344CB8AC3E}">
        <p14:creationId xmlns:p14="http://schemas.microsoft.com/office/powerpoint/2010/main" val="2190624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95399"/>
          </a:xfrm>
        </p:spPr>
        <p:txBody>
          <a:bodyPr/>
          <a:lstStyle/>
          <a:p>
            <a:pPr algn="l"/>
            <a:r>
              <a:rPr lang="en-US" dirty="0" smtClean="0"/>
              <a:t>3. Making it Fun</a:t>
            </a:r>
            <a:br>
              <a:rPr lang="en-US" dirty="0" smtClean="0"/>
            </a:br>
            <a:endParaRPr lang="en-US" sz="2000" dirty="0"/>
          </a:p>
        </p:txBody>
      </p:sp>
      <p:sp>
        <p:nvSpPr>
          <p:cNvPr id="3" name="Content Placeholder 2"/>
          <p:cNvSpPr>
            <a:spLocks noGrp="1"/>
          </p:cNvSpPr>
          <p:nvPr>
            <p:ph idx="1"/>
          </p:nvPr>
        </p:nvSpPr>
        <p:spPr>
          <a:xfrm>
            <a:off x="982133" y="1371600"/>
            <a:ext cx="7315202" cy="4953000"/>
          </a:xfrm>
        </p:spPr>
        <p:txBody>
          <a:bodyPr>
            <a:normAutofit fontScale="92500" lnSpcReduction="10000"/>
          </a:bodyPr>
          <a:lstStyle/>
          <a:p>
            <a:r>
              <a:rPr lang="en-US" sz="2400" dirty="0" smtClean="0"/>
              <a:t>Students do not want to just read book, listen to us lecture, and write papers.</a:t>
            </a:r>
          </a:p>
          <a:p>
            <a:r>
              <a:rPr lang="en-US" sz="2400" dirty="0" smtClean="0"/>
              <a:t>Students *should* do these things, but we have to do much more to make this fun which engages them and assists in their learning.</a:t>
            </a:r>
          </a:p>
          <a:p>
            <a:r>
              <a:rPr lang="en-US" sz="2400" dirty="0" smtClean="0"/>
              <a:t>Effective approaches I use:</a:t>
            </a:r>
          </a:p>
          <a:p>
            <a:pPr marL="914400" lvl="1" indent="-457200">
              <a:buFont typeface="+mj-lt"/>
              <a:buAutoNum type="alphaLcParenR"/>
            </a:pPr>
            <a:r>
              <a:rPr lang="en-US" sz="1700" dirty="0" smtClean="0"/>
              <a:t>Consulting businesses</a:t>
            </a:r>
          </a:p>
          <a:p>
            <a:pPr marL="914400" lvl="1" indent="-457200">
              <a:buFont typeface="+mj-lt"/>
              <a:buAutoNum type="alphaLcParenR"/>
            </a:pPr>
            <a:r>
              <a:rPr lang="en-US" sz="1700" dirty="0" smtClean="0"/>
              <a:t>Presentations of findings at class conference panels. I am “that person” at the conference that is always asking “those questions”. </a:t>
            </a:r>
          </a:p>
          <a:p>
            <a:pPr marL="914400" lvl="1" indent="-457200">
              <a:buFont typeface="+mj-lt"/>
              <a:buAutoNum type="alphaLcParenR"/>
            </a:pPr>
            <a:r>
              <a:rPr lang="en-US" sz="1700" dirty="0" smtClean="0"/>
              <a:t>Fake quizzes</a:t>
            </a:r>
          </a:p>
          <a:p>
            <a:pPr marL="914400" lvl="1" indent="-457200">
              <a:buFont typeface="+mj-lt"/>
              <a:buAutoNum type="alphaLcParenR"/>
            </a:pPr>
            <a:r>
              <a:rPr lang="en-US" sz="1700" dirty="0" smtClean="0"/>
              <a:t>In class group work</a:t>
            </a:r>
          </a:p>
          <a:p>
            <a:pPr marL="914400" lvl="1" indent="-457200">
              <a:buFont typeface="+mj-lt"/>
              <a:buAutoNum type="alphaLcParenR"/>
            </a:pPr>
            <a:r>
              <a:rPr lang="en-US" sz="1700" dirty="0" smtClean="0"/>
              <a:t>Fun and relevant journal articles</a:t>
            </a:r>
            <a:endParaRPr lang="en-US" sz="1700" dirty="0"/>
          </a:p>
          <a:p>
            <a:pPr lvl="1" indent="0">
              <a:buNone/>
            </a:pPr>
            <a:r>
              <a:rPr lang="en-US" sz="1700" dirty="0" smtClean="0"/>
              <a:t>**Note that when using these approaches plus traditional approaches, students learn the material via reading, listening, writing and speaking – not just one mode.</a:t>
            </a:r>
          </a:p>
        </p:txBody>
      </p:sp>
    </p:spTree>
    <p:extLst>
      <p:ext uri="{BB962C8B-B14F-4D97-AF65-F5344CB8AC3E}">
        <p14:creationId xmlns:p14="http://schemas.microsoft.com/office/powerpoint/2010/main" val="471109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363890" cy="1400530"/>
          </a:xfrm>
        </p:spPr>
        <p:txBody>
          <a:bodyPr>
            <a:normAutofit/>
          </a:bodyPr>
          <a:lstStyle/>
          <a:p>
            <a:r>
              <a:rPr lang="en-US" dirty="0" smtClean="0"/>
              <a:t>3. Making it Fun – Consulting Businesses </a:t>
            </a:r>
            <a:r>
              <a:rPr lang="en-US" sz="2200" dirty="0" smtClean="0"/>
              <a:t>(see </a:t>
            </a:r>
            <a:r>
              <a:rPr lang="en-US" sz="2200" dirty="0"/>
              <a:t>documents available </a:t>
            </a:r>
            <a:r>
              <a:rPr lang="en-US" sz="2200" dirty="0" smtClean="0"/>
              <a:t>online)</a:t>
            </a:r>
            <a:endParaRPr lang="en-US" sz="2200" dirty="0"/>
          </a:p>
        </p:txBody>
      </p:sp>
      <p:sp>
        <p:nvSpPr>
          <p:cNvPr id="3" name="Content Placeholder 2"/>
          <p:cNvSpPr>
            <a:spLocks noGrp="1"/>
          </p:cNvSpPr>
          <p:nvPr>
            <p:ph idx="1"/>
          </p:nvPr>
        </p:nvSpPr>
        <p:spPr>
          <a:xfrm>
            <a:off x="827700" y="2052925"/>
            <a:ext cx="7173300" cy="4195481"/>
          </a:xfrm>
        </p:spPr>
        <p:txBody>
          <a:bodyPr>
            <a:normAutofit fontScale="92500" lnSpcReduction="20000"/>
          </a:bodyPr>
          <a:lstStyle/>
          <a:p>
            <a:r>
              <a:rPr lang="en-US" sz="2400" dirty="0" smtClean="0"/>
              <a:t>Students don’t learn about the material – they USE the material.</a:t>
            </a:r>
          </a:p>
          <a:p>
            <a:pPr lvl="1"/>
            <a:r>
              <a:rPr lang="en-US" dirty="0" smtClean="0"/>
              <a:t>Students are required to develop a consulting business (i.e., name) and title for themselves (e.g., President or CEO)</a:t>
            </a:r>
          </a:p>
          <a:p>
            <a:pPr lvl="1"/>
            <a:r>
              <a:rPr lang="en-US" dirty="0" smtClean="0"/>
              <a:t>Written assignments have fake clients approaching the consulting agencies to answer important Research Methods and Statistics issues.</a:t>
            </a:r>
          </a:p>
          <a:p>
            <a:pPr lvl="1"/>
            <a:r>
              <a:rPr lang="en-US" dirty="0" smtClean="0"/>
              <a:t>Papers due are required to be professional reports – deliverables - for the client (which I grade).</a:t>
            </a:r>
          </a:p>
          <a:p>
            <a:pPr lvl="1"/>
            <a:r>
              <a:rPr lang="en-US" dirty="0" smtClean="0"/>
              <a:t>Examples include identifying bad statistics, accessing reports from BJS, NIJ, CDC, identifying unethical research, defining concepts, creating a survey.</a:t>
            </a:r>
          </a:p>
          <a:p>
            <a:pPr lvl="1"/>
            <a:r>
              <a:rPr lang="en-US" dirty="0" smtClean="0"/>
              <a:t>Increases </a:t>
            </a:r>
            <a:r>
              <a:rPr lang="en-US" dirty="0"/>
              <a:t>student </a:t>
            </a:r>
            <a:r>
              <a:rPr lang="en-US" dirty="0" smtClean="0"/>
              <a:t>engagement and teaches them to write about RM/Stats for any audience</a:t>
            </a:r>
            <a:endParaRPr lang="en-US" dirty="0"/>
          </a:p>
          <a:p>
            <a:endParaRPr lang="en-US" sz="2400" dirty="0" smtClean="0"/>
          </a:p>
        </p:txBody>
      </p:sp>
    </p:spTree>
    <p:extLst>
      <p:ext uri="{BB962C8B-B14F-4D97-AF65-F5344CB8AC3E}">
        <p14:creationId xmlns:p14="http://schemas.microsoft.com/office/powerpoint/2010/main" val="2728536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normAutofit/>
          </a:bodyPr>
          <a:lstStyle/>
          <a:p>
            <a:r>
              <a:rPr lang="en-US" dirty="0" smtClean="0"/>
              <a:t>Consulting Marketing Materials</a:t>
            </a:r>
            <a:endParaRPr lang="en-US" dirty="0"/>
          </a:p>
        </p:txBody>
      </p:sp>
      <p:sp>
        <p:nvSpPr>
          <p:cNvPr id="3" name="Content Placeholder 2"/>
          <p:cNvSpPr>
            <a:spLocks noGrp="1"/>
          </p:cNvSpPr>
          <p:nvPr>
            <p:ph idx="1"/>
          </p:nvPr>
        </p:nvSpPr>
        <p:spPr/>
        <p:txBody>
          <a:bodyPr/>
          <a:lstStyle/>
          <a:p>
            <a:endParaRPr lang="en-US" dirty="0"/>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886974" y="2412909"/>
            <a:ext cx="2222500" cy="3048000"/>
          </a:xfrm>
          <a:prstGeom prst="rect">
            <a:avLst/>
          </a:prstGeom>
        </p:spPr>
      </p:pic>
      <p:pic>
        <p:nvPicPr>
          <p:cNvPr id="7"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1035" y="1371600"/>
            <a:ext cx="3428634" cy="5130619"/>
          </a:xfrm>
          <a:prstGeom prst="rect">
            <a:avLst/>
          </a:prstGeom>
        </p:spPr>
      </p:pic>
    </p:spTree>
    <p:extLst>
      <p:ext uri="{BB962C8B-B14F-4D97-AF65-F5344CB8AC3E}">
        <p14:creationId xmlns:p14="http://schemas.microsoft.com/office/powerpoint/2010/main" val="2448624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00099" y="304800"/>
            <a:ext cx="6705601" cy="1295400"/>
          </a:xfrm>
        </p:spPr>
        <p:txBody>
          <a:bodyPr>
            <a:normAutofit fontScale="90000"/>
          </a:bodyPr>
          <a:lstStyle/>
          <a:p>
            <a:r>
              <a:rPr lang="en-US" dirty="0" smtClean="0"/>
              <a:t>Teaching Research Methods and Statistics</a:t>
            </a:r>
            <a:endParaRPr lang="en-US" dirty="0"/>
          </a:p>
        </p:txBody>
      </p:sp>
      <p:sp>
        <p:nvSpPr>
          <p:cNvPr id="2" name="Content Placeholder 1"/>
          <p:cNvSpPr>
            <a:spLocks noGrp="1"/>
          </p:cNvSpPr>
          <p:nvPr>
            <p:ph idx="1"/>
          </p:nvPr>
        </p:nvSpPr>
        <p:spPr>
          <a:xfrm>
            <a:off x="381000" y="1752600"/>
            <a:ext cx="7543800" cy="4724400"/>
          </a:xfrm>
        </p:spPr>
        <p:txBody>
          <a:bodyPr>
            <a:normAutofit/>
          </a:bodyPr>
          <a:lstStyle/>
          <a:p>
            <a:endParaRPr lang="en-US" dirty="0" smtClean="0"/>
          </a:p>
          <a:p>
            <a:pPr lvl="1"/>
            <a:r>
              <a:rPr lang="en-US" sz="2000" dirty="0" smtClean="0"/>
              <a:t>The most dreaded classes according to students (and some professors)</a:t>
            </a:r>
          </a:p>
          <a:p>
            <a:pPr lvl="1"/>
            <a:r>
              <a:rPr lang="en-US" sz="2000" dirty="0" smtClean="0"/>
              <a:t>It doesn’t have to be, and shouldn’t be!</a:t>
            </a:r>
          </a:p>
          <a:p>
            <a:pPr lvl="1"/>
            <a:r>
              <a:rPr lang="en-US" sz="2000" dirty="0" smtClean="0"/>
              <a:t>There are three </a:t>
            </a:r>
            <a:r>
              <a:rPr lang="en-US" dirty="0" smtClean="0"/>
              <a:t>overlapping</a:t>
            </a:r>
            <a:r>
              <a:rPr lang="en-US" sz="2000" dirty="0" smtClean="0"/>
              <a:t> approaches I take when teaching these classes:</a:t>
            </a:r>
          </a:p>
          <a:p>
            <a:pPr marL="891540" lvl="2" indent="-342900">
              <a:buAutoNum type="arabicPeriod"/>
            </a:pPr>
            <a:endParaRPr lang="en-US" sz="1600" u="sng" dirty="0" smtClean="0"/>
          </a:p>
          <a:p>
            <a:pPr marL="891540" lvl="2" indent="-342900">
              <a:buAutoNum type="arabicPeriod"/>
            </a:pPr>
            <a:r>
              <a:rPr lang="en-US" sz="1600" b="1" u="sng" dirty="0" smtClean="0"/>
              <a:t>Why</a:t>
            </a:r>
            <a:r>
              <a:rPr lang="en-US" sz="1600" b="1" dirty="0" smtClean="0"/>
              <a:t> </a:t>
            </a:r>
            <a:r>
              <a:rPr lang="en-US" sz="1600" dirty="0" smtClean="0"/>
              <a:t>Why Why Why Why? Tell them why for everything. </a:t>
            </a:r>
          </a:p>
          <a:p>
            <a:pPr marL="891540" lvl="2" indent="-342900">
              <a:buAutoNum type="arabicPeriod"/>
            </a:pPr>
            <a:r>
              <a:rPr lang="en-US" sz="1600" dirty="0" smtClean="0"/>
              <a:t>Make it </a:t>
            </a:r>
            <a:r>
              <a:rPr lang="en-US" sz="1600" b="1" u="sng" dirty="0" smtClean="0"/>
              <a:t>relevant</a:t>
            </a:r>
            <a:r>
              <a:rPr lang="en-US" sz="1600" u="sng" dirty="0" smtClean="0"/>
              <a:t> </a:t>
            </a:r>
            <a:r>
              <a:rPr lang="en-US" sz="1600" dirty="0" smtClean="0"/>
              <a:t>through examples (and failures) – many they gather.</a:t>
            </a:r>
          </a:p>
          <a:p>
            <a:pPr marL="891540" lvl="2" indent="-342900">
              <a:buAutoNum type="arabicPeriod"/>
            </a:pPr>
            <a:r>
              <a:rPr lang="en-US" sz="1600" dirty="0" smtClean="0"/>
              <a:t>Make it </a:t>
            </a:r>
            <a:r>
              <a:rPr lang="en-US" sz="1600" b="1" u="sng" dirty="0" smtClean="0"/>
              <a:t>fun</a:t>
            </a:r>
            <a:r>
              <a:rPr lang="en-US" sz="1600" dirty="0" smtClean="0"/>
              <a:t>. This is possible.</a:t>
            </a:r>
            <a:endParaRPr lang="en-US" sz="1600" dirty="0"/>
          </a:p>
          <a:p>
            <a:pPr lvl="3"/>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467601" cy="1320800"/>
          </a:xfrm>
        </p:spPr>
        <p:txBody>
          <a:bodyPr>
            <a:normAutofit/>
          </a:bodyPr>
          <a:lstStyle/>
          <a:p>
            <a:r>
              <a:rPr lang="en-US" dirty="0" smtClean="0"/>
              <a:t>Example of Consulting Assignment</a:t>
            </a:r>
            <a:br>
              <a:rPr lang="en-US" dirty="0" smtClean="0"/>
            </a:br>
            <a:r>
              <a:rPr lang="en-US" sz="2400" dirty="0"/>
              <a:t>(see documents available online)</a:t>
            </a:r>
          </a:p>
        </p:txBody>
      </p:sp>
      <p:sp>
        <p:nvSpPr>
          <p:cNvPr id="3" name="Content Placeholder 2"/>
          <p:cNvSpPr>
            <a:spLocks noGrp="1"/>
          </p:cNvSpPr>
          <p:nvPr>
            <p:ph idx="1"/>
          </p:nvPr>
        </p:nvSpPr>
        <p:spPr>
          <a:xfrm>
            <a:off x="990600" y="1611697"/>
            <a:ext cx="7391400" cy="5232400"/>
          </a:xfrm>
        </p:spPr>
        <p:txBody>
          <a:bodyPr>
            <a:normAutofit/>
          </a:bodyPr>
          <a:lstStyle/>
          <a:p>
            <a:pPr marL="0" indent="0">
              <a:buNone/>
            </a:pPr>
            <a:r>
              <a:rPr lang="en-US" sz="1500" b="1" dirty="0"/>
              <a:t>Report #3</a:t>
            </a:r>
            <a:r>
              <a:rPr lang="en-US" sz="1500" dirty="0"/>
              <a:t>: The non-profit “</a:t>
            </a:r>
            <a:r>
              <a:rPr lang="en-US" sz="1500" b="1" dirty="0"/>
              <a:t>Ethics are Us</a:t>
            </a:r>
            <a:r>
              <a:rPr lang="en-US" sz="1500" dirty="0"/>
              <a:t>!” recently received a large </a:t>
            </a:r>
            <a:r>
              <a:rPr lang="en-US" sz="1500" dirty="0" smtClean="0"/>
              <a:t>donation </a:t>
            </a:r>
            <a:r>
              <a:rPr lang="en-US" sz="1500" dirty="0"/>
              <a:t>ear-marked for identifying and shaming those conducting unethical </a:t>
            </a:r>
            <a:r>
              <a:rPr lang="en-US" sz="1500" dirty="0" smtClean="0"/>
              <a:t>research in the community. </a:t>
            </a:r>
          </a:p>
          <a:p>
            <a:pPr marL="0" indent="0">
              <a:buNone/>
            </a:pPr>
            <a:r>
              <a:rPr lang="en-US" sz="1500" dirty="0" smtClean="0"/>
              <a:t>Your </a:t>
            </a:r>
            <a:r>
              <a:rPr lang="en-US" sz="1500" dirty="0"/>
              <a:t>agency’s reputation is one of performing excellent work so they have entrusted you with this task. </a:t>
            </a:r>
            <a:r>
              <a:rPr lang="en-US" sz="1500" u="sng" dirty="0"/>
              <a:t>Your job is to find an instance of unethical research</a:t>
            </a:r>
            <a:r>
              <a:rPr lang="en-US" sz="1500" dirty="0"/>
              <a:t>. </a:t>
            </a:r>
            <a:r>
              <a:rPr lang="en-US" sz="1500" dirty="0" smtClean="0"/>
              <a:t>Because </a:t>
            </a:r>
            <a:r>
              <a:rPr lang="en-US" sz="1500" b="1" dirty="0"/>
              <a:t>Ethics are Us!</a:t>
            </a:r>
            <a:r>
              <a:rPr lang="en-US" sz="1500" dirty="0"/>
              <a:t> is not a </a:t>
            </a:r>
            <a:r>
              <a:rPr lang="en-US" sz="1500" dirty="0" smtClean="0"/>
              <a:t>criminological </a:t>
            </a:r>
            <a:r>
              <a:rPr lang="en-US" sz="1500" dirty="0"/>
              <a:t>based agency, it is okay if the example you select is not criminological in nature. </a:t>
            </a:r>
            <a:endParaRPr lang="en-US" sz="1500" dirty="0" smtClean="0"/>
          </a:p>
          <a:p>
            <a:pPr marL="0" indent="0">
              <a:buNone/>
            </a:pPr>
            <a:r>
              <a:rPr lang="en-US" sz="1500" dirty="0" smtClean="0"/>
              <a:t>Once </a:t>
            </a:r>
            <a:r>
              <a:rPr lang="en-US" sz="1500" dirty="0"/>
              <a:t>you have found an example, please write a professional consulting report </a:t>
            </a:r>
            <a:r>
              <a:rPr lang="en-US" sz="1500" dirty="0" smtClean="0"/>
              <a:t>for the client with </a:t>
            </a:r>
            <a:r>
              <a:rPr lang="en-US" sz="1500" dirty="0"/>
              <a:t>the following</a:t>
            </a:r>
            <a:r>
              <a:rPr lang="en-US" sz="1500" dirty="0" smtClean="0"/>
              <a:t>:</a:t>
            </a:r>
          </a:p>
          <a:p>
            <a:pPr>
              <a:spcBef>
                <a:spcPts val="0"/>
              </a:spcBef>
              <a:spcAft>
                <a:spcPts val="0"/>
              </a:spcAft>
            </a:pPr>
            <a:r>
              <a:rPr lang="en-US" sz="1500" dirty="0" smtClean="0"/>
              <a:t>An </a:t>
            </a:r>
            <a:r>
              <a:rPr lang="en-US" sz="1500" dirty="0"/>
              <a:t>introduction about what you are doing and why it is important. </a:t>
            </a:r>
            <a:endParaRPr lang="en-US" sz="1500" dirty="0" smtClean="0"/>
          </a:p>
          <a:p>
            <a:pPr>
              <a:spcBef>
                <a:spcPts val="0"/>
              </a:spcBef>
              <a:spcAft>
                <a:spcPts val="0"/>
              </a:spcAft>
            </a:pPr>
            <a:r>
              <a:rPr lang="en-US" sz="1500" dirty="0" smtClean="0"/>
              <a:t>A </a:t>
            </a:r>
            <a:r>
              <a:rPr lang="en-US" sz="1500" dirty="0"/>
              <a:t>summary of the </a:t>
            </a:r>
            <a:r>
              <a:rPr lang="en-US" sz="1500" dirty="0" smtClean="0"/>
              <a:t>unethical research </a:t>
            </a:r>
            <a:r>
              <a:rPr lang="en-US" sz="1500" dirty="0"/>
              <a:t>– purpose, methodology and findings. </a:t>
            </a:r>
            <a:endParaRPr lang="en-US" sz="1500" dirty="0" smtClean="0"/>
          </a:p>
          <a:p>
            <a:pPr>
              <a:spcBef>
                <a:spcPts val="0"/>
              </a:spcBef>
              <a:spcAft>
                <a:spcPts val="0"/>
              </a:spcAft>
            </a:pPr>
            <a:r>
              <a:rPr lang="en-US" sz="1500" dirty="0" smtClean="0"/>
              <a:t>Describe </a:t>
            </a:r>
            <a:r>
              <a:rPr lang="en-US" sz="1500" dirty="0"/>
              <a:t>specifically why you believe the work is </a:t>
            </a:r>
            <a:r>
              <a:rPr lang="en-US" sz="1500" dirty="0" smtClean="0"/>
              <a:t>unethical – use information from your text and lecture. </a:t>
            </a:r>
          </a:p>
          <a:p>
            <a:pPr>
              <a:spcBef>
                <a:spcPts val="0"/>
              </a:spcBef>
              <a:spcAft>
                <a:spcPts val="0"/>
              </a:spcAft>
            </a:pPr>
            <a:r>
              <a:rPr lang="en-US" sz="1500" dirty="0" smtClean="0"/>
              <a:t>Address </a:t>
            </a:r>
            <a:r>
              <a:rPr lang="en-US" sz="1500" dirty="0"/>
              <a:t>whether you believe the research question </a:t>
            </a:r>
            <a:r>
              <a:rPr lang="en-US" sz="1500" dirty="0" smtClean="0"/>
              <a:t>posed may </a:t>
            </a:r>
            <a:r>
              <a:rPr lang="en-US" sz="1500" dirty="0"/>
              <a:t>have been researched in another more ethical way.  </a:t>
            </a:r>
            <a:r>
              <a:rPr lang="en-US" sz="1500" dirty="0" smtClean="0"/>
              <a:t>If so, how? </a:t>
            </a:r>
          </a:p>
          <a:p>
            <a:pPr>
              <a:spcBef>
                <a:spcPts val="0"/>
              </a:spcBef>
              <a:spcAft>
                <a:spcPts val="0"/>
              </a:spcAft>
            </a:pPr>
            <a:r>
              <a:rPr lang="en-US" sz="1500" dirty="0" smtClean="0"/>
              <a:t>Address </a:t>
            </a:r>
            <a:r>
              <a:rPr lang="en-US" sz="1500" dirty="0"/>
              <a:t>also if you believe that what was learned outweighed the ethical problems with this research. </a:t>
            </a:r>
          </a:p>
        </p:txBody>
      </p:sp>
    </p:spTree>
    <p:extLst>
      <p:ext uri="{BB962C8B-B14F-4D97-AF65-F5344CB8AC3E}">
        <p14:creationId xmlns:p14="http://schemas.microsoft.com/office/powerpoint/2010/main" val="34516287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371599"/>
          </a:xfrm>
        </p:spPr>
        <p:txBody>
          <a:bodyPr/>
          <a:lstStyle/>
          <a:p>
            <a:pPr algn="l"/>
            <a:r>
              <a:rPr lang="en-US" dirty="0" smtClean="0"/>
              <a:t>Making it Fun – Class Conference Presentations</a:t>
            </a:r>
            <a:endParaRPr lang="en-US" dirty="0"/>
          </a:p>
        </p:txBody>
      </p:sp>
      <p:sp>
        <p:nvSpPr>
          <p:cNvPr id="3" name="Content Placeholder 2"/>
          <p:cNvSpPr>
            <a:spLocks noGrp="1"/>
          </p:cNvSpPr>
          <p:nvPr>
            <p:ph idx="1"/>
          </p:nvPr>
        </p:nvSpPr>
        <p:spPr>
          <a:xfrm>
            <a:off x="982133" y="1295400"/>
            <a:ext cx="7696202" cy="5334000"/>
          </a:xfrm>
        </p:spPr>
        <p:txBody>
          <a:bodyPr>
            <a:normAutofit/>
          </a:bodyPr>
          <a:lstStyle/>
          <a:p>
            <a:r>
              <a:rPr lang="en-US" sz="1600" dirty="0" smtClean="0"/>
              <a:t>In class, Consulting Agency leaders are required to present their important findings.</a:t>
            </a:r>
          </a:p>
          <a:p>
            <a:r>
              <a:rPr lang="en-US" sz="1600" dirty="0" smtClean="0"/>
              <a:t>Context is that we are on a panel </a:t>
            </a:r>
            <a:r>
              <a:rPr lang="en-US" sz="1600" dirty="0"/>
              <a:t>at a </a:t>
            </a:r>
            <a:r>
              <a:rPr lang="en-US" sz="1600" dirty="0" smtClean="0"/>
              <a:t>professional conference. </a:t>
            </a:r>
          </a:p>
          <a:p>
            <a:r>
              <a:rPr lang="en-US" sz="1600" dirty="0" smtClean="0"/>
              <a:t>Students learn to introduce themselves, welcome the attendees and thank them for coming (important general skills).</a:t>
            </a:r>
          </a:p>
          <a:p>
            <a:r>
              <a:rPr lang="en-US" sz="1600" dirty="0" smtClean="0"/>
              <a:t>I am “that person” in the panel audience (you know who I’m talking about!) that asks annoying questions such as “why did you do that?” “who cares about this?” “everyone knows what ‘stalking’ means” “what would you do differently if you had more money or time?”</a:t>
            </a:r>
          </a:p>
          <a:p>
            <a:r>
              <a:rPr lang="en-US" sz="1600" dirty="0" smtClean="0"/>
              <a:t>Students learn to think on their feet and to handle questions professionally.</a:t>
            </a:r>
          </a:p>
          <a:p>
            <a:r>
              <a:rPr lang="en-US" sz="1600" dirty="0" smtClean="0"/>
              <a:t>It also identifies holes in their understanding which can be addressed on the spot – they can try the answer again.</a:t>
            </a:r>
          </a:p>
          <a:p>
            <a:r>
              <a:rPr lang="en-US" sz="1600" dirty="0" smtClean="0"/>
              <a:t>Presentations conclude with audience questions and applause.</a:t>
            </a:r>
            <a:endParaRPr lang="en-US" sz="1600" dirty="0"/>
          </a:p>
        </p:txBody>
      </p:sp>
    </p:spTree>
    <p:extLst>
      <p:ext uri="{BB962C8B-B14F-4D97-AF65-F5344CB8AC3E}">
        <p14:creationId xmlns:p14="http://schemas.microsoft.com/office/powerpoint/2010/main" val="544927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19199"/>
          </a:xfrm>
        </p:spPr>
        <p:txBody>
          <a:bodyPr>
            <a:normAutofit/>
          </a:bodyPr>
          <a:lstStyle/>
          <a:p>
            <a:pPr algn="l"/>
            <a:r>
              <a:rPr lang="en-US" dirty="0" smtClean="0"/>
              <a:t>Making </a:t>
            </a:r>
            <a:r>
              <a:rPr lang="en-US" dirty="0"/>
              <a:t>it Fun – </a:t>
            </a:r>
            <a:r>
              <a:rPr lang="en-US" dirty="0" smtClean="0"/>
              <a:t>Fake Quizzes</a:t>
            </a:r>
            <a:br>
              <a:rPr lang="en-US" dirty="0" smtClean="0"/>
            </a:br>
            <a:r>
              <a:rPr lang="en-US" sz="2000" dirty="0"/>
              <a:t>(see documents available online)</a:t>
            </a:r>
          </a:p>
        </p:txBody>
      </p:sp>
      <p:sp>
        <p:nvSpPr>
          <p:cNvPr id="3" name="Content Placeholder 2"/>
          <p:cNvSpPr>
            <a:spLocks noGrp="1"/>
          </p:cNvSpPr>
          <p:nvPr>
            <p:ph idx="1"/>
          </p:nvPr>
        </p:nvSpPr>
        <p:spPr>
          <a:xfrm>
            <a:off x="1143000" y="1447800"/>
            <a:ext cx="7608101" cy="5105400"/>
          </a:xfrm>
        </p:spPr>
        <p:txBody>
          <a:bodyPr>
            <a:normAutofit fontScale="40000" lnSpcReduction="20000"/>
          </a:bodyPr>
          <a:lstStyle/>
          <a:p>
            <a:r>
              <a:rPr lang="en-US" sz="3800" dirty="0" smtClean="0"/>
              <a:t>Use for material that students struggle with but will not ask questions about.  Great examples focus on validity, independent and dependent variables, etc.</a:t>
            </a:r>
          </a:p>
          <a:p>
            <a:r>
              <a:rPr lang="en-US" sz="3800" dirty="0" smtClean="0"/>
              <a:t>Students take a quiz. I then go over the answer and students grade their own work.</a:t>
            </a:r>
          </a:p>
          <a:p>
            <a:r>
              <a:rPr lang="en-US" sz="3800" dirty="0" smtClean="0"/>
              <a:t>I find that this approach forces them to recognize weaknesses in their understanding of the material, and makes them more inclined to ask questions. Reduces soul-crushing at exam time.</a:t>
            </a:r>
          </a:p>
          <a:p>
            <a:r>
              <a:rPr lang="en-US" sz="3800" dirty="0" smtClean="0"/>
              <a:t>Question Examples:</a:t>
            </a:r>
            <a:endParaRPr lang="en-US" dirty="0" smtClean="0">
              <a:latin typeface="Times New Roman" panose="02020603050405020304" pitchFamily="18" charset="0"/>
              <a:ea typeface="Times New Roman" panose="02020603050405020304" pitchFamily="18" charset="0"/>
            </a:endParaRPr>
          </a:p>
          <a:p>
            <a:pPr marL="0" indent="0">
              <a:spcBef>
                <a:spcPts val="0"/>
              </a:spcBef>
              <a:buNone/>
              <a:tabLst>
                <a:tab pos="228600" algn="l"/>
                <a:tab pos="685800" algn="l"/>
              </a:tabLst>
            </a:pPr>
            <a:endParaRPr lang="en-US" dirty="0">
              <a:latin typeface="Times New Roman" panose="02020603050405020304" pitchFamily="18" charset="0"/>
              <a:ea typeface="Times New Roman" panose="02020603050405020304" pitchFamily="18" charset="0"/>
            </a:endParaRPr>
          </a:p>
          <a:p>
            <a:pPr marL="0" indent="0">
              <a:spcBef>
                <a:spcPts val="0"/>
              </a:spcBef>
              <a:buNone/>
              <a:tabLst>
                <a:tab pos="228600" algn="l"/>
                <a:tab pos="685800" algn="l"/>
              </a:tabLst>
            </a:pPr>
            <a:r>
              <a:rPr lang="en-US" sz="2500" dirty="0" smtClean="0">
                <a:latin typeface="Times New Roman" panose="02020603050405020304" pitchFamily="18" charset="0"/>
                <a:ea typeface="Times New Roman" panose="02020603050405020304" pitchFamily="18" charset="0"/>
              </a:rPr>
              <a:t>9.  </a:t>
            </a:r>
            <a:r>
              <a:rPr lang="en-US" sz="2500" dirty="0">
                <a:latin typeface="Times New Roman" panose="02020603050405020304" pitchFamily="18" charset="0"/>
                <a:ea typeface="Times New Roman" panose="02020603050405020304" pitchFamily="18" charset="0"/>
              </a:rPr>
              <a:t>In research interested in the role that marital status has on offending behavior, which of the following is the dependent variable?</a:t>
            </a:r>
          </a:p>
          <a:p>
            <a:pPr marL="114300" indent="0">
              <a:spcBef>
                <a:spcPts val="0"/>
              </a:spcBef>
              <a:buNone/>
              <a:tabLst>
                <a:tab pos="228600" algn="l"/>
                <a:tab pos="685800" algn="l"/>
              </a:tabLst>
            </a:pPr>
            <a:r>
              <a:rPr lang="en-US" sz="2500" dirty="0">
                <a:latin typeface="Times New Roman" panose="02020603050405020304" pitchFamily="18" charset="0"/>
                <a:ea typeface="Times New Roman" panose="02020603050405020304" pitchFamily="18" charset="0"/>
              </a:rPr>
              <a:t>a. </a:t>
            </a:r>
            <a:r>
              <a:rPr lang="en-US" sz="2500" dirty="0" smtClean="0">
                <a:latin typeface="Times New Roman" panose="02020603050405020304" pitchFamily="18" charset="0"/>
                <a:ea typeface="Times New Roman" panose="02020603050405020304" pitchFamily="18" charset="0"/>
              </a:rPr>
              <a:t>marital </a:t>
            </a:r>
            <a:r>
              <a:rPr lang="en-US" sz="2500" dirty="0">
                <a:latin typeface="Times New Roman" panose="02020603050405020304" pitchFamily="18" charset="0"/>
                <a:ea typeface="Times New Roman" panose="02020603050405020304" pitchFamily="18" charset="0"/>
              </a:rPr>
              <a:t>status</a:t>
            </a:r>
          </a:p>
          <a:p>
            <a:pPr marL="114300" indent="0">
              <a:spcBef>
                <a:spcPts val="0"/>
              </a:spcBef>
              <a:buNone/>
              <a:tabLst>
                <a:tab pos="228600" algn="l"/>
                <a:tab pos="685800" algn="l"/>
              </a:tabLst>
            </a:pPr>
            <a:r>
              <a:rPr lang="en-US" sz="2500" dirty="0">
                <a:latin typeface="Times New Roman" panose="02020603050405020304" pitchFamily="18" charset="0"/>
                <a:ea typeface="Times New Roman" panose="02020603050405020304" pitchFamily="18" charset="0"/>
              </a:rPr>
              <a:t>b. </a:t>
            </a:r>
            <a:r>
              <a:rPr lang="en-US" sz="2500" dirty="0" smtClean="0">
                <a:latin typeface="Times New Roman" panose="02020603050405020304" pitchFamily="18" charset="0"/>
                <a:ea typeface="Times New Roman" panose="02020603050405020304" pitchFamily="18" charset="0"/>
              </a:rPr>
              <a:t>offending </a:t>
            </a:r>
            <a:r>
              <a:rPr lang="en-US" sz="2500" dirty="0">
                <a:latin typeface="Times New Roman" panose="02020603050405020304" pitchFamily="18" charset="0"/>
                <a:ea typeface="Times New Roman" panose="02020603050405020304" pitchFamily="18" charset="0"/>
              </a:rPr>
              <a:t>behavior</a:t>
            </a:r>
          </a:p>
          <a:p>
            <a:pPr marL="114300" indent="0">
              <a:spcBef>
                <a:spcPts val="0"/>
              </a:spcBef>
              <a:buNone/>
              <a:tabLst>
                <a:tab pos="228600" algn="l"/>
                <a:tab pos="685800" algn="l"/>
              </a:tabLst>
            </a:pPr>
            <a:r>
              <a:rPr lang="en-US" sz="2500" dirty="0">
                <a:latin typeface="Times New Roman" panose="02020603050405020304" pitchFamily="18" charset="0"/>
                <a:ea typeface="Times New Roman" panose="02020603050405020304" pitchFamily="18" charset="0"/>
              </a:rPr>
              <a:t>c. </a:t>
            </a:r>
            <a:r>
              <a:rPr lang="en-US" sz="2500" dirty="0" smtClean="0">
                <a:latin typeface="Times New Roman" panose="02020603050405020304" pitchFamily="18" charset="0"/>
                <a:ea typeface="Times New Roman" panose="02020603050405020304" pitchFamily="18" charset="0"/>
              </a:rPr>
              <a:t>both </a:t>
            </a:r>
            <a:r>
              <a:rPr lang="en-US" sz="2500" dirty="0">
                <a:latin typeface="Times New Roman" panose="02020603050405020304" pitchFamily="18" charset="0"/>
                <a:ea typeface="Times New Roman" panose="02020603050405020304" pitchFamily="18" charset="0"/>
              </a:rPr>
              <a:t>marital status and offending behavior</a:t>
            </a:r>
          </a:p>
          <a:p>
            <a:pPr marL="114300" indent="0">
              <a:spcBef>
                <a:spcPts val="0"/>
              </a:spcBef>
              <a:buNone/>
              <a:tabLst>
                <a:tab pos="228600" algn="l"/>
                <a:tab pos="685800" algn="l"/>
              </a:tabLst>
            </a:pPr>
            <a:r>
              <a:rPr lang="en-US" sz="2500" dirty="0">
                <a:latin typeface="Times New Roman" panose="02020603050405020304" pitchFamily="18" charset="0"/>
                <a:ea typeface="Times New Roman" panose="02020603050405020304" pitchFamily="18" charset="0"/>
              </a:rPr>
              <a:t>d. </a:t>
            </a:r>
            <a:r>
              <a:rPr lang="en-US" sz="2500" dirty="0" smtClean="0">
                <a:latin typeface="Times New Roman" panose="02020603050405020304" pitchFamily="18" charset="0"/>
                <a:ea typeface="Times New Roman" panose="02020603050405020304" pitchFamily="18" charset="0"/>
              </a:rPr>
              <a:t>neither </a:t>
            </a:r>
            <a:r>
              <a:rPr lang="en-US" sz="2500" dirty="0">
                <a:latin typeface="Times New Roman" panose="02020603050405020304" pitchFamily="18" charset="0"/>
                <a:ea typeface="Times New Roman" panose="02020603050405020304" pitchFamily="18" charset="0"/>
              </a:rPr>
              <a:t>marital status and offending behavior are the dependent variable</a:t>
            </a:r>
          </a:p>
          <a:p>
            <a:pPr marL="0" indent="0">
              <a:spcBef>
                <a:spcPts val="0"/>
              </a:spcBef>
              <a:buNone/>
              <a:tabLst>
                <a:tab pos="457200" algn="l"/>
                <a:tab pos="685800" algn="l"/>
              </a:tabLst>
            </a:pPr>
            <a:r>
              <a:rPr lang="en-US" sz="2500" dirty="0">
                <a:latin typeface="Times New Roman" panose="02020603050405020304" pitchFamily="18" charset="0"/>
                <a:ea typeface="Times New Roman" panose="02020603050405020304" pitchFamily="18" charset="0"/>
              </a:rPr>
              <a:t> </a:t>
            </a:r>
          </a:p>
          <a:p>
            <a:pPr marL="0" indent="0">
              <a:spcBef>
                <a:spcPts val="0"/>
              </a:spcBef>
              <a:buNone/>
              <a:tabLst>
                <a:tab pos="457200" algn="l"/>
                <a:tab pos="685800" algn="l"/>
              </a:tabLst>
            </a:pPr>
            <a:r>
              <a:rPr lang="en-US" sz="2500" dirty="0">
                <a:latin typeface="Times New Roman" panose="02020603050405020304" pitchFamily="18" charset="0"/>
                <a:ea typeface="Times New Roman" panose="02020603050405020304" pitchFamily="18" charset="0"/>
              </a:rPr>
              <a:t>10. Benoit and Kennedy (1992) performed a study of 100 adolescent males incarcerated in Florida.  This study examined the relationship between prior sexual and physical abuse in the respondent’s childhoods and the type of offense for which they were convicted.  What is the independent variable and the dependent variable for this study? </a:t>
            </a:r>
          </a:p>
          <a:p>
            <a:pPr marL="114300" indent="0">
              <a:spcBef>
                <a:spcPts val="0"/>
              </a:spcBef>
              <a:buNone/>
              <a:tabLst>
                <a:tab pos="457200" algn="l"/>
                <a:tab pos="685800" algn="l"/>
              </a:tabLst>
            </a:pPr>
            <a:r>
              <a:rPr lang="en-US" sz="2500" dirty="0">
                <a:latin typeface="Times New Roman" panose="02020603050405020304" pitchFamily="18" charset="0"/>
                <a:ea typeface="Times New Roman" panose="02020603050405020304" pitchFamily="18" charset="0"/>
              </a:rPr>
              <a:t>a.  </a:t>
            </a:r>
            <a:r>
              <a:rPr lang="en-US" sz="2500" dirty="0" smtClean="0">
                <a:latin typeface="Times New Roman" panose="02020603050405020304" pitchFamily="18" charset="0"/>
                <a:ea typeface="Times New Roman" panose="02020603050405020304" pitchFamily="18" charset="0"/>
              </a:rPr>
              <a:t>previous </a:t>
            </a:r>
            <a:r>
              <a:rPr lang="en-US" sz="2500" dirty="0">
                <a:latin typeface="Times New Roman" panose="02020603050405020304" pitchFamily="18" charset="0"/>
                <a:ea typeface="Times New Roman" panose="02020603050405020304" pitchFamily="18" charset="0"/>
              </a:rPr>
              <a:t>criminal behavior; current sentence length.</a:t>
            </a:r>
          </a:p>
          <a:p>
            <a:pPr marL="114300" indent="0">
              <a:spcBef>
                <a:spcPts val="0"/>
              </a:spcBef>
              <a:buNone/>
              <a:tabLst>
                <a:tab pos="685800" algn="l"/>
              </a:tabLst>
            </a:pPr>
            <a:r>
              <a:rPr lang="en-US" sz="2500" dirty="0">
                <a:latin typeface="Times New Roman" panose="02020603050405020304" pitchFamily="18" charset="0"/>
                <a:ea typeface="Times New Roman" panose="02020603050405020304" pitchFamily="18" charset="0"/>
              </a:rPr>
              <a:t>b.  </a:t>
            </a:r>
            <a:r>
              <a:rPr lang="en-US" sz="2500" dirty="0" smtClean="0">
                <a:latin typeface="Times New Roman" panose="02020603050405020304" pitchFamily="18" charset="0"/>
                <a:ea typeface="Times New Roman" panose="02020603050405020304" pitchFamily="18" charset="0"/>
              </a:rPr>
              <a:t>previous </a:t>
            </a:r>
            <a:r>
              <a:rPr lang="en-US" sz="2500" dirty="0">
                <a:latin typeface="Times New Roman" panose="02020603050405020304" pitchFamily="18" charset="0"/>
                <a:ea typeface="Times New Roman" panose="02020603050405020304" pitchFamily="18" charset="0"/>
              </a:rPr>
              <a:t>childhood abuse; the type of offense committed.</a:t>
            </a:r>
          </a:p>
          <a:p>
            <a:pPr marL="114300" indent="0">
              <a:spcBef>
                <a:spcPts val="0"/>
              </a:spcBef>
              <a:buNone/>
              <a:tabLst>
                <a:tab pos="685800" algn="l"/>
              </a:tabLst>
            </a:pPr>
            <a:r>
              <a:rPr lang="en-US" sz="2500" dirty="0">
                <a:latin typeface="Times New Roman" panose="02020603050405020304" pitchFamily="18" charset="0"/>
                <a:ea typeface="Times New Roman" panose="02020603050405020304" pitchFamily="18" charset="0"/>
              </a:rPr>
              <a:t>c.  </a:t>
            </a:r>
            <a:r>
              <a:rPr lang="en-US" sz="2500" dirty="0" smtClean="0">
                <a:latin typeface="Times New Roman" panose="02020603050405020304" pitchFamily="18" charset="0"/>
                <a:ea typeface="Times New Roman" panose="02020603050405020304" pitchFamily="18" charset="0"/>
              </a:rPr>
              <a:t>the </a:t>
            </a:r>
            <a:r>
              <a:rPr lang="en-US" sz="2500" dirty="0">
                <a:latin typeface="Times New Roman" panose="02020603050405020304" pitchFamily="18" charset="0"/>
                <a:ea typeface="Times New Roman" panose="02020603050405020304" pitchFamily="18" charset="0"/>
              </a:rPr>
              <a:t>type of offense committed; previous childhood abuse.</a:t>
            </a:r>
          </a:p>
          <a:p>
            <a:pPr marL="0" indent="0">
              <a:spcBef>
                <a:spcPts val="0"/>
              </a:spcBef>
              <a:buNone/>
            </a:pPr>
            <a:r>
              <a:rPr lang="en-US" sz="2500" dirty="0" smtClean="0">
                <a:latin typeface="Times New Roman" panose="02020603050405020304" pitchFamily="18" charset="0"/>
                <a:ea typeface="Times New Roman" panose="02020603050405020304" pitchFamily="18" charset="0"/>
              </a:rPr>
              <a:t>   d</a:t>
            </a:r>
            <a:r>
              <a:rPr lang="en-US" sz="2500" dirty="0">
                <a:latin typeface="Times New Roman" panose="02020603050405020304" pitchFamily="18" charset="0"/>
                <a:ea typeface="Times New Roman" panose="02020603050405020304" pitchFamily="18" charset="0"/>
              </a:rPr>
              <a:t>.  </a:t>
            </a:r>
            <a:r>
              <a:rPr lang="en-US" sz="2500" dirty="0" smtClean="0">
                <a:latin typeface="Times New Roman" panose="02020603050405020304" pitchFamily="18" charset="0"/>
                <a:ea typeface="Times New Roman" panose="02020603050405020304" pitchFamily="18" charset="0"/>
              </a:rPr>
              <a:t>all </a:t>
            </a:r>
            <a:r>
              <a:rPr lang="en-US" sz="2500" dirty="0">
                <a:latin typeface="Times New Roman" panose="02020603050405020304" pitchFamily="18" charset="0"/>
                <a:ea typeface="Times New Roman" panose="02020603050405020304" pitchFamily="18" charset="0"/>
              </a:rPr>
              <a:t>of the </a:t>
            </a:r>
            <a:r>
              <a:rPr lang="en-US" sz="2500" dirty="0" smtClean="0">
                <a:latin typeface="Times New Roman" panose="02020603050405020304" pitchFamily="18" charset="0"/>
                <a:ea typeface="Times New Roman" panose="02020603050405020304" pitchFamily="18" charset="0"/>
              </a:rPr>
              <a:t>above</a:t>
            </a:r>
            <a:endParaRPr lang="en-US" sz="25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7724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9382"/>
            <a:ext cx="7467601" cy="1524000"/>
          </a:xfrm>
        </p:spPr>
        <p:txBody>
          <a:bodyPr>
            <a:normAutofit fontScale="90000"/>
          </a:bodyPr>
          <a:lstStyle/>
          <a:p>
            <a:pPr algn="l"/>
            <a:r>
              <a:rPr lang="en-US" dirty="0" smtClean="0"/>
              <a:t>Making </a:t>
            </a:r>
            <a:r>
              <a:rPr lang="en-US" dirty="0"/>
              <a:t>it Fun – </a:t>
            </a:r>
            <a:r>
              <a:rPr lang="en-US" dirty="0" smtClean="0"/>
              <a:t>In-Class Group Work </a:t>
            </a:r>
            <a:br>
              <a:rPr lang="en-US" dirty="0" smtClean="0"/>
            </a:br>
            <a:r>
              <a:rPr lang="en-US" sz="2200" dirty="0" smtClean="0"/>
              <a:t>(see </a:t>
            </a:r>
            <a:r>
              <a:rPr lang="en-US" sz="2200" dirty="0"/>
              <a:t>documents available online)</a:t>
            </a:r>
          </a:p>
        </p:txBody>
      </p:sp>
      <p:sp>
        <p:nvSpPr>
          <p:cNvPr id="3" name="Content Placeholder 2"/>
          <p:cNvSpPr>
            <a:spLocks noGrp="1"/>
          </p:cNvSpPr>
          <p:nvPr>
            <p:ph idx="1"/>
          </p:nvPr>
        </p:nvSpPr>
        <p:spPr>
          <a:xfrm>
            <a:off x="914400" y="1773382"/>
            <a:ext cx="7620000" cy="3907763"/>
          </a:xfrm>
        </p:spPr>
        <p:txBody>
          <a:bodyPr>
            <a:normAutofit fontScale="92500" lnSpcReduction="10000"/>
          </a:bodyPr>
          <a:lstStyle/>
          <a:p>
            <a:r>
              <a:rPr lang="en-US" dirty="0" smtClean="0"/>
              <a:t>For some classes during the semester I engage students and enhance learning through in-class group-work. </a:t>
            </a:r>
          </a:p>
          <a:p>
            <a:r>
              <a:rPr lang="en-US" dirty="0" smtClean="0"/>
              <a:t>As a baby boomer, I personally don’t get it, but it is clear that when students  work together, they can really grasp the course material and enjoy the activities.</a:t>
            </a:r>
          </a:p>
          <a:p>
            <a:r>
              <a:rPr lang="en-US" dirty="0" smtClean="0"/>
              <a:t>Student groups are required to report their findings to the class – again in conference presentation style</a:t>
            </a:r>
          </a:p>
          <a:p>
            <a:r>
              <a:rPr lang="en-US" dirty="0" smtClean="0"/>
              <a:t>Examples include:</a:t>
            </a:r>
          </a:p>
          <a:p>
            <a:pPr lvl="1"/>
            <a:r>
              <a:rPr lang="en-US" dirty="0" smtClean="0"/>
              <a:t>Field research activity</a:t>
            </a:r>
          </a:p>
          <a:p>
            <a:pPr lvl="1"/>
            <a:r>
              <a:rPr lang="en-US" dirty="0" smtClean="0"/>
              <a:t>Secondary data analysis</a:t>
            </a:r>
            <a:endParaRPr lang="en-US" dirty="0"/>
          </a:p>
        </p:txBody>
      </p:sp>
    </p:spTree>
    <p:extLst>
      <p:ext uri="{BB962C8B-B14F-4D97-AF65-F5344CB8AC3E}">
        <p14:creationId xmlns:p14="http://schemas.microsoft.com/office/powerpoint/2010/main" val="362979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95399"/>
          </a:xfrm>
        </p:spPr>
        <p:txBody>
          <a:bodyPr>
            <a:normAutofit fontScale="90000"/>
          </a:bodyPr>
          <a:lstStyle/>
          <a:p>
            <a:pPr algn="l"/>
            <a:r>
              <a:rPr lang="en-US" dirty="0" smtClean="0"/>
              <a:t>Example of In-Class Secondary Data Analysis</a:t>
            </a:r>
            <a:endParaRPr lang="en-US" dirty="0"/>
          </a:p>
        </p:txBody>
      </p:sp>
      <p:sp>
        <p:nvSpPr>
          <p:cNvPr id="3" name="Content Placeholder 2"/>
          <p:cNvSpPr>
            <a:spLocks noGrp="1"/>
          </p:cNvSpPr>
          <p:nvPr>
            <p:ph idx="1"/>
          </p:nvPr>
        </p:nvSpPr>
        <p:spPr>
          <a:xfrm>
            <a:off x="982133" y="1828800"/>
            <a:ext cx="7552267" cy="4648200"/>
          </a:xfrm>
        </p:spPr>
        <p:txBody>
          <a:bodyPr>
            <a:normAutofit fontScale="62500" lnSpcReduction="20000"/>
          </a:bodyPr>
          <a:lstStyle/>
          <a:p>
            <a:pPr marL="0" indent="0">
              <a:lnSpc>
                <a:spcPct val="110000"/>
              </a:lnSpc>
              <a:spcBef>
                <a:spcPts val="0"/>
              </a:spcBef>
              <a:buNone/>
            </a:pPr>
            <a:r>
              <a:rPr lang="en-US" dirty="0">
                <a:latin typeface="Arial" panose="020B0604020202020204" pitchFamily="34" charset="0"/>
              </a:rPr>
              <a:t>The World Bank offers numerous resources that are useful for comparative research. </a:t>
            </a:r>
            <a:r>
              <a:rPr lang="en-US" dirty="0" smtClean="0">
                <a:latin typeface="Arial" panose="020B0604020202020204" pitchFamily="34" charset="0"/>
              </a:rPr>
              <a:t>In this option</a:t>
            </a:r>
            <a:r>
              <a:rPr lang="en-US" dirty="0">
                <a:latin typeface="Arial" panose="020B0604020202020204" pitchFamily="34" charset="0"/>
              </a:rPr>
              <a:t>, please go to the </a:t>
            </a:r>
          </a:p>
          <a:p>
            <a:pPr marL="0" indent="0">
              <a:lnSpc>
                <a:spcPct val="110000"/>
              </a:lnSpc>
              <a:spcBef>
                <a:spcPts val="0"/>
              </a:spcBef>
              <a:buNone/>
            </a:pPr>
            <a:r>
              <a:rPr lang="en-US" dirty="0">
                <a:latin typeface="Arial" panose="020B0604020202020204" pitchFamily="34" charset="0"/>
              </a:rPr>
              <a:t>World Bank Web site at </a:t>
            </a:r>
            <a:r>
              <a:rPr lang="en-US" dirty="0" smtClean="0">
                <a:latin typeface="Arial" panose="020B0604020202020204" pitchFamily="34" charset="0"/>
              </a:rPr>
              <a:t>www.worldbank.org. Here </a:t>
            </a:r>
            <a:r>
              <a:rPr lang="en-US" dirty="0">
                <a:latin typeface="Arial" panose="020B0604020202020204" pitchFamily="34" charset="0"/>
              </a:rPr>
              <a:t>you will find all sorts </a:t>
            </a:r>
            <a:r>
              <a:rPr lang="en-US" dirty="0" smtClean="0">
                <a:latin typeface="Arial" panose="020B0604020202020204" pitchFamily="34" charset="0"/>
              </a:rPr>
              <a:t>of </a:t>
            </a:r>
            <a:r>
              <a:rPr lang="en-US" dirty="0">
                <a:latin typeface="Arial" panose="020B0604020202020204" pitchFamily="34" charset="0"/>
              </a:rPr>
              <a:t>data and statistics </a:t>
            </a:r>
            <a:r>
              <a:rPr lang="en-US" dirty="0" smtClean="0">
                <a:latin typeface="Arial" panose="020B0604020202020204" pitchFamily="34" charset="0"/>
              </a:rPr>
              <a:t>listed </a:t>
            </a:r>
            <a:r>
              <a:rPr lang="en-US" dirty="0">
                <a:latin typeface="Arial" panose="020B0604020202020204" pitchFamily="34" charset="0"/>
              </a:rPr>
              <a:t>by </a:t>
            </a:r>
            <a:r>
              <a:rPr lang="en-US" dirty="0" smtClean="0">
                <a:latin typeface="Arial" panose="020B0604020202020204" pitchFamily="34" charset="0"/>
              </a:rPr>
              <a:t>countries.</a:t>
            </a:r>
            <a:endParaRPr lang="en-US" dirty="0">
              <a:latin typeface="Arial" panose="020B0604020202020204" pitchFamily="34" charset="0"/>
            </a:endParaRPr>
          </a:p>
          <a:p>
            <a:pPr marL="0" indent="0">
              <a:lnSpc>
                <a:spcPct val="110000"/>
              </a:lnSpc>
              <a:spcBef>
                <a:spcPts val="0"/>
              </a:spcBef>
              <a:buNone/>
            </a:pPr>
            <a:endParaRPr lang="en-US" dirty="0" smtClean="0">
              <a:latin typeface="Arial" panose="020B0604020202020204" pitchFamily="34" charset="0"/>
            </a:endParaRPr>
          </a:p>
          <a:p>
            <a:pPr marL="0" indent="0">
              <a:lnSpc>
                <a:spcPct val="110000"/>
              </a:lnSpc>
              <a:spcBef>
                <a:spcPts val="0"/>
              </a:spcBef>
              <a:buNone/>
            </a:pPr>
            <a:r>
              <a:rPr lang="en-US" dirty="0" smtClean="0">
                <a:latin typeface="Arial" panose="020B0604020202020204" pitchFamily="34" charset="0"/>
              </a:rPr>
              <a:t>Please select </a:t>
            </a:r>
            <a:r>
              <a:rPr lang="en-US" dirty="0">
                <a:latin typeface="Arial" panose="020B0604020202020204" pitchFamily="34" charset="0"/>
              </a:rPr>
              <a:t>a random sample of </a:t>
            </a:r>
            <a:r>
              <a:rPr lang="en-US" dirty="0" smtClean="0">
                <a:latin typeface="Arial" panose="020B0604020202020204" pitchFamily="34" charset="0"/>
              </a:rPr>
              <a:t>5 countries </a:t>
            </a:r>
            <a:r>
              <a:rPr lang="en-US" dirty="0">
                <a:latin typeface="Arial" panose="020B0604020202020204" pitchFamily="34" charset="0"/>
              </a:rPr>
              <a:t>along with </a:t>
            </a:r>
            <a:r>
              <a:rPr lang="en-US" dirty="0" smtClean="0">
                <a:latin typeface="Arial" panose="020B0604020202020204" pitchFamily="34" charset="0"/>
              </a:rPr>
              <a:t>3 social </a:t>
            </a:r>
            <a:r>
              <a:rPr lang="en-US" dirty="0">
                <a:latin typeface="Arial" panose="020B0604020202020204" pitchFamily="34" charset="0"/>
              </a:rPr>
              <a:t>indicators of your choice. </a:t>
            </a:r>
            <a:r>
              <a:rPr lang="en-US" dirty="0" smtClean="0">
                <a:latin typeface="Arial" panose="020B0604020202020204" pitchFamily="34" charset="0"/>
              </a:rPr>
              <a:t>From </a:t>
            </a:r>
            <a:r>
              <a:rPr lang="en-US" dirty="0">
                <a:latin typeface="Arial" panose="020B0604020202020204" pitchFamily="34" charset="0"/>
              </a:rPr>
              <a:t>the information </a:t>
            </a:r>
            <a:r>
              <a:rPr lang="en-US" dirty="0" smtClean="0">
                <a:latin typeface="Arial" panose="020B0604020202020204" pitchFamily="34" charset="0"/>
              </a:rPr>
              <a:t>provided</a:t>
            </a:r>
            <a:r>
              <a:rPr lang="en-US" dirty="0">
                <a:latin typeface="Arial" panose="020B0604020202020204" pitchFamily="34" charset="0"/>
              </a:rPr>
              <a:t>, </a:t>
            </a:r>
            <a:r>
              <a:rPr lang="en-US" dirty="0" smtClean="0">
                <a:latin typeface="Arial" panose="020B0604020202020204" pitchFamily="34" charset="0"/>
              </a:rPr>
              <a:t>summarize </a:t>
            </a:r>
            <a:r>
              <a:rPr lang="en-US" dirty="0">
                <a:latin typeface="Arial" panose="020B0604020202020204" pitchFamily="34" charset="0"/>
              </a:rPr>
              <a:t>the differences and </a:t>
            </a:r>
            <a:r>
              <a:rPr lang="en-US" dirty="0" smtClean="0">
                <a:latin typeface="Arial" panose="020B0604020202020204" pitchFamily="34" charset="0"/>
              </a:rPr>
              <a:t>similarities </a:t>
            </a:r>
            <a:r>
              <a:rPr lang="en-US" dirty="0">
                <a:latin typeface="Arial" panose="020B0604020202020204" pitchFamily="34" charset="0"/>
              </a:rPr>
              <a:t>you have identified between the </a:t>
            </a:r>
            <a:r>
              <a:rPr lang="en-US" dirty="0" smtClean="0">
                <a:latin typeface="Arial" panose="020B0604020202020204" pitchFamily="34" charset="0"/>
              </a:rPr>
              <a:t>five countries.</a:t>
            </a:r>
          </a:p>
          <a:p>
            <a:pPr marL="0" indent="0">
              <a:lnSpc>
                <a:spcPct val="110000"/>
              </a:lnSpc>
              <a:spcBef>
                <a:spcPts val="0"/>
              </a:spcBef>
              <a:buNone/>
            </a:pPr>
            <a:endParaRPr lang="en-US" dirty="0">
              <a:latin typeface="Arial" panose="020B0604020202020204" pitchFamily="34" charset="0"/>
            </a:endParaRPr>
          </a:p>
          <a:p>
            <a:pPr marL="0" indent="0">
              <a:lnSpc>
                <a:spcPct val="110000"/>
              </a:lnSpc>
              <a:spcBef>
                <a:spcPts val="0"/>
              </a:spcBef>
              <a:buNone/>
            </a:pPr>
            <a:r>
              <a:rPr lang="en-US" dirty="0" smtClean="0">
                <a:latin typeface="Arial" panose="020B0604020202020204" pitchFamily="34" charset="0"/>
              </a:rPr>
              <a:t>Groups are to report out on….(see online document).</a:t>
            </a:r>
          </a:p>
          <a:p>
            <a:pPr marL="0" indent="0">
              <a:lnSpc>
                <a:spcPct val="110000"/>
              </a:lnSpc>
              <a:spcBef>
                <a:spcPts val="0"/>
              </a:spcBef>
              <a:buNone/>
            </a:pPr>
            <a:endParaRPr lang="en-US" dirty="0" smtClean="0">
              <a:latin typeface="Arial" panose="020B0604020202020204" pitchFamily="34" charset="0"/>
            </a:endParaRPr>
          </a:p>
          <a:p>
            <a:pPr marL="0" indent="0">
              <a:lnSpc>
                <a:spcPct val="110000"/>
              </a:lnSpc>
              <a:spcBef>
                <a:spcPts val="0"/>
              </a:spcBef>
              <a:buNone/>
            </a:pPr>
            <a:r>
              <a:rPr lang="en-US" b="1" dirty="0" smtClean="0">
                <a:solidFill>
                  <a:schemeClr val="accent1"/>
                </a:solidFill>
                <a:latin typeface="Arial" panose="020B0604020202020204" pitchFamily="34" charset="0"/>
              </a:rPr>
              <a:t>Other examples include:</a:t>
            </a:r>
            <a:endParaRPr lang="en-US" b="1" dirty="0">
              <a:solidFill>
                <a:schemeClr val="accent1"/>
              </a:solidFill>
            </a:endParaRPr>
          </a:p>
          <a:p>
            <a:pPr lvl="1"/>
            <a:r>
              <a:rPr lang="en-US" dirty="0"/>
              <a:t>Statistics/estimates on CCJ topics from BJS</a:t>
            </a:r>
          </a:p>
          <a:p>
            <a:pPr lvl="1"/>
            <a:r>
              <a:rPr lang="en-US" dirty="0"/>
              <a:t>Social indicators on countries from the World Bank</a:t>
            </a:r>
          </a:p>
          <a:p>
            <a:pPr lvl="1"/>
            <a:r>
              <a:rPr lang="en-US" dirty="0"/>
              <a:t>Economic indicators from Bureau of Labor Statistics</a:t>
            </a:r>
          </a:p>
          <a:p>
            <a:pPr lvl="1"/>
            <a:r>
              <a:rPr lang="en-US" dirty="0"/>
              <a:t>Indicators on cities in the US from city-data.com</a:t>
            </a:r>
          </a:p>
          <a:p>
            <a:pPr marL="0" indent="0">
              <a:lnSpc>
                <a:spcPct val="110000"/>
              </a:lnSpc>
              <a:spcBef>
                <a:spcPts val="0"/>
              </a:spcBef>
              <a:buNone/>
            </a:pPr>
            <a:endParaRPr lang="en-US" dirty="0">
              <a:latin typeface="Arial" panose="020B0604020202020204" pitchFamily="34" charset="0"/>
            </a:endParaRPr>
          </a:p>
          <a:p>
            <a:pPr>
              <a:lnSpc>
                <a:spcPct val="134000"/>
              </a:lnSpc>
              <a:spcBef>
                <a:spcPts val="0"/>
              </a:spcBef>
            </a:pPr>
            <a:endParaRPr lang="en-US" dirty="0"/>
          </a:p>
        </p:txBody>
      </p:sp>
    </p:spTree>
    <p:extLst>
      <p:ext uri="{BB962C8B-B14F-4D97-AF65-F5344CB8AC3E}">
        <p14:creationId xmlns:p14="http://schemas.microsoft.com/office/powerpoint/2010/main" val="732455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6989620" cy="1320800"/>
          </a:xfrm>
        </p:spPr>
        <p:txBody>
          <a:bodyPr>
            <a:normAutofit fontScale="90000"/>
          </a:bodyPr>
          <a:lstStyle/>
          <a:p>
            <a:r>
              <a:rPr lang="en-US" dirty="0" smtClean="0"/>
              <a:t>Making </a:t>
            </a:r>
            <a:r>
              <a:rPr lang="en-US" dirty="0"/>
              <a:t>it Fun – </a:t>
            </a:r>
            <a:r>
              <a:rPr lang="en-US" dirty="0" smtClean="0"/>
              <a:t>Fun &amp; Relevant Journal </a:t>
            </a:r>
            <a:r>
              <a:rPr lang="en-US" dirty="0"/>
              <a:t>Articles </a:t>
            </a:r>
            <a:r>
              <a:rPr lang="en-US" sz="2200" dirty="0" smtClean="0"/>
              <a:t>(see </a:t>
            </a:r>
            <a:r>
              <a:rPr lang="en-US" sz="2200" dirty="0"/>
              <a:t>documents available </a:t>
            </a:r>
            <a:r>
              <a:rPr lang="en-US" sz="2200" dirty="0" smtClean="0"/>
              <a:t>online)</a:t>
            </a:r>
            <a:endParaRPr lang="en-US" sz="2200" dirty="0"/>
          </a:p>
        </p:txBody>
      </p:sp>
      <p:sp>
        <p:nvSpPr>
          <p:cNvPr id="3" name="Content Placeholder 2"/>
          <p:cNvSpPr>
            <a:spLocks noGrp="1"/>
          </p:cNvSpPr>
          <p:nvPr>
            <p:ph idx="1"/>
          </p:nvPr>
        </p:nvSpPr>
        <p:spPr>
          <a:xfrm>
            <a:off x="914400" y="1828800"/>
            <a:ext cx="7772400" cy="4800600"/>
          </a:xfrm>
        </p:spPr>
        <p:txBody>
          <a:bodyPr>
            <a:normAutofit fontScale="92500" lnSpcReduction="20000"/>
          </a:bodyPr>
          <a:lstStyle/>
          <a:p>
            <a:r>
              <a:rPr lang="en-US" dirty="0" smtClean="0"/>
              <a:t>Many students view research journal articles as dry and boring. </a:t>
            </a:r>
          </a:p>
          <a:p>
            <a:r>
              <a:rPr lang="en-US" dirty="0" smtClean="0"/>
              <a:t>Find some fun ones that offer examples of topics of interest.</a:t>
            </a:r>
          </a:p>
          <a:p>
            <a:r>
              <a:rPr lang="en-US" dirty="0" smtClean="0"/>
              <a:t>With fun articles, students more easily learn the structure of articles (i.e., introduction, lit review, methods, findings…)</a:t>
            </a:r>
          </a:p>
          <a:p>
            <a:r>
              <a:rPr lang="en-US" dirty="0" smtClean="0"/>
              <a:t>Plus, they can see that not all research seems dull and boring.</a:t>
            </a:r>
          </a:p>
          <a:p>
            <a:r>
              <a:rPr lang="en-US" dirty="0" smtClean="0"/>
              <a:t>I use: </a:t>
            </a:r>
          </a:p>
          <a:p>
            <a:pPr marL="0" indent="0">
              <a:lnSpc>
                <a:spcPct val="107000"/>
              </a:lnSpc>
              <a:spcBef>
                <a:spcPts val="0"/>
              </a:spcBef>
              <a:buNone/>
            </a:pPr>
            <a:endParaRPr lang="en-US" sz="1300" dirty="0" smtClean="0">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buNone/>
            </a:pPr>
            <a:r>
              <a:rPr lang="en-US" sz="1300" dirty="0">
                <a:latin typeface="Arial" panose="020B0604020202020204" pitchFamily="34" charset="0"/>
                <a:ea typeface="Times New Roman" panose="02020603050405020304" pitchFamily="18" charset="0"/>
                <a:cs typeface="Times New Roman" panose="02020603050405020304" pitchFamily="18" charset="0"/>
              </a:rPr>
              <a:t>CORRELATIONS: Johnson &amp; Crews (2012). My professor is hot! Correlates of RateMyProfessors.com ratings for criminal justice and criminology faculty members, </a:t>
            </a:r>
            <a:r>
              <a:rPr lang="en-US" sz="1300" i="1" dirty="0">
                <a:latin typeface="Arial" panose="020B0604020202020204" pitchFamily="34" charset="0"/>
                <a:ea typeface="Times New Roman" panose="02020603050405020304" pitchFamily="18" charset="0"/>
                <a:cs typeface="Times New Roman" panose="02020603050405020304" pitchFamily="18" charset="0"/>
              </a:rPr>
              <a:t>American Journal of Criminal Justice, 38</a:t>
            </a:r>
            <a:r>
              <a:rPr lang="en-US" sz="1300" dirty="0">
                <a:latin typeface="Arial" panose="020B0604020202020204" pitchFamily="34" charset="0"/>
                <a:ea typeface="Times New Roman" panose="02020603050405020304" pitchFamily="18" charset="0"/>
                <a:cs typeface="Times New Roman" panose="02020603050405020304" pitchFamily="18" charset="0"/>
              </a:rPr>
              <a:t>, 639-656</a:t>
            </a:r>
            <a:r>
              <a:rPr lang="en-US" sz="1300" dirty="0" smtClean="0">
                <a:latin typeface="Arial" panose="020B0604020202020204" pitchFamily="34" charset="0"/>
                <a:ea typeface="Times New Roman" panose="02020603050405020304" pitchFamily="18" charset="0"/>
                <a:cs typeface="Times New Roman" panose="02020603050405020304" pitchFamily="18" charset="0"/>
              </a:rPr>
              <a:t>.</a:t>
            </a:r>
          </a:p>
          <a:p>
            <a:pPr marL="0" indent="0">
              <a:lnSpc>
                <a:spcPct val="107000"/>
              </a:lnSpc>
              <a:spcBef>
                <a:spcPts val="0"/>
              </a:spcBef>
              <a:buNone/>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300" dirty="0" smtClean="0">
                <a:latin typeface="Arial" panose="020B0604020202020204" pitchFamily="34" charset="0"/>
                <a:ea typeface="Times New Roman" panose="02020603050405020304" pitchFamily="18" charset="0"/>
                <a:cs typeface="Times New Roman" panose="02020603050405020304" pitchFamily="18" charset="0"/>
              </a:rPr>
              <a:t>CONTENT </a:t>
            </a:r>
            <a:r>
              <a:rPr lang="en-US" sz="1300" dirty="0">
                <a:latin typeface="Arial" panose="020B0604020202020204" pitchFamily="34" charset="0"/>
                <a:ea typeface="Times New Roman" panose="02020603050405020304" pitchFamily="18" charset="0"/>
                <a:cs typeface="Times New Roman" panose="02020603050405020304" pitchFamily="18" charset="0"/>
              </a:rPr>
              <a:t>ANALYSIS: Cobbina, J. (2008). Race and class differences in print media portrayals of crack cocaine and methamphetamine. </a:t>
            </a:r>
            <a:r>
              <a:rPr lang="en-US" sz="1300" i="1" dirty="0">
                <a:latin typeface="Arial" panose="020B0604020202020204" pitchFamily="34" charset="0"/>
                <a:ea typeface="Times New Roman" panose="02020603050405020304" pitchFamily="18" charset="0"/>
                <a:cs typeface="Times New Roman" panose="02020603050405020304" pitchFamily="18" charset="0"/>
              </a:rPr>
              <a:t>Journal of Criminal Justice and Popular Culture, 15</a:t>
            </a:r>
            <a:r>
              <a:rPr lang="en-US" sz="1300" dirty="0">
                <a:latin typeface="Arial" panose="020B0604020202020204" pitchFamily="34" charset="0"/>
                <a:ea typeface="Times New Roman" panose="02020603050405020304" pitchFamily="18" charset="0"/>
                <a:cs typeface="Times New Roman" panose="02020603050405020304" pitchFamily="18" charset="0"/>
              </a:rPr>
              <a:t>(2), 145-168.</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300" dirty="0">
                <a:latin typeface="Arial" panose="020B0604020202020204" pitchFamily="34" charset="0"/>
                <a:ea typeface="Times New Roman" panose="02020603050405020304" pitchFamily="18"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300" dirty="0">
                <a:latin typeface="Arial" panose="020B0604020202020204" pitchFamily="34" charset="0"/>
                <a:ea typeface="Times New Roman" panose="02020603050405020304" pitchFamily="18" charset="0"/>
                <a:cs typeface="Times New Roman" panose="02020603050405020304" pitchFamily="18" charset="0"/>
              </a:rPr>
              <a:t>SECONDARY DATA: Rennison, C &amp; Dodge, M. (2012). Police impersonation: Pretenses and Predators. </a:t>
            </a:r>
            <a:r>
              <a:rPr lang="en-US" sz="1300" i="1" dirty="0">
                <a:latin typeface="Arial" panose="020B0604020202020204" pitchFamily="34" charset="0"/>
                <a:ea typeface="Times New Roman" panose="02020603050405020304" pitchFamily="18" charset="0"/>
                <a:cs typeface="Times New Roman" panose="02020603050405020304" pitchFamily="18" charset="0"/>
              </a:rPr>
              <a:t>American Journal of Criminal Justice</a:t>
            </a:r>
            <a:r>
              <a:rPr lang="en-US" sz="1300" dirty="0">
                <a:latin typeface="Arial" panose="020B0604020202020204" pitchFamily="34" charset="0"/>
                <a:ea typeface="Times New Roman" panose="02020603050405020304" pitchFamily="18" charset="0"/>
                <a:cs typeface="Times New Roman" panose="02020603050405020304" pitchFamily="18" charset="0"/>
              </a:rPr>
              <a:t>, </a:t>
            </a:r>
            <a:r>
              <a:rPr lang="en-US" sz="1300" i="1" dirty="0" smtClean="0">
                <a:latin typeface="Arial" panose="020B0604020202020204" pitchFamily="34" charset="0"/>
                <a:ea typeface="Times New Roman" panose="02020603050405020304" pitchFamily="18" charset="0"/>
                <a:cs typeface="Times New Roman" panose="02020603050405020304" pitchFamily="18" charset="0"/>
              </a:rPr>
              <a:t>37</a:t>
            </a:r>
            <a:r>
              <a:rPr lang="en-US" sz="1300" dirty="0" smtClean="0">
                <a:latin typeface="Arial" panose="020B0604020202020204" pitchFamily="34" charset="0"/>
                <a:ea typeface="Times New Roman" panose="02020603050405020304" pitchFamily="18" charset="0"/>
                <a:cs typeface="Times New Roman" panose="02020603050405020304" pitchFamily="18" charset="0"/>
              </a:rPr>
              <a:t>(4</a:t>
            </a:r>
            <a:r>
              <a:rPr lang="en-US" sz="1300" dirty="0">
                <a:latin typeface="Arial" panose="020B0604020202020204" pitchFamily="34" charset="0"/>
                <a:ea typeface="Times New Roman" panose="02020603050405020304" pitchFamily="18" charset="0"/>
                <a:cs typeface="Times New Roman" panose="02020603050405020304" pitchFamily="18" charset="0"/>
              </a:rPr>
              <a:t>), 505-202.</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300" dirty="0">
                <a:latin typeface="Arial" panose="020B0604020202020204" pitchFamily="34" charset="0"/>
                <a:ea typeface="Times New Roman" panose="02020603050405020304" pitchFamily="18"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23930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89620" cy="1066800"/>
          </a:xfrm>
        </p:spPr>
        <p:txBody>
          <a:bodyPr>
            <a:normAutofit/>
          </a:bodyPr>
          <a:lstStyle/>
          <a:p>
            <a:pPr algn="l"/>
            <a:r>
              <a:rPr lang="en-US" dirty="0" smtClean="0"/>
              <a:t>Making </a:t>
            </a:r>
            <a:r>
              <a:rPr lang="en-US" dirty="0"/>
              <a:t>it Fun – </a:t>
            </a:r>
            <a:r>
              <a:rPr lang="en-US" dirty="0" smtClean="0"/>
              <a:t>You</a:t>
            </a:r>
            <a:endParaRPr lang="en-US" sz="2200" dirty="0"/>
          </a:p>
        </p:txBody>
      </p:sp>
      <p:sp>
        <p:nvSpPr>
          <p:cNvPr id="3" name="Content Placeholder 2"/>
          <p:cNvSpPr>
            <a:spLocks noGrp="1"/>
          </p:cNvSpPr>
          <p:nvPr>
            <p:ph idx="1"/>
          </p:nvPr>
        </p:nvSpPr>
        <p:spPr>
          <a:xfrm>
            <a:off x="1036320" y="1219200"/>
            <a:ext cx="7239002" cy="4717472"/>
          </a:xfrm>
        </p:spPr>
        <p:txBody>
          <a:bodyPr>
            <a:normAutofit/>
          </a:bodyPr>
          <a:lstStyle/>
          <a:p>
            <a:r>
              <a:rPr lang="en-US" u="sng" dirty="0" smtClean="0"/>
              <a:t>There is no substitute for a professor who loves this the topic. </a:t>
            </a:r>
            <a:r>
              <a:rPr lang="en-US" dirty="0" smtClean="0"/>
              <a:t>This will be apparent and contagious. Don’t hold back!</a:t>
            </a:r>
          </a:p>
          <a:p>
            <a:r>
              <a:rPr lang="en-US" dirty="0" smtClean="0">
                <a:ea typeface="Calibri" panose="020F0502020204030204" pitchFamily="34" charset="0"/>
                <a:cs typeface="Times New Roman" panose="02020603050405020304" pitchFamily="18" charset="0"/>
              </a:rPr>
              <a:t>If you don’t love research and statistics, if you don’t believe it is important for them to learn and use, you will never convince students differently.</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18125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42594"/>
            <a:ext cx="7680960" cy="957606"/>
          </a:xfrm>
        </p:spPr>
        <p:txBody>
          <a:bodyPr/>
          <a:lstStyle/>
          <a:p>
            <a:pPr algn="l"/>
            <a:r>
              <a:rPr lang="en-US" dirty="0" smtClean="0"/>
              <a:t>Conclusion</a:t>
            </a:r>
            <a:endParaRPr lang="en-US" dirty="0"/>
          </a:p>
        </p:txBody>
      </p:sp>
      <p:sp>
        <p:nvSpPr>
          <p:cNvPr id="3" name="Content Placeholder 2"/>
          <p:cNvSpPr>
            <a:spLocks noGrp="1"/>
          </p:cNvSpPr>
          <p:nvPr>
            <p:ph idx="1"/>
          </p:nvPr>
        </p:nvSpPr>
        <p:spPr>
          <a:xfrm>
            <a:off x="990600" y="1121397"/>
            <a:ext cx="8077200" cy="5410200"/>
          </a:xfrm>
        </p:spPr>
        <p:txBody>
          <a:bodyPr>
            <a:normAutofit/>
          </a:bodyPr>
          <a:lstStyle/>
          <a:p>
            <a:r>
              <a:rPr lang="en-US" sz="1800" dirty="0" smtClean="0"/>
              <a:t>Initially, there may be some groans about these approaches from a crabby few, but almost immediately all students really get into it!</a:t>
            </a:r>
          </a:p>
          <a:p>
            <a:r>
              <a:rPr lang="en-US" sz="1800" dirty="0" smtClean="0"/>
              <a:t>Using these techniques means you will enjoy teaching &amp; grading this material more as well.</a:t>
            </a:r>
          </a:p>
          <a:p>
            <a:r>
              <a:rPr lang="en-US" sz="1800" dirty="0" smtClean="0"/>
              <a:t>I find that we all end up having a great time – and the students learn the material.</a:t>
            </a:r>
          </a:p>
          <a:p>
            <a:r>
              <a:rPr lang="en-US" sz="1800" dirty="0" smtClean="0"/>
              <a:t>Students love becoming critical consumers – and in fact I </a:t>
            </a:r>
            <a:r>
              <a:rPr lang="en-US" sz="1800" u="sng" dirty="0" smtClean="0"/>
              <a:t>always</a:t>
            </a:r>
            <a:r>
              <a:rPr lang="en-US" sz="1800" dirty="0" smtClean="0"/>
              <a:t> have to reel them in and tell them that aside from being a critical consumer, they need to ask themselves “how would I do this better?” </a:t>
            </a:r>
          </a:p>
          <a:p>
            <a:r>
              <a:rPr lang="en-US" sz="1800" dirty="0" smtClean="0"/>
              <a:t>Even the research papers/surveys/consulting reports become a source of great interest. By the end, I have to remind them of the limitations of the work they’ve done (they have dreams of publication)</a:t>
            </a:r>
          </a:p>
          <a:p>
            <a:r>
              <a:rPr lang="en-US" sz="1800" dirty="0" smtClean="0"/>
              <a:t>Students correspond post-graduation that they really use these skills in ‘real life’!</a:t>
            </a:r>
          </a:p>
        </p:txBody>
      </p:sp>
    </p:spTree>
    <p:extLst>
      <p:ext uri="{BB962C8B-B14F-4D97-AF65-F5344CB8AC3E}">
        <p14:creationId xmlns:p14="http://schemas.microsoft.com/office/powerpoint/2010/main" val="1028351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435526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858001" cy="838200"/>
          </a:xfrm>
        </p:spPr>
        <p:txBody>
          <a:bodyPr>
            <a:normAutofit/>
          </a:bodyPr>
          <a:lstStyle/>
          <a:p>
            <a:r>
              <a:rPr lang="en-US" dirty="0" smtClean="0"/>
              <a:t>Resources Available Online</a:t>
            </a:r>
            <a:endParaRPr lang="en-US" dirty="0"/>
          </a:p>
        </p:txBody>
      </p:sp>
      <p:sp>
        <p:nvSpPr>
          <p:cNvPr id="3" name="Content Placeholder 2"/>
          <p:cNvSpPr>
            <a:spLocks noGrp="1"/>
          </p:cNvSpPr>
          <p:nvPr>
            <p:ph idx="1"/>
          </p:nvPr>
        </p:nvSpPr>
        <p:spPr>
          <a:xfrm>
            <a:off x="609599" y="228600"/>
            <a:ext cx="6347714" cy="4593563"/>
          </a:xfrm>
        </p:spPr>
        <p:txBody>
          <a:bodyPr/>
          <a:lstStyle/>
          <a:p>
            <a:r>
              <a:rPr lang="en-US" sz="1800" dirty="0">
                <a:hlinkClick r:id="rId3"/>
              </a:rPr>
              <a:t>https://</a:t>
            </a:r>
            <a:r>
              <a:rPr lang="en-US" sz="1800" dirty="0" smtClean="0">
                <a:hlinkClick r:id="rId3"/>
              </a:rPr>
              <a:t>publicaffairs.ucdenver.edu/people/faculty-and-staff-directory/person-detail/callie-rennison-ucd7573</a:t>
            </a:r>
            <a:endParaRPr lang="en-US" sz="1800" dirty="0" smtClean="0"/>
          </a:p>
          <a:p>
            <a:r>
              <a:rPr lang="en-US" sz="1800" dirty="0" smtClean="0"/>
              <a:t>Scroll </a:t>
            </a:r>
            <a:r>
              <a:rPr lang="en-US" sz="1800" dirty="0" smtClean="0"/>
              <a:t>down to a section titled: </a:t>
            </a:r>
            <a:r>
              <a:rPr lang="en-US" sz="1800" dirty="0" smtClean="0"/>
              <a:t>“Publications and Presentations” and click on that to get the list of resources</a:t>
            </a:r>
            <a:endParaRPr lang="en-US" sz="1800" dirty="0" smtClean="0"/>
          </a:p>
          <a:p>
            <a:endParaRPr lang="en-US" b="1" dirty="0"/>
          </a:p>
        </p:txBody>
      </p:sp>
      <p:pic>
        <p:nvPicPr>
          <p:cNvPr id="5" name="Picture 4"/>
          <p:cNvPicPr>
            <a:picLocks noChangeAspect="1"/>
          </p:cNvPicPr>
          <p:nvPr/>
        </p:nvPicPr>
        <p:blipFill>
          <a:blip r:embed="rId4"/>
          <a:stretch>
            <a:fillRect/>
          </a:stretch>
        </p:blipFill>
        <p:spPr>
          <a:xfrm>
            <a:off x="1524000" y="3048000"/>
            <a:ext cx="6715125" cy="3316175"/>
          </a:xfrm>
          <a:prstGeom prst="rect">
            <a:avLst/>
          </a:prstGeom>
        </p:spPr>
      </p:pic>
    </p:spTree>
    <p:extLst>
      <p:ext uri="{BB962C8B-B14F-4D97-AF65-F5344CB8AC3E}">
        <p14:creationId xmlns:p14="http://schemas.microsoft.com/office/powerpoint/2010/main" val="423647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1. Why</a:t>
            </a:r>
            <a:r>
              <a:rPr lang="en-CA" dirty="0" smtClean="0"/>
              <a:t> </a:t>
            </a:r>
            <a:r>
              <a:rPr lang="en-CA" dirty="0"/>
              <a:t>Do RM/Stats </a:t>
            </a:r>
            <a:r>
              <a:rPr lang="en-CA" dirty="0" smtClean="0"/>
              <a:t>Matter?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72996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447799"/>
          </a:xfrm>
        </p:spPr>
        <p:txBody>
          <a:bodyPr/>
          <a:lstStyle/>
          <a:p>
            <a:r>
              <a:rPr lang="en-CA" dirty="0"/>
              <a:t>1. </a:t>
            </a:r>
            <a:r>
              <a:rPr lang="en-CA" u="sng" dirty="0"/>
              <a:t>Why</a:t>
            </a:r>
            <a:r>
              <a:rPr lang="en-CA" dirty="0"/>
              <a:t> Do RM/Stats Matter?</a:t>
            </a:r>
            <a:endParaRPr lang="en-US" dirty="0"/>
          </a:p>
        </p:txBody>
      </p:sp>
      <p:sp>
        <p:nvSpPr>
          <p:cNvPr id="3" name="Content Placeholder 2"/>
          <p:cNvSpPr>
            <a:spLocks noGrp="1"/>
          </p:cNvSpPr>
          <p:nvPr>
            <p:ph idx="1"/>
          </p:nvPr>
        </p:nvSpPr>
        <p:spPr>
          <a:xfrm>
            <a:off x="982133" y="2057400"/>
            <a:ext cx="7704667" cy="3886200"/>
          </a:xfrm>
        </p:spPr>
        <p:txBody>
          <a:bodyPr>
            <a:normAutofit lnSpcReduction="10000"/>
          </a:bodyPr>
          <a:lstStyle/>
          <a:p>
            <a:r>
              <a:rPr lang="en-US" dirty="0"/>
              <a:t>Focusing on “Why” </a:t>
            </a:r>
            <a:r>
              <a:rPr lang="en-US" dirty="0" smtClean="0"/>
              <a:t>is critical.</a:t>
            </a:r>
          </a:p>
          <a:p>
            <a:r>
              <a:rPr lang="en-US" dirty="0" smtClean="0"/>
              <a:t>Show what happens when research goes wrong.</a:t>
            </a:r>
          </a:p>
          <a:p>
            <a:r>
              <a:rPr lang="en-US" dirty="0" smtClean="0"/>
              <a:t>Assists them in becoming a critical consumer</a:t>
            </a:r>
            <a:endParaRPr lang="en-US" dirty="0"/>
          </a:p>
          <a:p>
            <a:pPr lvl="1"/>
            <a:r>
              <a:rPr lang="en-US" sz="2200" dirty="0"/>
              <a:t>Why is this course important</a:t>
            </a:r>
            <a:r>
              <a:rPr lang="en-US" sz="2200" dirty="0" smtClean="0"/>
              <a:t>? </a:t>
            </a:r>
            <a:endParaRPr lang="en-US" sz="2200" dirty="0"/>
          </a:p>
          <a:p>
            <a:pPr lvl="1"/>
            <a:r>
              <a:rPr lang="en-US" sz="2200" dirty="0" smtClean="0"/>
              <a:t>Why </a:t>
            </a:r>
            <a:r>
              <a:rPr lang="en-US" sz="2200" dirty="0"/>
              <a:t>is this material important</a:t>
            </a:r>
            <a:r>
              <a:rPr lang="en-US" sz="2200" dirty="0" smtClean="0"/>
              <a:t>? </a:t>
            </a:r>
            <a:endParaRPr lang="en-US" sz="2200" dirty="0"/>
          </a:p>
          <a:p>
            <a:pPr lvl="1"/>
            <a:r>
              <a:rPr lang="en-US" sz="2200" dirty="0"/>
              <a:t>Why is this chapter important</a:t>
            </a:r>
            <a:r>
              <a:rPr lang="en-US" sz="2200" dirty="0" smtClean="0"/>
              <a:t>? </a:t>
            </a:r>
            <a:endParaRPr lang="en-US" sz="2200" dirty="0"/>
          </a:p>
          <a:p>
            <a:pPr lvl="1"/>
            <a:r>
              <a:rPr lang="en-US" sz="2200" dirty="0"/>
              <a:t>Why is this concept important?</a:t>
            </a:r>
          </a:p>
          <a:p>
            <a:pPr lvl="1"/>
            <a:r>
              <a:rPr lang="en-US" sz="2200" dirty="0"/>
              <a:t>Repeat the “why” </a:t>
            </a:r>
            <a:r>
              <a:rPr lang="en-US" sz="2200" dirty="0" smtClean="0"/>
              <a:t>frequently.</a:t>
            </a:r>
            <a:endParaRPr lang="en-US" sz="2200" dirty="0"/>
          </a:p>
          <a:p>
            <a:endParaRPr lang="en-US" dirty="0"/>
          </a:p>
        </p:txBody>
      </p:sp>
    </p:spTree>
    <p:extLst>
      <p:ext uri="{BB962C8B-B14F-4D97-AF65-F5344CB8AC3E}">
        <p14:creationId xmlns:p14="http://schemas.microsoft.com/office/powerpoint/2010/main" val="41183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34201" cy="685800"/>
          </a:xfrm>
        </p:spPr>
        <p:txBody>
          <a:bodyPr>
            <a:normAutofit fontScale="90000"/>
          </a:bodyPr>
          <a:lstStyle/>
          <a:p>
            <a:r>
              <a:rPr lang="en-CA" dirty="0" smtClean="0"/>
              <a:t>1. So, </a:t>
            </a:r>
            <a:r>
              <a:rPr lang="en-CA" u="sng" dirty="0" smtClean="0"/>
              <a:t>Why</a:t>
            </a:r>
            <a:r>
              <a:rPr lang="en-CA" dirty="0" smtClean="0"/>
              <a:t> Do RM/Stats Matter?</a:t>
            </a:r>
            <a:endParaRPr lang="en-CA" dirty="0"/>
          </a:p>
        </p:txBody>
      </p:sp>
      <p:sp>
        <p:nvSpPr>
          <p:cNvPr id="3" name="Content Placeholder 2"/>
          <p:cNvSpPr>
            <a:spLocks noGrp="1"/>
          </p:cNvSpPr>
          <p:nvPr>
            <p:ph idx="1"/>
          </p:nvPr>
        </p:nvSpPr>
        <p:spPr>
          <a:xfrm>
            <a:off x="1066800" y="1447800"/>
            <a:ext cx="7924800" cy="5029199"/>
          </a:xfrm>
        </p:spPr>
        <p:txBody>
          <a:bodyPr>
            <a:normAutofit fontScale="85000" lnSpcReduction="10000"/>
          </a:bodyPr>
          <a:lstStyle/>
          <a:p>
            <a:pPr marL="0" indent="0">
              <a:buNone/>
            </a:pPr>
            <a:r>
              <a:rPr lang="en-US" sz="2600" dirty="0" smtClean="0"/>
              <a:t>Directly related to what we think we know and derived from it~</a:t>
            </a:r>
          </a:p>
          <a:p>
            <a:pPr lvl="1"/>
            <a:r>
              <a:rPr lang="en-US" dirty="0" smtClean="0"/>
              <a:t>NVAWS vs NCVS – Violence against women estimates</a:t>
            </a:r>
          </a:p>
          <a:p>
            <a:pPr lvl="1"/>
            <a:r>
              <a:rPr lang="en-US" dirty="0" smtClean="0"/>
              <a:t>FBI vs NCVS – crime?  Up or </a:t>
            </a:r>
            <a:r>
              <a:rPr lang="en-US" dirty="0"/>
              <a:t>down? </a:t>
            </a:r>
            <a:r>
              <a:rPr lang="en-US" dirty="0" smtClean="0"/>
              <a:t>(differ 3 of 5 years)</a:t>
            </a:r>
          </a:p>
          <a:p>
            <a:pPr lvl="1"/>
            <a:r>
              <a:rPr lang="en-US" dirty="0" smtClean="0"/>
              <a:t>Koss vs. Krebs </a:t>
            </a:r>
            <a:r>
              <a:rPr lang="en-US" dirty="0"/>
              <a:t>et </a:t>
            </a:r>
            <a:r>
              <a:rPr lang="en-US" dirty="0" smtClean="0"/>
              <a:t>al. </a:t>
            </a:r>
            <a:r>
              <a:rPr lang="en-US" dirty="0"/>
              <a:t>vs </a:t>
            </a:r>
            <a:r>
              <a:rPr lang="en-US" dirty="0" smtClean="0"/>
              <a:t>NCWSV vs NCVS </a:t>
            </a:r>
            <a:r>
              <a:rPr lang="en-US" dirty="0"/>
              <a:t>– </a:t>
            </a:r>
            <a:r>
              <a:rPr lang="en-US" dirty="0" smtClean="0"/>
              <a:t>Violence against college women: </a:t>
            </a:r>
            <a:r>
              <a:rPr lang="en-US" dirty="0"/>
              <a:t>epidemic or </a:t>
            </a:r>
            <a:r>
              <a:rPr lang="en-US" dirty="0" smtClean="0"/>
              <a:t>not? Is campus crime out of control?</a:t>
            </a:r>
          </a:p>
          <a:p>
            <a:pPr lvl="1"/>
            <a:r>
              <a:rPr lang="en-US" sz="2200" dirty="0"/>
              <a:t>Which estimate is better? Which is right?</a:t>
            </a:r>
          </a:p>
          <a:p>
            <a:pPr lvl="2"/>
            <a:r>
              <a:rPr lang="en-US" dirty="0"/>
              <a:t>Wrong question to ask. Each is different.</a:t>
            </a:r>
          </a:p>
          <a:p>
            <a:pPr lvl="2"/>
            <a:r>
              <a:rPr lang="en-US" dirty="0"/>
              <a:t>Different samples, questions, definitions, modes</a:t>
            </a:r>
          </a:p>
          <a:p>
            <a:pPr lvl="2"/>
            <a:r>
              <a:rPr lang="en-US" dirty="0"/>
              <a:t>Given these differences in RM, differences in estimates are not surprising and even expected.</a:t>
            </a:r>
          </a:p>
          <a:p>
            <a:pPr lvl="2"/>
            <a:r>
              <a:rPr lang="en-US" dirty="0"/>
              <a:t>Tell them that they can make these distinctions themselves with the RM and statistics training these classes offers.</a:t>
            </a:r>
          </a:p>
          <a:p>
            <a:pPr lvl="1"/>
            <a:r>
              <a:rPr lang="en-US" dirty="0" smtClean="0"/>
              <a:t>Students can get their own examples and share with the class why RM &amp; Stats understanding are important.</a:t>
            </a:r>
          </a:p>
          <a:p>
            <a:pPr lvl="1"/>
            <a:r>
              <a:rPr lang="en-US" dirty="0" smtClean="0"/>
              <a:t>Students can begin to see themselves as researchers.</a:t>
            </a:r>
          </a:p>
          <a:p>
            <a:pPr lvl="1"/>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2</a:t>
            </a:r>
            <a:r>
              <a:rPr lang="en-CA" dirty="0" smtClean="0"/>
              <a:t>. Make </a:t>
            </a:r>
            <a:r>
              <a:rPr lang="en-CA" dirty="0"/>
              <a:t>RM/Stats </a:t>
            </a:r>
            <a:r>
              <a:rPr lang="en-CA" dirty="0" smtClean="0"/>
              <a:t>Relevant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82349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971" y="304800"/>
            <a:ext cx="7086600" cy="685800"/>
          </a:xfrm>
        </p:spPr>
        <p:txBody>
          <a:bodyPr>
            <a:normAutofit fontScale="90000"/>
          </a:bodyPr>
          <a:lstStyle/>
          <a:p>
            <a:r>
              <a:rPr lang="en-CA" dirty="0" smtClean="0"/>
              <a:t>2. Making RM/Stats Relevant</a:t>
            </a:r>
            <a:endParaRPr lang="en-CA" dirty="0"/>
          </a:p>
        </p:txBody>
      </p:sp>
      <p:sp>
        <p:nvSpPr>
          <p:cNvPr id="3" name="Content Placeholder 2"/>
          <p:cNvSpPr>
            <a:spLocks noGrp="1"/>
          </p:cNvSpPr>
          <p:nvPr>
            <p:ph idx="1"/>
          </p:nvPr>
        </p:nvSpPr>
        <p:spPr>
          <a:xfrm>
            <a:off x="914400" y="1371600"/>
            <a:ext cx="7696200" cy="5029199"/>
          </a:xfrm>
        </p:spPr>
        <p:txBody>
          <a:bodyPr>
            <a:normAutofit fontScale="92500" lnSpcReduction="20000"/>
          </a:bodyPr>
          <a:lstStyle/>
          <a:p>
            <a:r>
              <a:rPr lang="en-US" dirty="0" smtClean="0"/>
              <a:t>We must show students how this material is used in important ways outside of class.</a:t>
            </a:r>
          </a:p>
          <a:p>
            <a:pPr lvl="1"/>
            <a:r>
              <a:rPr lang="en-US" dirty="0"/>
              <a:t>Focus on how these skills are used in the real world to solve real problems</a:t>
            </a:r>
          </a:p>
          <a:p>
            <a:pPr lvl="2"/>
            <a:r>
              <a:rPr lang="en-US" dirty="0"/>
              <a:t>Finding applied work is good for this </a:t>
            </a:r>
            <a:r>
              <a:rPr lang="en-US" dirty="0" smtClean="0"/>
              <a:t>and how they can apply it in the so-called real world (consulting/presentation </a:t>
            </a:r>
            <a:r>
              <a:rPr lang="en-US" dirty="0"/>
              <a:t>– more on this later). </a:t>
            </a:r>
          </a:p>
          <a:p>
            <a:pPr lvl="1"/>
            <a:r>
              <a:rPr lang="en-US" dirty="0" smtClean="0"/>
              <a:t>Using interesting examples of the concepts of interest</a:t>
            </a:r>
          </a:p>
          <a:p>
            <a:pPr lvl="2"/>
            <a:r>
              <a:rPr lang="en-US" dirty="0" smtClean="0"/>
              <a:t>Have students locate examples and share them (see ‘fun’ assignments on the web)</a:t>
            </a:r>
          </a:p>
          <a:p>
            <a:pPr lvl="2"/>
            <a:r>
              <a:rPr lang="en-US" dirty="0" smtClean="0"/>
              <a:t>Bad statistics examples; bad survey examples, bad survey questions</a:t>
            </a:r>
          </a:p>
          <a:p>
            <a:pPr lvl="1"/>
            <a:r>
              <a:rPr lang="en-US" dirty="0" smtClean="0"/>
              <a:t>Show students how what they are learning can be added to their resumes, and that this can assist them in finding work.</a:t>
            </a:r>
          </a:p>
          <a:p>
            <a:pPr lvl="2"/>
            <a:r>
              <a:rPr lang="en-US" dirty="0" smtClean="0"/>
              <a:t>Basic SPSS skills</a:t>
            </a:r>
          </a:p>
          <a:p>
            <a:pPr lvl="2"/>
            <a:r>
              <a:rPr lang="en-US" dirty="0" smtClean="0"/>
              <a:t>Basic survey construction skills</a:t>
            </a:r>
          </a:p>
          <a:p>
            <a:pPr lvl="2"/>
            <a:r>
              <a:rPr lang="en-US" dirty="0" smtClean="0"/>
              <a:t>Basic analytic skills</a:t>
            </a:r>
          </a:p>
          <a:p>
            <a:pPr lvl="2"/>
            <a:r>
              <a:rPr lang="en-US" dirty="0" smtClean="0"/>
              <a:t>Basic GIS skills</a:t>
            </a:r>
          </a:p>
          <a:p>
            <a:pPr lvl="1"/>
            <a:endParaRPr lang="en-US" sz="2000" dirty="0" smtClean="0"/>
          </a:p>
        </p:txBody>
      </p:sp>
    </p:spTree>
    <p:extLst>
      <p:ext uri="{BB962C8B-B14F-4D97-AF65-F5344CB8AC3E}">
        <p14:creationId xmlns:p14="http://schemas.microsoft.com/office/powerpoint/2010/main" val="108249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7086600" cy="685800"/>
          </a:xfrm>
        </p:spPr>
        <p:txBody>
          <a:bodyPr>
            <a:normAutofit/>
          </a:bodyPr>
          <a:lstStyle/>
          <a:p>
            <a:r>
              <a:rPr lang="en-CA" sz="3400" dirty="0" smtClean="0"/>
              <a:t>2. Relevancy and Good </a:t>
            </a:r>
            <a:r>
              <a:rPr lang="en-CA" sz="3400" dirty="0"/>
              <a:t>T</a:t>
            </a:r>
            <a:r>
              <a:rPr lang="en-CA" sz="3400" dirty="0" smtClean="0"/>
              <a:t>exts</a:t>
            </a:r>
            <a:endParaRPr lang="en-CA" sz="3400" dirty="0"/>
          </a:p>
        </p:txBody>
      </p:sp>
      <p:sp>
        <p:nvSpPr>
          <p:cNvPr id="3" name="Content Placeholder 2"/>
          <p:cNvSpPr>
            <a:spLocks noGrp="1"/>
          </p:cNvSpPr>
          <p:nvPr>
            <p:ph idx="1"/>
          </p:nvPr>
        </p:nvSpPr>
        <p:spPr>
          <a:xfrm>
            <a:off x="914400" y="1325880"/>
            <a:ext cx="7696200" cy="4876799"/>
          </a:xfrm>
        </p:spPr>
        <p:txBody>
          <a:bodyPr>
            <a:normAutofit/>
          </a:bodyPr>
          <a:lstStyle/>
          <a:p>
            <a:r>
              <a:rPr lang="en-US" sz="2200" dirty="0" smtClean="0"/>
              <a:t>Want accurate information on interesting topics/examples</a:t>
            </a:r>
          </a:p>
          <a:p>
            <a:r>
              <a:rPr lang="en-US" sz="2200" dirty="0" smtClean="0"/>
              <a:t>Focuses on “why” and “relevance”</a:t>
            </a:r>
          </a:p>
          <a:p>
            <a:r>
              <a:rPr lang="en-US" sz="2200" dirty="0" smtClean="0"/>
              <a:t>Reflect contemporary issues (e.g., mapping, college victimization, sex trafficking)</a:t>
            </a:r>
          </a:p>
          <a:p>
            <a:r>
              <a:rPr lang="en-US" sz="2200" dirty="0" smtClean="0"/>
              <a:t>Reasonable costs</a:t>
            </a:r>
          </a:p>
          <a:p>
            <a:r>
              <a:rPr lang="en-US" sz="2200" dirty="0" smtClean="0"/>
              <a:t>Texts with good ancillaries</a:t>
            </a:r>
          </a:p>
          <a:p>
            <a:r>
              <a:rPr lang="en-US" dirty="0" smtClean="0"/>
              <a:t>I use:</a:t>
            </a:r>
          </a:p>
          <a:p>
            <a:pPr lvl="1"/>
            <a:r>
              <a:rPr lang="en-US" i="1" dirty="0" smtClean="0"/>
              <a:t>Research Methods </a:t>
            </a:r>
            <a:r>
              <a:rPr lang="en-US" dirty="0" smtClean="0"/>
              <a:t>by Rennison and Hart</a:t>
            </a:r>
          </a:p>
          <a:p>
            <a:pPr lvl="1"/>
            <a:r>
              <a:rPr lang="en-US" i="1" dirty="0" smtClean="0"/>
              <a:t>Damned Lies and Statistics </a:t>
            </a:r>
            <a:r>
              <a:rPr lang="en-US" dirty="0" smtClean="0"/>
              <a:t>by Joel Best</a:t>
            </a:r>
          </a:p>
          <a:p>
            <a:pPr lvl="1"/>
            <a:r>
              <a:rPr lang="en-US" i="1" dirty="0" smtClean="0"/>
              <a:t>Statistics for the Behavioral Sciences </a:t>
            </a:r>
            <a:r>
              <a:rPr lang="en-US" dirty="0" smtClean="0"/>
              <a:t>by Privitera</a:t>
            </a:r>
            <a:endParaRPr lang="en-US" sz="2000" dirty="0" smtClean="0"/>
          </a:p>
        </p:txBody>
      </p:sp>
    </p:spTree>
    <p:extLst>
      <p:ext uri="{BB962C8B-B14F-4D97-AF65-F5344CB8AC3E}">
        <p14:creationId xmlns:p14="http://schemas.microsoft.com/office/powerpoint/2010/main" val="3280487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10084</TotalTime>
  <Words>2607</Words>
  <Application>Microsoft Office PowerPoint</Application>
  <PresentationFormat>On-screen Show (4:3)</PresentationFormat>
  <Paragraphs>382</Paragraphs>
  <Slides>28</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Corbel</vt:lpstr>
      <vt:lpstr>Times New Roman</vt:lpstr>
      <vt:lpstr>Parallax</vt:lpstr>
      <vt:lpstr>SAGE Junior Faculty Workshop -  Teaching Research Methods and Statistics  ACJS – Baltimore - 2019  Callie Marie Rennison, PhD University of Colorado Denver School of Public Affairs</vt:lpstr>
      <vt:lpstr>Teaching Research Methods and Statistics</vt:lpstr>
      <vt:lpstr>Resources Available Online</vt:lpstr>
      <vt:lpstr>1. Why Do RM/Stats Matter?</vt:lpstr>
      <vt:lpstr>1. Why Do RM/Stats Matter?</vt:lpstr>
      <vt:lpstr>1. So, Why Do RM/Stats Matter?</vt:lpstr>
      <vt:lpstr>2. Make RM/Stats Relevant</vt:lpstr>
      <vt:lpstr>2. Making RM/Stats Relevant</vt:lpstr>
      <vt:lpstr>2. Relevancy and Good Texts</vt:lpstr>
      <vt:lpstr>Why Best’s Damned Lies and Statistics?</vt:lpstr>
      <vt:lpstr>Worst Statistic Ever from Joel Best (available in online resources)</vt:lpstr>
      <vt:lpstr>Why Rennison and Hart?</vt:lpstr>
      <vt:lpstr>Why Privitera?</vt:lpstr>
      <vt:lpstr>3. Making it Fun, aka Effective Teaching &amp; Engaged Students</vt:lpstr>
      <vt:lpstr>3. Making it Fun</vt:lpstr>
      <vt:lpstr>3. Making it Fun</vt:lpstr>
      <vt:lpstr>3. Making it Fun </vt:lpstr>
      <vt:lpstr>3. Making it Fun – Consulting Businesses (see documents available online)</vt:lpstr>
      <vt:lpstr>Consulting Marketing Materials</vt:lpstr>
      <vt:lpstr>Example of Consulting Assignment (see documents available online)</vt:lpstr>
      <vt:lpstr>Making it Fun – Class Conference Presentations</vt:lpstr>
      <vt:lpstr>Making it Fun – Fake Quizzes (see documents available online)</vt:lpstr>
      <vt:lpstr>Making it Fun – In-Class Group Work  (see documents available online)</vt:lpstr>
      <vt:lpstr>Example of In-Class Secondary Data Analysis</vt:lpstr>
      <vt:lpstr>Making it Fun – Fun &amp; Relevant Journal Articles (see documents available online)</vt:lpstr>
      <vt:lpstr>Making it Fun – You</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Racial/Ethnic Variations in Violence Against Women</dc:title>
  <dc:creator>Owner</dc:creator>
  <cp:lastModifiedBy>Rennison, Callie</cp:lastModifiedBy>
  <cp:revision>137</cp:revision>
  <cp:lastPrinted>2016-03-29T17:51:13Z</cp:lastPrinted>
  <dcterms:created xsi:type="dcterms:W3CDTF">2011-11-04T13:21:11Z</dcterms:created>
  <dcterms:modified xsi:type="dcterms:W3CDTF">2019-03-21T18:32:46Z</dcterms:modified>
</cp:coreProperties>
</file>